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charts/chart46.xml" ContentType="application/vnd.openxmlformats-officedocument.drawingml.char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diagrams/layout17.xml" ContentType="application/vnd.openxmlformats-officedocument.drawingml.diagramLayout+xml"/>
  <Override PartName="/ppt/slides/slide136.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diagrams/layout20.xml" ContentType="application/vnd.openxmlformats-officedocument.drawingml.diagramLayout+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notesSlides/notesSlide71.xml" ContentType="application/vnd.openxmlformats-officedocument.presentationml.notesSlide+xml"/>
  <Override PartName="/ppt/charts/chart43.xml" ContentType="application/vnd.openxmlformats-officedocument.drawingml.chart+xml"/>
  <Override PartName="/ppt/notesSlides/notesSlide82.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charts/chart48.xml" ContentType="application/vnd.openxmlformats-officedocument.drawingml.chart+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charts/chart51.xml" ContentType="application/vnd.openxmlformats-officedocument.drawingml.chart+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diagrams/layout19.xml" ContentType="application/vnd.openxmlformats-officedocument.drawingml.diagramLayout+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quickStyle5.xml" ContentType="application/vnd.openxmlformats-officedocument.drawingml.diagramStyl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84.xml" ContentType="application/vnd.openxmlformats-officedocument.presentationml.notesSlide+xml"/>
  <Override PartName="/ppt/diagrams/layout8.xml" ContentType="application/vnd.openxmlformats-officedocument.drawingml.diagramLayout+xml"/>
  <Override PartName="/ppt/charts/chart45.xml" ContentType="application/vnd.openxmlformats-officedocument.drawingml.char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diagrams/layout16.xml" ContentType="application/vnd.openxmlformats-officedocument.drawingml.diagramLayout+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diagrams/drawing20.xml" ContentType="application/vnd.ms-office.drawingml.diagramDrawing+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notesSlides/notesSlide89.xml" ContentType="application/vnd.openxmlformats-officedocument.presentationml.notesSlide+xml"/>
  <Override PartName="/ppt/diagrams/colors3.xml" ContentType="application/vnd.openxmlformats-officedocument.drawingml.diagramColors+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charts/chart39.xml" ContentType="application/vnd.openxmlformats-officedocument.drawingml.chart+xml"/>
  <Override PartName="/ppt/diagrams/drawing2.xml" ContentType="application/vnd.ms-office.drawingml.diagramDrawing+xml"/>
  <Override PartName="/ppt/notesSlides/notesSlide78.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notesSlides/notesSlide67.xml" ContentType="application/vnd.openxmlformats-officedocument.presentationml.notesSlide+xml"/>
  <Override PartName="/ppt/diagrams/quickStyle2.xml" ContentType="application/vnd.openxmlformats-officedocument.drawingml.diagramStyl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81.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86.xml" ContentType="application/vnd.openxmlformats-officedocument.presentationml.notesSlide+xml"/>
  <Override PartName="/ppt/charts/chart47.xml" ContentType="application/vnd.openxmlformats-officedocument.drawingml.char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charts/chart14.xml" ContentType="application/vnd.openxmlformats-officedocument.drawingml.chart+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diagrams/layout18.xml" ContentType="application/vnd.openxmlformats-officedocument.drawingml.diagramLayout+xml"/>
  <Override PartName="/ppt/slides/slide148.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charts/chart44.xml" ContentType="application/vnd.openxmlformats-officedocument.drawingml.chart+xml"/>
  <Override PartName="/ppt/notesSlides/notesSlide83.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72.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22.xml" ContentType="application/vnd.openxmlformats-officedocument.drawingml.chart+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50.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diagrams/quickStyle9.xml" ContentType="application/vnd.openxmlformats-officedocument.drawingml.diagramStyle+xml"/>
  <Override PartName="/ppt/notesSlides/notesSlide108.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charts/chart49.xml" ContentType="application/vnd.openxmlformats-officedocument.drawingml.chart+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diagrams/drawing1.xml" ContentType="application/vnd.ms-office.drawingml.diagramDrawing+xml"/>
  <Override PartName="/ppt/notesSlides/notesSlide77.xml" ContentType="application/vnd.openxmlformats-officedocument.presentationml.notesSlide+xml"/>
  <Override PartName="/ppt/drawings/drawing1.xml" ContentType="application/vnd.openxmlformats-officedocument.drawingml.chartshapes+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charts/chart52.xml" ContentType="application/vnd.openxmlformats-officedocument.drawingml.chart+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notesSlides/notesSlide80.xml" ContentType="application/vnd.openxmlformats-officedocument.presentationml.notesSlide+xml"/>
  <Override PartName="/ppt/diagrams/layout4.xml" ContentType="application/vnd.openxmlformats-officedocument.drawingml.diagramLayout+xml"/>
  <Override PartName="/ppt/slides/slide139.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slides/slide77.xml" ContentType="application/vnd.openxmlformats-officedocument.presentationml.slide+xml"/>
  <Override PartName="/ppt/slides/slide125.xml" ContentType="application/vnd.openxmlformats-officedocument.presentationml.slide+xml"/>
  <Override PartName="/ppt/diagrams/colors16.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262" r:id="rId2"/>
    <p:sldId id="257" r:id="rId3"/>
    <p:sldId id="258" r:id="rId4"/>
    <p:sldId id="260" r:id="rId5"/>
    <p:sldId id="261" r:id="rId6"/>
    <p:sldId id="463" r:id="rId7"/>
    <p:sldId id="440" r:id="rId8"/>
    <p:sldId id="277" r:id="rId9"/>
    <p:sldId id="278" r:id="rId10"/>
    <p:sldId id="423" r:id="rId11"/>
    <p:sldId id="424" r:id="rId12"/>
    <p:sldId id="283" r:id="rId13"/>
    <p:sldId id="284" r:id="rId14"/>
    <p:sldId id="425" r:id="rId15"/>
    <p:sldId id="426" r:id="rId16"/>
    <p:sldId id="427" r:id="rId17"/>
    <p:sldId id="286" r:id="rId18"/>
    <p:sldId id="444" r:id="rId19"/>
    <p:sldId id="300" r:id="rId20"/>
    <p:sldId id="431" r:id="rId21"/>
    <p:sldId id="432" r:id="rId22"/>
    <p:sldId id="290" r:id="rId23"/>
    <p:sldId id="433" r:id="rId24"/>
    <p:sldId id="436" r:id="rId25"/>
    <p:sldId id="443" r:id="rId26"/>
    <p:sldId id="401" r:id="rId27"/>
    <p:sldId id="403" r:id="rId28"/>
    <p:sldId id="402" r:id="rId29"/>
    <p:sldId id="295" r:id="rId30"/>
    <p:sldId id="396" r:id="rId31"/>
    <p:sldId id="296" r:id="rId32"/>
    <p:sldId id="397" r:id="rId33"/>
    <p:sldId id="398" r:id="rId34"/>
    <p:sldId id="404" r:id="rId35"/>
    <p:sldId id="297" r:id="rId36"/>
    <p:sldId id="400" r:id="rId37"/>
    <p:sldId id="298" r:id="rId38"/>
    <p:sldId id="299" r:id="rId39"/>
    <p:sldId id="301" r:id="rId40"/>
    <p:sldId id="302" r:id="rId41"/>
    <p:sldId id="303" r:id="rId42"/>
    <p:sldId id="304" r:id="rId43"/>
    <p:sldId id="428" r:id="rId44"/>
    <p:sldId id="438" r:id="rId45"/>
    <p:sldId id="305" r:id="rId46"/>
    <p:sldId id="264" r:id="rId47"/>
    <p:sldId id="269" r:id="rId48"/>
    <p:sldId id="308" r:id="rId49"/>
    <p:sldId id="405" r:id="rId50"/>
    <p:sldId id="406" r:id="rId51"/>
    <p:sldId id="434" r:id="rId52"/>
    <p:sldId id="311" r:id="rId53"/>
    <p:sldId id="312" r:id="rId54"/>
    <p:sldId id="313" r:id="rId55"/>
    <p:sldId id="314" r:id="rId56"/>
    <p:sldId id="315" r:id="rId57"/>
    <p:sldId id="435" r:id="rId58"/>
    <p:sldId id="316" r:id="rId59"/>
    <p:sldId id="317" r:id="rId60"/>
    <p:sldId id="318" r:id="rId61"/>
    <p:sldId id="319" r:id="rId62"/>
    <p:sldId id="320" r:id="rId63"/>
    <p:sldId id="321" r:id="rId64"/>
    <p:sldId id="322" r:id="rId65"/>
    <p:sldId id="323" r:id="rId66"/>
    <p:sldId id="324" r:id="rId67"/>
    <p:sldId id="325" r:id="rId68"/>
    <p:sldId id="327" r:id="rId69"/>
    <p:sldId id="439" r:id="rId70"/>
    <p:sldId id="464" r:id="rId71"/>
    <p:sldId id="407" r:id="rId72"/>
    <p:sldId id="329" r:id="rId73"/>
    <p:sldId id="466" r:id="rId74"/>
    <p:sldId id="467" r:id="rId75"/>
    <p:sldId id="330" r:id="rId76"/>
    <p:sldId id="331" r:id="rId77"/>
    <p:sldId id="332" r:id="rId78"/>
    <p:sldId id="408" r:id="rId79"/>
    <p:sldId id="334" r:id="rId80"/>
    <p:sldId id="335" r:id="rId81"/>
    <p:sldId id="336" r:id="rId82"/>
    <p:sldId id="442" r:id="rId83"/>
    <p:sldId id="337" r:id="rId84"/>
    <p:sldId id="454" r:id="rId85"/>
    <p:sldId id="418" r:id="rId86"/>
    <p:sldId id="441" r:id="rId87"/>
    <p:sldId id="341" r:id="rId88"/>
    <p:sldId id="342" r:id="rId89"/>
    <p:sldId id="343" r:id="rId90"/>
    <p:sldId id="344" r:id="rId91"/>
    <p:sldId id="345" r:id="rId92"/>
    <p:sldId id="346" r:id="rId93"/>
    <p:sldId id="347" r:id="rId94"/>
    <p:sldId id="349" r:id="rId95"/>
    <p:sldId id="350" r:id="rId96"/>
    <p:sldId id="351" r:id="rId97"/>
    <p:sldId id="352" r:id="rId98"/>
    <p:sldId id="389" r:id="rId99"/>
    <p:sldId id="390" r:id="rId100"/>
    <p:sldId id="391" r:id="rId101"/>
    <p:sldId id="392" r:id="rId102"/>
    <p:sldId id="393" r:id="rId103"/>
    <p:sldId id="394" r:id="rId104"/>
    <p:sldId id="357" r:id="rId105"/>
    <p:sldId id="455" r:id="rId106"/>
    <p:sldId id="356" r:id="rId107"/>
    <p:sldId id="359" r:id="rId108"/>
    <p:sldId id="354" r:id="rId109"/>
    <p:sldId id="395" r:id="rId110"/>
    <p:sldId id="437" r:id="rId111"/>
    <p:sldId id="362" r:id="rId112"/>
    <p:sldId id="410" r:id="rId113"/>
    <p:sldId id="412" r:id="rId114"/>
    <p:sldId id="363" r:id="rId115"/>
    <p:sldId id="456" r:id="rId116"/>
    <p:sldId id="411" r:id="rId117"/>
    <p:sldId id="457" r:id="rId118"/>
    <p:sldId id="458" r:id="rId119"/>
    <p:sldId id="365" r:id="rId120"/>
    <p:sldId id="459" r:id="rId121"/>
    <p:sldId id="369" r:id="rId122"/>
    <p:sldId id="370" r:id="rId123"/>
    <p:sldId id="371" r:id="rId124"/>
    <p:sldId id="468" r:id="rId125"/>
    <p:sldId id="372" r:id="rId126"/>
    <p:sldId id="413" r:id="rId127"/>
    <p:sldId id="419" r:id="rId128"/>
    <p:sldId id="273" r:id="rId129"/>
    <p:sldId id="375" r:id="rId130"/>
    <p:sldId id="376" r:id="rId131"/>
    <p:sldId id="373" r:id="rId132"/>
    <p:sldId id="377" r:id="rId133"/>
    <p:sldId id="414" r:id="rId134"/>
    <p:sldId id="415" r:id="rId135"/>
    <p:sldId id="416" r:id="rId136"/>
    <p:sldId id="417" r:id="rId137"/>
    <p:sldId id="380" r:id="rId138"/>
    <p:sldId id="384" r:id="rId139"/>
    <p:sldId id="385" r:id="rId140"/>
    <p:sldId id="460" r:id="rId141"/>
    <p:sldId id="387" r:id="rId142"/>
    <p:sldId id="462" r:id="rId143"/>
    <p:sldId id="451" r:id="rId144"/>
    <p:sldId id="447" r:id="rId145"/>
    <p:sldId id="270" r:id="rId146"/>
    <p:sldId id="445" r:id="rId147"/>
    <p:sldId id="381" r:id="rId148"/>
    <p:sldId id="461" r:id="rId149"/>
    <p:sldId id="429" r:id="rId150"/>
    <p:sldId id="430" r:id="rId151"/>
    <p:sldId id="452" r:id="rId1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95714" autoAdjust="0"/>
  </p:normalViewPr>
  <p:slideViewPr>
    <p:cSldViewPr>
      <p:cViewPr>
        <p:scale>
          <a:sx n="72" d="100"/>
          <a:sy n="72" d="100"/>
        </p:scale>
        <p:origin x="-1434" y="-456"/>
      </p:cViewPr>
      <p:guideLst>
        <p:guide orient="horz" pos="2160"/>
        <p:guide pos="2880"/>
      </p:guideLst>
    </p:cSldViewPr>
  </p:slideViewPr>
  <p:outlineViewPr>
    <p:cViewPr>
      <p:scale>
        <a:sx n="33" d="100"/>
        <a:sy n="33" d="100"/>
      </p:scale>
      <p:origin x="0" y="15342"/>
    </p:cViewPr>
  </p:outlineViewPr>
  <p:notesTextViewPr>
    <p:cViewPr>
      <p:scale>
        <a:sx n="1" d="1"/>
        <a:sy n="1" d="1"/>
      </p:scale>
      <p:origin x="0" y="0"/>
    </p:cViewPr>
  </p:notesTextViewPr>
  <p:sorterViewPr>
    <p:cViewPr>
      <p:scale>
        <a:sx n="100" d="100"/>
        <a:sy n="100" d="100"/>
      </p:scale>
      <p:origin x="0" y="3616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_____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____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____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____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____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_____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______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______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______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______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______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______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______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______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______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______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______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______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______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______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______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______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______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______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______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______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______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______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______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___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______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______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______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______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______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______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______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______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______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___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______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______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______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__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__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_____9.xlsx"/></Relationships>
</file>

<file path=ppt/charts/chart1.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2400" b="0"/>
            </a:pPr>
            <a:r>
              <a:rPr lang="ja-JP" altLang="en-US" sz="2400" b="0" dirty="0" smtClean="0"/>
              <a:t>男性</a:t>
            </a:r>
            <a:endParaRPr lang="ja-JP" altLang="en-US" sz="2400" b="0" dirty="0"/>
          </a:p>
        </c:rich>
      </c:tx>
    </c:title>
    <c:view3D>
      <c:rotX val="30"/>
      <c:perspective val="30"/>
    </c:view3D>
    <c:plotArea>
      <c:layout/>
      <c:pie3DChart>
        <c:varyColors val="1"/>
        <c:ser>
          <c:idx val="0"/>
          <c:order val="0"/>
          <c:tx>
            <c:strRef>
              <c:f>Sheet1!$B$1</c:f>
              <c:strCache>
                <c:ptCount val="1"/>
                <c:pt idx="0">
                  <c:v>売上高</c:v>
                </c:pt>
              </c:strCache>
            </c:strRef>
          </c:tx>
          <c:dPt>
            <c:idx val="0"/>
            <c:spPr>
              <a:solidFill>
                <a:srgbClr val="FFC000"/>
              </a:solidFill>
            </c:spPr>
          </c:dPt>
          <c:dPt>
            <c:idx val="1"/>
            <c:spPr>
              <a:solidFill>
                <a:schemeClr val="tx2">
                  <a:lumMod val="60000"/>
                  <a:lumOff val="40000"/>
                </a:schemeClr>
              </a:solidFill>
            </c:spPr>
          </c:dPt>
          <c:dLbls>
            <c:delete val="1"/>
          </c:dLbls>
          <c:cat>
            <c:strRef>
              <c:f>Sheet1!$A$2:$A$3</c:f>
              <c:strCache>
                <c:ptCount val="2"/>
                <c:pt idx="0">
                  <c:v>肺癌</c:v>
                </c:pt>
                <c:pt idx="1">
                  <c:v>その他の癌</c:v>
                </c:pt>
              </c:strCache>
            </c:strRef>
          </c:cat>
          <c:val>
            <c:numRef>
              <c:f>Sheet1!$B$2:$B$3</c:f>
              <c:numCache>
                <c:formatCode>General</c:formatCode>
                <c:ptCount val="2"/>
                <c:pt idx="0">
                  <c:v>58264</c:v>
                </c:pt>
                <c:pt idx="1">
                  <c:v>332571</c:v>
                </c:pt>
              </c:numCache>
            </c:numRef>
          </c:val>
        </c:ser>
        <c:dLbls>
          <c:showCatName val="1"/>
          <c:showPercent val="1"/>
        </c:dLbls>
      </c:pie3DChart>
    </c:plotArea>
    <c:plotVisOnly val="1"/>
    <c:dispBlanksAs val="zero"/>
  </c:chart>
  <c:txPr>
    <a:bodyPr/>
    <a:lstStyle/>
    <a:p>
      <a:pPr>
        <a:defRPr sz="1800"/>
      </a:pPr>
      <a:endParaRPr lang="ja-JP"/>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0"/>
            <c:spPr>
              <a:solidFill>
                <a:schemeClr val="tx2">
                  <a:lumMod val="60000"/>
                  <a:lumOff val="40000"/>
                </a:schemeClr>
              </a:solidFill>
              <a:ln>
                <a:solidFill>
                  <a:schemeClr val="tx1"/>
                </a:solidFill>
              </a:ln>
            </c:spPr>
          </c:dPt>
          <c:dPt>
            <c:idx val="1"/>
            <c:spPr>
              <a:solidFill>
                <a:srgbClr val="FFC000"/>
              </a:solidFill>
              <a:ln>
                <a:solidFill>
                  <a:schemeClr val="tx1"/>
                </a:solidFill>
              </a:ln>
            </c:spPr>
          </c:dPt>
          <c:dPt>
            <c:idx val="2"/>
            <c:spPr>
              <a:solidFill>
                <a:schemeClr val="accent6">
                  <a:lumMod val="75000"/>
                </a:schemeClr>
              </a:solidFill>
              <a:ln>
                <a:solidFill>
                  <a:schemeClr val="tx1"/>
                </a:solidFill>
              </a:ln>
            </c:spPr>
          </c:dPt>
          <c:dPt>
            <c:idx val="3"/>
            <c:spPr>
              <a:solidFill>
                <a:schemeClr val="accent6">
                  <a:lumMod val="75000"/>
                </a:schemeClr>
              </a:solidFill>
              <a:ln>
                <a:solidFill>
                  <a:schemeClr val="tx1"/>
                </a:solidFill>
              </a:ln>
            </c:spPr>
          </c:dPt>
          <c:dLbls>
            <c:dLbl>
              <c:idx val="1"/>
              <c:dLblPos val="inEnd"/>
              <c:showVal val="1"/>
            </c:dLbl>
            <c:dLblPos val="outEnd"/>
            <c:showVal val="1"/>
          </c:dLbls>
          <c:cat>
            <c:strRef>
              <c:f>Sheet1!$A$2:$A$5</c:f>
              <c:strCache>
                <c:ptCount val="4"/>
                <c:pt idx="0">
                  <c:v>非喫煙</c:v>
                </c:pt>
                <c:pt idx="1">
                  <c:v>過去喫煙</c:v>
                </c:pt>
                <c:pt idx="2">
                  <c:v>最近禁煙</c:v>
                </c:pt>
                <c:pt idx="3">
                  <c:v>現喫煙</c:v>
                </c:pt>
              </c:strCache>
            </c:strRef>
          </c:cat>
          <c:val>
            <c:numRef>
              <c:f>Sheet1!$B$2:$B$5</c:f>
              <c:numCache>
                <c:formatCode>General</c:formatCode>
                <c:ptCount val="4"/>
                <c:pt idx="0">
                  <c:v>23.9</c:v>
                </c:pt>
                <c:pt idx="1">
                  <c:v>34.700000000000003</c:v>
                </c:pt>
                <c:pt idx="2">
                  <c:v>53.8</c:v>
                </c:pt>
                <c:pt idx="3">
                  <c:v>43.2</c:v>
                </c:pt>
              </c:numCache>
            </c:numRef>
          </c:val>
        </c:ser>
        <c:axId val="235022976"/>
        <c:axId val="235024768"/>
      </c:barChart>
      <c:catAx>
        <c:axId val="235022976"/>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5024768"/>
        <c:crosses val="autoZero"/>
        <c:auto val="1"/>
        <c:lblAlgn val="ctr"/>
        <c:lblOffset val="100"/>
      </c:catAx>
      <c:valAx>
        <c:axId val="235024768"/>
        <c:scaling>
          <c:orientation val="minMax"/>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35022976"/>
        <c:crosses val="autoZero"/>
        <c:crossBetween val="between"/>
      </c:valAx>
    </c:plotArea>
    <c:plotVisOnly val="1"/>
    <c:dispBlanksAs val="gap"/>
  </c:chart>
  <c:txPr>
    <a:bodyPr/>
    <a:lstStyle/>
    <a:p>
      <a:pPr>
        <a:defRPr sz="1800"/>
      </a:pPr>
      <a:endParaRPr lang="ja-JP"/>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禁煙成功</c:v>
                </c:pt>
              </c:strCache>
            </c:strRef>
          </c:tx>
          <c:spPr>
            <a:solidFill>
              <a:schemeClr val="tx2">
                <a:lumMod val="40000"/>
                <a:lumOff val="60000"/>
              </a:schemeClr>
            </a:solidFill>
            <a:ln>
              <a:solidFill>
                <a:schemeClr val="tx1"/>
              </a:solidFill>
            </a:ln>
          </c:spPr>
          <c:dPt>
            <c:idx val="0"/>
            <c:spPr>
              <a:solidFill>
                <a:schemeClr val="tx2">
                  <a:lumMod val="60000"/>
                  <a:lumOff val="40000"/>
                </a:schemeClr>
              </a:solidFill>
              <a:ln>
                <a:solidFill>
                  <a:schemeClr val="tx1"/>
                </a:solidFill>
              </a:ln>
            </c:spPr>
          </c:dPt>
          <c:dPt>
            <c:idx val="1"/>
            <c:spPr>
              <a:solidFill>
                <a:schemeClr val="tx2">
                  <a:lumMod val="60000"/>
                  <a:lumOff val="40000"/>
                </a:schemeClr>
              </a:solidFill>
              <a:ln>
                <a:solidFill>
                  <a:schemeClr val="tx1"/>
                </a:solidFill>
              </a:ln>
            </c:spPr>
          </c:dPt>
          <c:dLbls>
            <c:dLblPos val="outEnd"/>
            <c:showVal val="1"/>
          </c:dLbls>
          <c:cat>
            <c:strRef>
              <c:f>Sheet1!$A$2:$A$3</c:f>
              <c:strCache>
                <c:ptCount val="2"/>
                <c:pt idx="0">
                  <c:v>死亡</c:v>
                </c:pt>
                <c:pt idx="1">
                  <c:v>肺癌再発</c:v>
                </c:pt>
              </c:strCache>
            </c:strRef>
          </c:cat>
          <c:val>
            <c:numRef>
              <c:f>Sheet1!$B$2:$B$3</c:f>
              <c:numCache>
                <c:formatCode>General</c:formatCode>
                <c:ptCount val="2"/>
                <c:pt idx="0">
                  <c:v>1</c:v>
                </c:pt>
                <c:pt idx="1">
                  <c:v>1</c:v>
                </c:pt>
              </c:numCache>
            </c:numRef>
          </c:val>
        </c:ser>
        <c:ser>
          <c:idx val="1"/>
          <c:order val="1"/>
          <c:tx>
            <c:strRef>
              <c:f>Sheet1!$C$1</c:f>
              <c:strCache>
                <c:ptCount val="1"/>
                <c:pt idx="0">
                  <c:v>喫煙継続</c:v>
                </c:pt>
              </c:strCache>
            </c:strRef>
          </c:tx>
          <c:spPr>
            <a:solidFill>
              <a:schemeClr val="accent6">
                <a:lumMod val="75000"/>
              </a:schemeClr>
            </a:solidFill>
            <a:ln>
              <a:solidFill>
                <a:schemeClr val="tx1"/>
              </a:solidFill>
            </a:ln>
          </c:spPr>
          <c:dLbls>
            <c:dLblPos val="outEnd"/>
            <c:showVal val="1"/>
          </c:dLbls>
          <c:cat>
            <c:strRef>
              <c:f>Sheet1!$A$2:$A$3</c:f>
              <c:strCache>
                <c:ptCount val="2"/>
                <c:pt idx="0">
                  <c:v>死亡</c:v>
                </c:pt>
                <c:pt idx="1">
                  <c:v>肺癌再発</c:v>
                </c:pt>
              </c:strCache>
            </c:strRef>
          </c:cat>
          <c:val>
            <c:numRef>
              <c:f>Sheet1!$C$2:$C$3</c:f>
              <c:numCache>
                <c:formatCode>General</c:formatCode>
                <c:ptCount val="2"/>
                <c:pt idx="0">
                  <c:v>2.94</c:v>
                </c:pt>
                <c:pt idx="1">
                  <c:v>1.86</c:v>
                </c:pt>
              </c:numCache>
            </c:numRef>
          </c:val>
        </c:ser>
        <c:axId val="234920960"/>
        <c:axId val="234922752"/>
      </c:barChart>
      <c:catAx>
        <c:axId val="234920960"/>
        <c:scaling>
          <c:orientation val="minMax"/>
        </c:scaling>
        <c:axPos val="b"/>
        <c:tickLblPos val="nextTo"/>
        <c:txPr>
          <a:bodyPr/>
          <a:lstStyle/>
          <a:p>
            <a:pPr>
              <a:defRPr sz="2400">
                <a:latin typeface="ＭＳ ゴシック" pitchFamily="49" charset="-128"/>
                <a:ea typeface="ＭＳ ゴシック" pitchFamily="49" charset="-128"/>
              </a:defRPr>
            </a:pPr>
            <a:endParaRPr lang="ja-JP"/>
          </a:p>
        </c:txPr>
        <c:crossAx val="234922752"/>
        <c:crosses val="autoZero"/>
        <c:auto val="1"/>
        <c:lblAlgn val="ctr"/>
        <c:lblOffset val="100"/>
      </c:catAx>
      <c:valAx>
        <c:axId val="234922752"/>
        <c:scaling>
          <c:orientation val="minMax"/>
          <c:max val="3"/>
        </c:scaling>
        <c:axPos val="l"/>
        <c:majorGridlines>
          <c:spPr>
            <a:ln>
              <a:noFill/>
            </a:ln>
          </c:spPr>
        </c:majorGridlines>
        <c:numFmt formatCode="General" sourceLinked="1"/>
        <c:tickLblPos val="nextTo"/>
        <c:txPr>
          <a:bodyPr/>
          <a:lstStyle/>
          <a:p>
            <a:pPr>
              <a:defRPr sz="2400" b="0">
                <a:latin typeface="ＭＳ ゴシック" pitchFamily="49" charset="-128"/>
                <a:ea typeface="ＭＳ ゴシック" pitchFamily="49" charset="-128"/>
              </a:defRPr>
            </a:pPr>
            <a:endParaRPr lang="ja-JP"/>
          </a:p>
        </c:txPr>
        <c:crossAx val="234920960"/>
        <c:crosses val="autoZero"/>
        <c:crossBetween val="between"/>
        <c:majorUnit val="1"/>
      </c:valAx>
    </c:plotArea>
    <c:legend>
      <c:legendPos val="b"/>
    </c:legend>
    <c:plotVisOnly val="1"/>
    <c:dispBlanksAs val="gap"/>
  </c:chart>
  <c:txPr>
    <a:bodyPr/>
    <a:lstStyle/>
    <a:p>
      <a:pPr>
        <a:defRPr sz="1800"/>
      </a:pPr>
      <a:endParaRPr lang="ja-JP"/>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禁煙成功</c:v>
                </c:pt>
              </c:strCache>
            </c:strRef>
          </c:tx>
          <c:spPr>
            <a:solidFill>
              <a:schemeClr val="tx2">
                <a:lumMod val="60000"/>
                <a:lumOff val="40000"/>
              </a:schemeClr>
            </a:solidFill>
            <a:ln>
              <a:solidFill>
                <a:schemeClr val="tx1"/>
              </a:solidFill>
            </a:ln>
          </c:spPr>
          <c:dLbls>
            <c:dLblPos val="outEnd"/>
            <c:showVal val="1"/>
          </c:dLbls>
          <c:cat>
            <c:strRef>
              <c:f>Sheet1!$A$2:$A$3</c:f>
              <c:strCache>
                <c:ptCount val="2"/>
                <c:pt idx="0">
                  <c:v>死亡</c:v>
                </c:pt>
                <c:pt idx="1">
                  <c:v>肺癌再発</c:v>
                </c:pt>
              </c:strCache>
            </c:strRef>
          </c:cat>
          <c:val>
            <c:numRef>
              <c:f>Sheet1!$B$2:$B$3</c:f>
              <c:numCache>
                <c:formatCode>General</c:formatCode>
                <c:ptCount val="2"/>
                <c:pt idx="0">
                  <c:v>1</c:v>
                </c:pt>
                <c:pt idx="1">
                  <c:v>1</c:v>
                </c:pt>
              </c:numCache>
            </c:numRef>
          </c:val>
        </c:ser>
        <c:ser>
          <c:idx val="1"/>
          <c:order val="1"/>
          <c:tx>
            <c:strRef>
              <c:f>Sheet1!$C$1</c:f>
              <c:strCache>
                <c:ptCount val="1"/>
                <c:pt idx="0">
                  <c:v>喫煙継続</c:v>
                </c:pt>
              </c:strCache>
            </c:strRef>
          </c:tx>
          <c:spPr>
            <a:solidFill>
              <a:schemeClr val="accent6">
                <a:lumMod val="75000"/>
              </a:schemeClr>
            </a:solidFill>
            <a:ln>
              <a:solidFill>
                <a:schemeClr val="tx1"/>
              </a:solidFill>
            </a:ln>
          </c:spPr>
          <c:dLbls>
            <c:dLblPos val="outEnd"/>
            <c:showVal val="1"/>
          </c:dLbls>
          <c:cat>
            <c:strRef>
              <c:f>Sheet1!$A$2:$A$3</c:f>
              <c:strCache>
                <c:ptCount val="2"/>
                <c:pt idx="0">
                  <c:v>死亡</c:v>
                </c:pt>
                <c:pt idx="1">
                  <c:v>肺癌再発</c:v>
                </c:pt>
              </c:strCache>
            </c:strRef>
          </c:cat>
          <c:val>
            <c:numRef>
              <c:f>Sheet1!$C$2:$C$3</c:f>
              <c:numCache>
                <c:formatCode>General</c:formatCode>
                <c:ptCount val="2"/>
                <c:pt idx="0">
                  <c:v>1.86</c:v>
                </c:pt>
                <c:pt idx="1">
                  <c:v>1.26</c:v>
                </c:pt>
              </c:numCache>
            </c:numRef>
          </c:val>
        </c:ser>
        <c:axId val="235256064"/>
        <c:axId val="235270144"/>
      </c:barChart>
      <c:catAx>
        <c:axId val="235256064"/>
        <c:scaling>
          <c:orientation val="minMax"/>
        </c:scaling>
        <c:axPos val="b"/>
        <c:tickLblPos val="nextTo"/>
        <c:txPr>
          <a:bodyPr/>
          <a:lstStyle/>
          <a:p>
            <a:pPr>
              <a:defRPr sz="2400">
                <a:latin typeface="ＭＳ ゴシック" pitchFamily="49" charset="-128"/>
                <a:ea typeface="ＭＳ ゴシック" pitchFamily="49" charset="-128"/>
              </a:defRPr>
            </a:pPr>
            <a:endParaRPr lang="ja-JP"/>
          </a:p>
        </c:txPr>
        <c:crossAx val="235270144"/>
        <c:crosses val="autoZero"/>
        <c:auto val="1"/>
        <c:lblAlgn val="ctr"/>
        <c:lblOffset val="100"/>
      </c:catAx>
      <c:valAx>
        <c:axId val="235270144"/>
        <c:scaling>
          <c:orientation val="minMax"/>
          <c:max val="2"/>
        </c:scaling>
        <c:axPos val="l"/>
        <c:majorGridlines>
          <c:spPr>
            <a:ln>
              <a:noFill/>
            </a:ln>
          </c:spPr>
        </c:majorGridlines>
        <c:numFmt formatCode="General" sourceLinked="1"/>
        <c:tickLblPos val="nextTo"/>
        <c:txPr>
          <a:bodyPr/>
          <a:lstStyle/>
          <a:p>
            <a:pPr>
              <a:defRPr sz="2400" b="0">
                <a:latin typeface="ＭＳ ゴシック" pitchFamily="49" charset="-128"/>
                <a:ea typeface="ＭＳ ゴシック" pitchFamily="49" charset="-128"/>
              </a:defRPr>
            </a:pPr>
            <a:endParaRPr lang="ja-JP"/>
          </a:p>
        </c:txPr>
        <c:crossAx val="235256064"/>
        <c:crosses val="autoZero"/>
        <c:crossBetween val="between"/>
        <c:majorUnit val="1"/>
      </c:valAx>
    </c:plotArea>
    <c:legend>
      <c:legendPos val="b"/>
    </c:legend>
    <c:plotVisOnly val="1"/>
    <c:dispBlanksAs val="gap"/>
  </c:chart>
  <c:txPr>
    <a:bodyPr/>
    <a:lstStyle/>
    <a:p>
      <a:pPr>
        <a:defRPr sz="1800"/>
      </a:pPr>
      <a:endParaRPr lang="ja-JP"/>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Pt>
            <c:idx val="1"/>
            <c:spPr>
              <a:solidFill>
                <a:schemeClr val="accent6">
                  <a:lumMod val="75000"/>
                </a:schemeClr>
              </a:solidFill>
              <a:ln>
                <a:solidFill>
                  <a:schemeClr val="tx1"/>
                </a:solidFill>
              </a:ln>
            </c:spPr>
          </c:dPt>
          <c:dLbls>
            <c:dLblPos val="outEnd"/>
            <c:showVal val="1"/>
          </c:dLbls>
          <c:cat>
            <c:strRef>
              <c:f>Sheet1!$A$2:$A$3</c:f>
              <c:strCache>
                <c:ptCount val="2"/>
                <c:pt idx="0">
                  <c:v>禁煙成功</c:v>
                </c:pt>
                <c:pt idx="1">
                  <c:v>喫煙継続</c:v>
                </c:pt>
              </c:strCache>
            </c:strRef>
          </c:cat>
          <c:val>
            <c:numRef>
              <c:f>Sheet1!$B$2:$B$3</c:f>
              <c:numCache>
                <c:formatCode>General</c:formatCode>
                <c:ptCount val="2"/>
                <c:pt idx="0">
                  <c:v>1</c:v>
                </c:pt>
                <c:pt idx="1">
                  <c:v>1.26</c:v>
                </c:pt>
              </c:numCache>
            </c:numRef>
          </c:val>
        </c:ser>
        <c:axId val="235494784"/>
        <c:axId val="235529344"/>
      </c:barChart>
      <c:catAx>
        <c:axId val="235494784"/>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5529344"/>
        <c:crosses val="autoZero"/>
        <c:auto val="1"/>
        <c:lblAlgn val="ctr"/>
        <c:lblOffset val="100"/>
      </c:catAx>
      <c:valAx>
        <c:axId val="235529344"/>
        <c:scaling>
          <c:orientation val="minMax"/>
          <c:max val="1.5"/>
          <c:min val="0"/>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35494784"/>
        <c:crosses val="autoZero"/>
        <c:crossBetween val="between"/>
        <c:majorUnit val="0.5"/>
      </c:valAx>
    </c:plotArea>
    <c:plotVisOnly val="1"/>
    <c:dispBlanksAs val="gap"/>
  </c:chart>
  <c:txPr>
    <a:bodyPr/>
    <a:lstStyle/>
    <a:p>
      <a:pPr>
        <a:defRPr sz="1800"/>
      </a:pPr>
      <a:endParaRPr lang="ja-JP"/>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喫煙継続</c:v>
                </c:pt>
              </c:strCache>
            </c:strRef>
          </c:tx>
          <c:spPr>
            <a:solidFill>
              <a:schemeClr val="accent6">
                <a:lumMod val="75000"/>
              </a:schemeClr>
            </a:solidFill>
            <a:ln>
              <a:solidFill>
                <a:schemeClr val="tx1"/>
              </a:solidFill>
            </a:ln>
          </c:spPr>
          <c:dLbls>
            <c:dLblPos val="outEnd"/>
            <c:showVal val="1"/>
          </c:dLbls>
          <c:cat>
            <c:strRef>
              <c:f>Sheet1!$A$2:$A$3</c:f>
              <c:strCache>
                <c:ptCount val="2"/>
                <c:pt idx="0">
                  <c:v>早期の非小細胞肺癌</c:v>
                </c:pt>
                <c:pt idx="1">
                  <c:v>早期の小細胞肺癌</c:v>
                </c:pt>
              </c:strCache>
            </c:strRef>
          </c:cat>
          <c:val>
            <c:numRef>
              <c:f>Sheet1!$B$2:$B$3</c:f>
              <c:numCache>
                <c:formatCode>General</c:formatCode>
                <c:ptCount val="2"/>
                <c:pt idx="0">
                  <c:v>33</c:v>
                </c:pt>
                <c:pt idx="1">
                  <c:v>29</c:v>
                </c:pt>
              </c:numCache>
            </c:numRef>
          </c:val>
        </c:ser>
        <c:ser>
          <c:idx val="1"/>
          <c:order val="1"/>
          <c:tx>
            <c:strRef>
              <c:f>Sheet1!$C$1</c:f>
              <c:strCache>
                <c:ptCount val="1"/>
                <c:pt idx="0">
                  <c:v>禁煙成功</c:v>
                </c:pt>
              </c:strCache>
            </c:strRef>
          </c:tx>
          <c:spPr>
            <a:solidFill>
              <a:schemeClr val="tx2">
                <a:lumMod val="60000"/>
                <a:lumOff val="40000"/>
              </a:schemeClr>
            </a:solidFill>
            <a:ln>
              <a:solidFill>
                <a:schemeClr val="tx1"/>
              </a:solidFill>
            </a:ln>
          </c:spPr>
          <c:dLbls>
            <c:dLblPos val="outEnd"/>
            <c:showVal val="1"/>
          </c:dLbls>
          <c:cat>
            <c:strRef>
              <c:f>Sheet1!$A$2:$A$3</c:f>
              <c:strCache>
                <c:ptCount val="2"/>
                <c:pt idx="0">
                  <c:v>早期の非小細胞肺癌</c:v>
                </c:pt>
                <c:pt idx="1">
                  <c:v>早期の小細胞肺癌</c:v>
                </c:pt>
              </c:strCache>
            </c:strRef>
          </c:cat>
          <c:val>
            <c:numRef>
              <c:f>Sheet1!$C$2:$C$3</c:f>
              <c:numCache>
                <c:formatCode>General</c:formatCode>
                <c:ptCount val="2"/>
                <c:pt idx="0">
                  <c:v>70</c:v>
                </c:pt>
                <c:pt idx="1">
                  <c:v>63</c:v>
                </c:pt>
              </c:numCache>
            </c:numRef>
          </c:val>
        </c:ser>
        <c:axId val="235152896"/>
        <c:axId val="235154432"/>
      </c:barChart>
      <c:catAx>
        <c:axId val="235152896"/>
        <c:scaling>
          <c:orientation val="minMax"/>
        </c:scaling>
        <c:axPos val="b"/>
        <c:tickLblPos val="nextTo"/>
        <c:txPr>
          <a:bodyPr/>
          <a:lstStyle/>
          <a:p>
            <a:pPr>
              <a:defRPr sz="2400">
                <a:latin typeface="ＭＳ ゴシック" pitchFamily="49" charset="-128"/>
                <a:ea typeface="ＭＳ ゴシック" pitchFamily="49" charset="-128"/>
              </a:defRPr>
            </a:pPr>
            <a:endParaRPr lang="ja-JP"/>
          </a:p>
        </c:txPr>
        <c:crossAx val="235154432"/>
        <c:crosses val="autoZero"/>
        <c:auto val="1"/>
        <c:lblAlgn val="ctr"/>
        <c:lblOffset val="100"/>
      </c:catAx>
      <c:valAx>
        <c:axId val="235154432"/>
        <c:scaling>
          <c:orientation val="minMax"/>
          <c:max val="100"/>
        </c:scaling>
        <c:axPos val="l"/>
        <c:majorGridlines>
          <c:spPr>
            <a:ln>
              <a:noFill/>
            </a:ln>
          </c:spPr>
        </c:majorGridlines>
        <c:numFmt formatCode="General" sourceLinked="1"/>
        <c:tickLblPos val="nextTo"/>
        <c:txPr>
          <a:bodyPr/>
          <a:lstStyle/>
          <a:p>
            <a:pPr>
              <a:defRPr sz="2400" b="0">
                <a:latin typeface="ＭＳ ゴシック" pitchFamily="49" charset="-128"/>
                <a:ea typeface="ＭＳ ゴシック" pitchFamily="49" charset="-128"/>
              </a:defRPr>
            </a:pPr>
            <a:endParaRPr lang="ja-JP"/>
          </a:p>
        </c:txPr>
        <c:crossAx val="235152896"/>
        <c:crosses val="autoZero"/>
        <c:crossBetween val="between"/>
        <c:majorUnit val="50"/>
      </c:valAx>
    </c:plotArea>
    <c:legend>
      <c:legendPos val="b"/>
    </c:legend>
    <c:plotVisOnly val="1"/>
    <c:dispBlanksAs val="gap"/>
  </c:chart>
  <c:txPr>
    <a:bodyPr/>
    <a:lstStyle/>
    <a:p>
      <a:pPr>
        <a:defRPr sz="1800"/>
      </a:pPr>
      <a:endParaRPr lang="ja-JP"/>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ja-JP"/>
  <c:chart>
    <c:plotArea>
      <c:layout/>
      <c:barChart>
        <c:barDir val="bar"/>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cat>
            <c:strRef>
              <c:f>Sheet1!$A$2:$A$4</c:f>
              <c:strCache>
                <c:ptCount val="3"/>
                <c:pt idx="0">
                  <c:v>下気道感染への進展</c:v>
                </c:pt>
                <c:pt idx="1">
                  <c:v>咳の持続</c:v>
                </c:pt>
                <c:pt idx="2">
                  <c:v>肺の異常呼吸音</c:v>
                </c:pt>
              </c:strCache>
            </c:strRef>
          </c:cat>
          <c:val>
            <c:numRef>
              <c:f>Sheet1!$B$2:$B$4</c:f>
              <c:numCache>
                <c:formatCode>General</c:formatCode>
                <c:ptCount val="3"/>
                <c:pt idx="0">
                  <c:v>1</c:v>
                </c:pt>
                <c:pt idx="1">
                  <c:v>1</c:v>
                </c:pt>
                <c:pt idx="2">
                  <c:v>1</c:v>
                </c:pt>
              </c:numCache>
            </c:numRef>
          </c:val>
        </c:ser>
        <c:ser>
          <c:idx val="1"/>
          <c:order val="1"/>
          <c:tx>
            <c:strRef>
              <c:f>Sheet1!$C$1</c:f>
              <c:strCache>
                <c:ptCount val="1"/>
                <c:pt idx="0">
                  <c:v>系列 2</c:v>
                </c:pt>
              </c:strCache>
            </c:strRef>
          </c:tx>
          <c:spPr>
            <a:solidFill>
              <a:schemeClr val="accent6">
                <a:lumMod val="75000"/>
              </a:schemeClr>
            </a:solidFill>
            <a:ln>
              <a:solidFill>
                <a:schemeClr val="tx1"/>
              </a:solidFill>
            </a:ln>
          </c:spPr>
          <c:dLbls>
            <c:dLblPos val="outEnd"/>
            <c:showVal val="1"/>
          </c:dLbls>
          <c:cat>
            <c:strRef>
              <c:f>Sheet1!$A$2:$A$4</c:f>
              <c:strCache>
                <c:ptCount val="3"/>
                <c:pt idx="0">
                  <c:v>下気道感染への進展</c:v>
                </c:pt>
                <c:pt idx="1">
                  <c:v>咳の持続</c:v>
                </c:pt>
                <c:pt idx="2">
                  <c:v>肺の異常呼吸音</c:v>
                </c:pt>
              </c:strCache>
            </c:strRef>
          </c:cat>
          <c:val>
            <c:numRef>
              <c:f>Sheet1!$C$2:$C$4</c:f>
              <c:numCache>
                <c:formatCode>General</c:formatCode>
                <c:ptCount val="3"/>
                <c:pt idx="0">
                  <c:v>1.27</c:v>
                </c:pt>
                <c:pt idx="1">
                  <c:v>1.3</c:v>
                </c:pt>
                <c:pt idx="2">
                  <c:v>1.55</c:v>
                </c:pt>
              </c:numCache>
            </c:numRef>
          </c:val>
        </c:ser>
        <c:axId val="236221952"/>
        <c:axId val="236223488"/>
      </c:barChart>
      <c:catAx>
        <c:axId val="236221952"/>
        <c:scaling>
          <c:orientation val="minMax"/>
        </c:scaling>
        <c:axPos val="l"/>
        <c:tickLblPos val="nextTo"/>
        <c:txPr>
          <a:bodyPr/>
          <a:lstStyle/>
          <a:p>
            <a:pPr>
              <a:defRPr sz="2000" b="1">
                <a:latin typeface="ＭＳ ゴシック" pitchFamily="49" charset="-128"/>
                <a:ea typeface="ＭＳ ゴシック" pitchFamily="49" charset="-128"/>
              </a:defRPr>
            </a:pPr>
            <a:endParaRPr lang="ja-JP"/>
          </a:p>
        </c:txPr>
        <c:crossAx val="236223488"/>
        <c:crosses val="autoZero"/>
        <c:auto val="1"/>
        <c:lblAlgn val="ctr"/>
        <c:lblOffset val="100"/>
      </c:catAx>
      <c:valAx>
        <c:axId val="236223488"/>
        <c:scaling>
          <c:orientation val="minMax"/>
          <c:max val="2"/>
        </c:scaling>
        <c:axPos val="b"/>
        <c:majorGridlines>
          <c:spPr>
            <a:ln>
              <a:noFill/>
            </a:ln>
          </c:spPr>
        </c:majorGridlines>
        <c:numFmt formatCode="General" sourceLinked="1"/>
        <c:tickLblPos val="nextTo"/>
        <c:txPr>
          <a:bodyPr/>
          <a:lstStyle/>
          <a:p>
            <a:pPr>
              <a:defRPr sz="2400">
                <a:latin typeface="ＭＳ ゴシック" pitchFamily="49" charset="-128"/>
                <a:ea typeface="ＭＳ ゴシック" pitchFamily="49" charset="-128"/>
              </a:defRPr>
            </a:pPr>
            <a:endParaRPr lang="ja-JP"/>
          </a:p>
        </c:txPr>
        <c:crossAx val="236221952"/>
        <c:crosses val="autoZero"/>
        <c:crossBetween val="between"/>
        <c:majorUnit val="1"/>
      </c:valAx>
    </c:plotArea>
    <c:plotVisOnly val="1"/>
    <c:dispBlanksAs val="gap"/>
  </c:chart>
  <c:txPr>
    <a:bodyPr/>
    <a:lstStyle/>
    <a:p>
      <a:pPr>
        <a:defRPr sz="1800"/>
      </a:pPr>
      <a:endParaRPr lang="ja-JP"/>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1"/>
            <c:spPr>
              <a:solidFill>
                <a:srgbClr val="FFC000"/>
              </a:solidFill>
              <a:ln>
                <a:solidFill>
                  <a:schemeClr val="tx1"/>
                </a:solidFill>
              </a:ln>
            </c:spPr>
          </c:dPt>
          <c:dPt>
            <c:idx val="2"/>
            <c:spPr>
              <a:solidFill>
                <a:schemeClr val="accent6">
                  <a:lumMod val="75000"/>
                </a:schemeClr>
              </a:solidFill>
              <a:ln>
                <a:solidFill>
                  <a:schemeClr val="tx1"/>
                </a:solidFill>
              </a:ln>
            </c:spPr>
          </c:dPt>
          <c:dPt>
            <c:idx val="3"/>
            <c:spPr>
              <a:solidFill>
                <a:schemeClr val="accent6">
                  <a:lumMod val="50000"/>
                </a:schemeClr>
              </a:solidFill>
              <a:ln>
                <a:solidFill>
                  <a:schemeClr val="tx1"/>
                </a:solidFill>
              </a:ln>
            </c:spPr>
          </c:dPt>
          <c:dLbls>
            <c:dLbl>
              <c:idx val="3"/>
              <c:spPr/>
              <c:txPr>
                <a:bodyPr/>
                <a:lstStyle/>
                <a:p>
                  <a:pPr>
                    <a:defRPr>
                      <a:solidFill>
                        <a:schemeClr val="tx1"/>
                      </a:solidFill>
                      <a:latin typeface="+mj-ea"/>
                      <a:ea typeface="+mj-ea"/>
                    </a:defRPr>
                  </a:pPr>
                  <a:endParaRPr lang="ja-JP"/>
                </a:p>
              </c:txPr>
            </c:dLbl>
            <c:txPr>
              <a:bodyPr/>
              <a:lstStyle/>
              <a:p>
                <a:pPr>
                  <a:defRPr>
                    <a:latin typeface="+mj-ea"/>
                    <a:ea typeface="+mj-ea"/>
                  </a:defRPr>
                </a:pPr>
                <a:endParaRPr lang="ja-JP"/>
              </a:p>
            </c:txPr>
            <c:dLblPos val="outEnd"/>
            <c:showVal val="1"/>
          </c:dLbls>
          <c:cat>
            <c:strRef>
              <c:f>Sheet1!$A$2:$A$5</c:f>
              <c:strCache>
                <c:ptCount val="4"/>
                <c:pt idx="0">
                  <c:v>非喫煙</c:v>
                </c:pt>
                <c:pt idx="1">
                  <c:v>1～9本</c:v>
                </c:pt>
                <c:pt idx="2">
                  <c:v>10～20本</c:v>
                </c:pt>
                <c:pt idx="3">
                  <c:v>21本以上</c:v>
                </c:pt>
              </c:strCache>
            </c:strRef>
          </c:cat>
          <c:val>
            <c:numRef>
              <c:f>Sheet1!$B$2:$B$5</c:f>
              <c:numCache>
                <c:formatCode>General</c:formatCode>
                <c:ptCount val="4"/>
                <c:pt idx="0">
                  <c:v>1</c:v>
                </c:pt>
                <c:pt idx="1">
                  <c:v>1.24</c:v>
                </c:pt>
                <c:pt idx="2">
                  <c:v>2.36</c:v>
                </c:pt>
                <c:pt idx="3">
                  <c:v>2.9699999999999998</c:v>
                </c:pt>
              </c:numCache>
            </c:numRef>
          </c:val>
        </c:ser>
        <c:axId val="236393216"/>
        <c:axId val="236394752"/>
      </c:barChart>
      <c:catAx>
        <c:axId val="236393216"/>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6394752"/>
        <c:crosses val="autoZero"/>
        <c:auto val="1"/>
        <c:lblAlgn val="ctr"/>
        <c:lblOffset val="100"/>
      </c:catAx>
      <c:valAx>
        <c:axId val="236394752"/>
        <c:scaling>
          <c:orientation val="minMax"/>
          <c:max val="3"/>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36393216"/>
        <c:crosses val="autoZero"/>
        <c:crossBetween val="between"/>
        <c:majorUnit val="1"/>
      </c:valAx>
    </c:plotArea>
    <c:plotVisOnly val="1"/>
    <c:dispBlanksAs val="gap"/>
  </c:chart>
  <c:txPr>
    <a:bodyPr/>
    <a:lstStyle/>
    <a:p>
      <a:pPr>
        <a:defRPr sz="1800"/>
      </a:pPr>
      <a:endParaRPr lang="ja-JP"/>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1"/>
            <c:spPr>
              <a:solidFill>
                <a:srgbClr val="FFC000"/>
              </a:solidFill>
              <a:ln>
                <a:solidFill>
                  <a:schemeClr val="tx1"/>
                </a:solidFill>
              </a:ln>
            </c:spPr>
          </c:dPt>
          <c:dPt>
            <c:idx val="2"/>
            <c:spPr>
              <a:solidFill>
                <a:schemeClr val="accent6">
                  <a:lumMod val="75000"/>
                </a:schemeClr>
              </a:solidFill>
              <a:ln>
                <a:solidFill>
                  <a:schemeClr val="tx1"/>
                </a:solidFill>
              </a:ln>
            </c:spPr>
          </c:dPt>
          <c:dPt>
            <c:idx val="3"/>
            <c:spPr>
              <a:solidFill>
                <a:schemeClr val="accent6">
                  <a:lumMod val="50000"/>
                </a:schemeClr>
              </a:solidFill>
              <a:ln>
                <a:solidFill>
                  <a:schemeClr val="tx1"/>
                </a:solidFill>
              </a:ln>
            </c:spPr>
          </c:dPt>
          <c:dLbls>
            <c:dLblPos val="outEnd"/>
            <c:showVal val="1"/>
          </c:dLbls>
          <c:cat>
            <c:strRef>
              <c:f>Sheet1!$A$2:$A$5</c:f>
              <c:strCache>
                <c:ptCount val="4"/>
                <c:pt idx="0">
                  <c:v>非喫煙</c:v>
                </c:pt>
                <c:pt idx="1">
                  <c:v>1～9本</c:v>
                </c:pt>
                <c:pt idx="2">
                  <c:v>10～20本</c:v>
                </c:pt>
                <c:pt idx="3">
                  <c:v>20本以上</c:v>
                </c:pt>
              </c:strCache>
            </c:strRef>
          </c:cat>
          <c:val>
            <c:numRef>
              <c:f>Sheet1!$B$2:$B$5</c:f>
              <c:numCache>
                <c:formatCode>General</c:formatCode>
                <c:ptCount val="4"/>
                <c:pt idx="0">
                  <c:v>1</c:v>
                </c:pt>
                <c:pt idx="1">
                  <c:v>2.13</c:v>
                </c:pt>
                <c:pt idx="2">
                  <c:v>4.6599999999999975</c:v>
                </c:pt>
                <c:pt idx="3">
                  <c:v>5.98</c:v>
                </c:pt>
              </c:numCache>
            </c:numRef>
          </c:val>
        </c:ser>
        <c:axId val="236958848"/>
        <c:axId val="236960384"/>
      </c:barChart>
      <c:catAx>
        <c:axId val="236958848"/>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6960384"/>
        <c:crosses val="autoZero"/>
        <c:auto val="1"/>
        <c:lblAlgn val="ctr"/>
        <c:lblOffset val="100"/>
      </c:catAx>
      <c:valAx>
        <c:axId val="236960384"/>
        <c:scaling>
          <c:orientation val="minMax"/>
          <c:max val="6"/>
        </c:scaling>
        <c:axPos val="l"/>
        <c:majorGridlines>
          <c:spPr>
            <a:ln>
              <a:noFill/>
            </a:ln>
          </c:spPr>
        </c:majorGridlines>
        <c:numFmt formatCode="General" sourceLinked="1"/>
        <c:tickLblPos val="nextTo"/>
        <c:txPr>
          <a:bodyPr/>
          <a:lstStyle/>
          <a:p>
            <a:pPr>
              <a:defRPr sz="2800">
                <a:latin typeface="ＭＳ ゴシック" pitchFamily="49" charset="-128"/>
                <a:ea typeface="ＭＳ ゴシック" pitchFamily="49" charset="-128"/>
              </a:defRPr>
            </a:pPr>
            <a:endParaRPr lang="ja-JP"/>
          </a:p>
        </c:txPr>
        <c:crossAx val="236958848"/>
        <c:crosses val="autoZero"/>
        <c:crossBetween val="between"/>
        <c:majorUnit val="2"/>
      </c:valAx>
    </c:plotArea>
    <c:plotVisOnly val="1"/>
    <c:dispBlanksAs val="gap"/>
  </c:chart>
  <c:txPr>
    <a:bodyPr/>
    <a:lstStyle/>
    <a:p>
      <a:pPr>
        <a:defRPr sz="1800"/>
      </a:pPr>
      <a:endParaRPr lang="ja-JP"/>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0"/>
            <c:spPr>
              <a:solidFill>
                <a:schemeClr val="tx2">
                  <a:lumMod val="60000"/>
                  <a:lumOff val="40000"/>
                </a:schemeClr>
              </a:solidFill>
              <a:ln>
                <a:solidFill>
                  <a:schemeClr val="tx1"/>
                </a:solidFill>
              </a:ln>
            </c:spPr>
          </c:dPt>
          <c:dPt>
            <c:idx val="1"/>
            <c:spPr>
              <a:solidFill>
                <a:srgbClr val="FFC000"/>
              </a:solidFill>
              <a:ln>
                <a:solidFill>
                  <a:schemeClr val="tx1"/>
                </a:solidFill>
              </a:ln>
            </c:spPr>
          </c:dPt>
          <c:dPt>
            <c:idx val="2"/>
            <c:spPr>
              <a:solidFill>
                <a:schemeClr val="accent6">
                  <a:lumMod val="75000"/>
                </a:schemeClr>
              </a:solidFill>
              <a:ln>
                <a:solidFill>
                  <a:schemeClr val="tx1"/>
                </a:solidFill>
              </a:ln>
            </c:spPr>
          </c:dPt>
          <c:dLbls>
            <c:dLblPos val="outEnd"/>
            <c:showVal val="1"/>
          </c:dLbls>
          <c:cat>
            <c:strRef>
              <c:f>Sheet1!$A$2:$A$4</c:f>
              <c:strCache>
                <c:ptCount val="3"/>
                <c:pt idx="0">
                  <c:v>非喫煙</c:v>
                </c:pt>
                <c:pt idx="1">
                  <c:v>1～6本</c:v>
                </c:pt>
                <c:pt idx="2">
                  <c:v>7本以上</c:v>
                </c:pt>
              </c:strCache>
            </c:strRef>
          </c:cat>
          <c:val>
            <c:numRef>
              <c:f>Sheet1!$B$2:$B$4</c:f>
              <c:numCache>
                <c:formatCode>General</c:formatCode>
                <c:ptCount val="3"/>
                <c:pt idx="0">
                  <c:v>1</c:v>
                </c:pt>
                <c:pt idx="1">
                  <c:v>1.8</c:v>
                </c:pt>
                <c:pt idx="2">
                  <c:v>3.1</c:v>
                </c:pt>
              </c:numCache>
            </c:numRef>
          </c:val>
        </c:ser>
        <c:axId val="237930368"/>
        <c:axId val="237931904"/>
      </c:barChart>
      <c:catAx>
        <c:axId val="237930368"/>
        <c:scaling>
          <c:orientation val="minMax"/>
        </c:scaling>
        <c:axPos val="b"/>
        <c:tickLblPos val="nextTo"/>
        <c:crossAx val="237931904"/>
        <c:crosses val="autoZero"/>
        <c:auto val="1"/>
        <c:lblAlgn val="ctr"/>
        <c:lblOffset val="100"/>
      </c:catAx>
      <c:valAx>
        <c:axId val="237931904"/>
        <c:scaling>
          <c:orientation val="minMax"/>
          <c:max val="3.5"/>
        </c:scaling>
        <c:axPos val="l"/>
        <c:majorGridlines>
          <c:spPr>
            <a:ln>
              <a:noFill/>
            </a:ln>
          </c:spPr>
        </c:majorGridlines>
        <c:numFmt formatCode="General" sourceLinked="1"/>
        <c:tickLblPos val="nextTo"/>
        <c:crossAx val="237930368"/>
        <c:crosses val="autoZero"/>
        <c:crossBetween val="between"/>
        <c:majorUnit val="0.5"/>
      </c:valAx>
    </c:plotArea>
    <c:plotVisOnly val="1"/>
    <c:dispBlanksAs val="gap"/>
  </c:chart>
  <c:txPr>
    <a:bodyPr/>
    <a:lstStyle/>
    <a:p>
      <a:pPr>
        <a:defRPr sz="2000" b="1">
          <a:latin typeface="ＭＳ ゴシック" pitchFamily="49" charset="-128"/>
          <a:ea typeface="ＭＳ ゴシック" pitchFamily="49" charset="-128"/>
        </a:defRPr>
      </a:pPr>
      <a:endParaRPr lang="ja-JP"/>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ja-JP"/>
  <c:style val="8"/>
  <c:chart>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Lbls>
            <c:dLblPos val="outEnd"/>
            <c:showVal val="1"/>
          </c:dLbls>
          <c:cat>
            <c:strRef>
              <c:f>Sheet1!$A$2:$A$3</c:f>
              <c:strCache>
                <c:ptCount val="2"/>
                <c:pt idx="0">
                  <c:v>男性</c:v>
                </c:pt>
                <c:pt idx="1">
                  <c:v>女性</c:v>
                </c:pt>
              </c:strCache>
            </c:strRef>
          </c:cat>
          <c:val>
            <c:numRef>
              <c:f>Sheet1!$B$2:$B$3</c:f>
              <c:numCache>
                <c:formatCode>General</c:formatCode>
                <c:ptCount val="2"/>
                <c:pt idx="0">
                  <c:v>-39.71</c:v>
                </c:pt>
                <c:pt idx="1">
                  <c:v>-28.35</c:v>
                </c:pt>
              </c:numCache>
            </c:numRef>
          </c:val>
        </c:ser>
        <c:ser>
          <c:idx val="1"/>
          <c:order val="1"/>
          <c:tx>
            <c:strRef>
              <c:f>Sheet1!$C$1</c:f>
              <c:strCache>
                <c:ptCount val="1"/>
                <c:pt idx="0">
                  <c:v>系列 2</c:v>
                </c:pt>
              </c:strCache>
            </c:strRef>
          </c:tx>
          <c:spPr>
            <a:solidFill>
              <a:srgbClr val="FFC000"/>
            </a:solidFill>
            <a:ln>
              <a:solidFill>
                <a:schemeClr val="tx1"/>
              </a:solidFill>
            </a:ln>
          </c:spPr>
          <c:dLbls>
            <c:dLblPos val="outEnd"/>
            <c:showVal val="1"/>
          </c:dLbls>
          <c:cat>
            <c:strRef>
              <c:f>Sheet1!$A$2:$A$3</c:f>
              <c:strCache>
                <c:ptCount val="2"/>
                <c:pt idx="0">
                  <c:v>男性</c:v>
                </c:pt>
                <c:pt idx="1">
                  <c:v>女性</c:v>
                </c:pt>
              </c:strCache>
            </c:strRef>
          </c:cat>
          <c:val>
            <c:numRef>
              <c:f>Sheet1!$C$2:$C$3</c:f>
              <c:numCache>
                <c:formatCode>General</c:formatCode>
                <c:ptCount val="2"/>
                <c:pt idx="0">
                  <c:v>-43.52</c:v>
                </c:pt>
                <c:pt idx="1">
                  <c:v>-31.62</c:v>
                </c:pt>
              </c:numCache>
            </c:numRef>
          </c:val>
        </c:ser>
        <c:ser>
          <c:idx val="2"/>
          <c:order val="2"/>
          <c:tx>
            <c:strRef>
              <c:f>Sheet1!$D$1</c:f>
              <c:strCache>
                <c:ptCount val="1"/>
                <c:pt idx="0">
                  <c:v>系列 3</c:v>
                </c:pt>
              </c:strCache>
            </c:strRef>
          </c:tx>
          <c:spPr>
            <a:solidFill>
              <a:schemeClr val="accent6">
                <a:lumMod val="75000"/>
              </a:schemeClr>
            </a:solidFill>
            <a:ln>
              <a:solidFill>
                <a:schemeClr val="tx1"/>
              </a:solidFill>
            </a:ln>
          </c:spPr>
          <c:dLbls>
            <c:dLblPos val="outEnd"/>
            <c:showVal val="1"/>
          </c:dLbls>
          <c:cat>
            <c:strRef>
              <c:f>Sheet1!$A$2:$A$3</c:f>
              <c:strCache>
                <c:ptCount val="2"/>
                <c:pt idx="0">
                  <c:v>男性</c:v>
                </c:pt>
                <c:pt idx="1">
                  <c:v>女性</c:v>
                </c:pt>
              </c:strCache>
            </c:strRef>
          </c:cat>
          <c:val>
            <c:numRef>
              <c:f>Sheet1!$D$2:$D$3</c:f>
              <c:numCache>
                <c:formatCode>General</c:formatCode>
                <c:ptCount val="2"/>
                <c:pt idx="0">
                  <c:v>-48.13</c:v>
                </c:pt>
                <c:pt idx="1">
                  <c:v>-31.35</c:v>
                </c:pt>
              </c:numCache>
            </c:numRef>
          </c:val>
        </c:ser>
        <c:ser>
          <c:idx val="3"/>
          <c:order val="3"/>
          <c:tx>
            <c:strRef>
              <c:f>Sheet1!$E$1</c:f>
              <c:strCache>
                <c:ptCount val="1"/>
                <c:pt idx="0">
                  <c:v>系列 4</c:v>
                </c:pt>
              </c:strCache>
            </c:strRef>
          </c:tx>
          <c:spPr>
            <a:solidFill>
              <a:schemeClr val="accent6">
                <a:lumMod val="50000"/>
              </a:schemeClr>
            </a:solidFill>
            <a:ln>
              <a:solidFill>
                <a:schemeClr val="tx1"/>
              </a:solidFill>
            </a:ln>
          </c:spPr>
          <c:dLbls>
            <c:dLblPos val="outEnd"/>
            <c:showVal val="1"/>
          </c:dLbls>
          <c:cat>
            <c:strRef>
              <c:f>Sheet1!$A$2:$A$3</c:f>
              <c:strCache>
                <c:ptCount val="2"/>
                <c:pt idx="0">
                  <c:v>男性</c:v>
                </c:pt>
                <c:pt idx="1">
                  <c:v>女性</c:v>
                </c:pt>
              </c:strCache>
            </c:strRef>
          </c:cat>
          <c:val>
            <c:numRef>
              <c:f>Sheet1!$E$2:$E$3</c:f>
              <c:numCache>
                <c:formatCode>General</c:formatCode>
                <c:ptCount val="2"/>
                <c:pt idx="0">
                  <c:v>-53.68</c:v>
                </c:pt>
                <c:pt idx="1">
                  <c:v>-35.690000000000012</c:v>
                </c:pt>
              </c:numCache>
            </c:numRef>
          </c:val>
        </c:ser>
        <c:axId val="238005248"/>
        <c:axId val="238011136"/>
      </c:barChart>
      <c:catAx>
        <c:axId val="238005248"/>
        <c:scaling>
          <c:orientation val="minMax"/>
        </c:scaling>
        <c:axPos val="b"/>
        <c:tickLblPos val="high"/>
        <c:txPr>
          <a:bodyPr/>
          <a:lstStyle/>
          <a:p>
            <a:pPr>
              <a:defRPr b="1">
                <a:latin typeface="ＭＳ ゴシック" pitchFamily="49" charset="-128"/>
                <a:ea typeface="ＭＳ ゴシック" pitchFamily="49" charset="-128"/>
              </a:defRPr>
            </a:pPr>
            <a:endParaRPr lang="ja-JP"/>
          </a:p>
        </c:txPr>
        <c:crossAx val="238011136"/>
        <c:crosses val="autoZero"/>
        <c:auto val="1"/>
        <c:lblAlgn val="ctr"/>
        <c:lblOffset val="100"/>
      </c:catAx>
      <c:valAx>
        <c:axId val="238011136"/>
        <c:scaling>
          <c:orientation val="minMax"/>
        </c:scaling>
        <c:axPos val="l"/>
        <c:majorGridlines>
          <c:spPr>
            <a:ln>
              <a:noFill/>
              <a:prstDash val="dash"/>
            </a:ln>
          </c:spPr>
        </c:majorGridlines>
        <c:numFmt formatCode="General" sourceLinked="1"/>
        <c:tickLblPos val="nextTo"/>
        <c:crossAx val="238005248"/>
        <c:crosses val="autoZero"/>
        <c:crossBetween val="between"/>
      </c:valAx>
    </c:plotArea>
    <c:plotVisOnly val="1"/>
    <c:dispBlanksAs val="gap"/>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2400" b="0">
                <a:latin typeface="ＭＳ ゴシック" pitchFamily="49" charset="-128"/>
                <a:ea typeface="ＭＳ ゴシック" pitchFamily="49" charset="-128"/>
              </a:defRPr>
            </a:pPr>
            <a:r>
              <a:rPr lang="ja-JP" altLang="en-US" sz="2400" b="0" dirty="0" smtClean="0">
                <a:latin typeface="ＭＳ ゴシック" pitchFamily="49" charset="-128"/>
                <a:ea typeface="ＭＳ ゴシック" pitchFamily="49" charset="-128"/>
              </a:rPr>
              <a:t>女性</a:t>
            </a:r>
            <a:endParaRPr lang="ja-JP" altLang="en-US" sz="2400" b="0" dirty="0">
              <a:latin typeface="ＭＳ ゴシック" pitchFamily="49" charset="-128"/>
              <a:ea typeface="ＭＳ ゴシック" pitchFamily="49" charset="-128"/>
            </a:endParaRPr>
          </a:p>
        </c:rich>
      </c:tx>
    </c:title>
    <c:view3D>
      <c:rotX val="30"/>
      <c:perspective val="30"/>
    </c:view3D>
    <c:plotArea>
      <c:layout/>
      <c:pie3DChart>
        <c:varyColors val="1"/>
        <c:ser>
          <c:idx val="0"/>
          <c:order val="0"/>
          <c:tx>
            <c:strRef>
              <c:f>Sheet1!$B$1</c:f>
              <c:strCache>
                <c:ptCount val="1"/>
                <c:pt idx="0">
                  <c:v>売上高</c:v>
                </c:pt>
              </c:strCache>
            </c:strRef>
          </c:tx>
          <c:dPt>
            <c:idx val="0"/>
            <c:spPr>
              <a:solidFill>
                <a:srgbClr val="FFC000"/>
              </a:solidFill>
            </c:spPr>
          </c:dPt>
          <c:dPt>
            <c:idx val="1"/>
            <c:spPr>
              <a:solidFill>
                <a:schemeClr val="tx2">
                  <a:lumMod val="60000"/>
                  <a:lumOff val="40000"/>
                </a:schemeClr>
              </a:solidFill>
            </c:spPr>
          </c:dPt>
          <c:dLbls>
            <c:delete val="1"/>
          </c:dLbls>
          <c:cat>
            <c:strRef>
              <c:f>Sheet1!$A$2:$A$3</c:f>
              <c:strCache>
                <c:ptCount val="2"/>
                <c:pt idx="0">
                  <c:v>肺癌</c:v>
                </c:pt>
                <c:pt idx="1">
                  <c:v>その他の癌</c:v>
                </c:pt>
              </c:strCache>
            </c:strRef>
          </c:cat>
          <c:val>
            <c:numRef>
              <c:f>Sheet1!$B$2:$B$3</c:f>
              <c:numCache>
                <c:formatCode>General</c:formatCode>
                <c:ptCount val="2"/>
                <c:pt idx="0">
                  <c:v>25617</c:v>
                </c:pt>
                <c:pt idx="1">
                  <c:v>259623</c:v>
                </c:pt>
              </c:numCache>
            </c:numRef>
          </c:val>
        </c:ser>
        <c:dLbls>
          <c:showCatName val="1"/>
          <c:showPercent val="1"/>
        </c:dLbls>
      </c:pie3DChart>
    </c:plotArea>
    <c:plotVisOnly val="1"/>
    <c:dispBlanksAs val="zero"/>
  </c:chart>
  <c:txPr>
    <a:bodyPr/>
    <a:lstStyle/>
    <a:p>
      <a:pPr>
        <a:defRPr sz="1800"/>
      </a:pPr>
      <a:endParaRPr lang="ja-JP"/>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Lbls>
            <c:dLblPos val="outEnd"/>
            <c:showVal val="1"/>
          </c:dLbls>
          <c:cat>
            <c:strRef>
              <c:f>Sheet1!$A$2:$A$3</c:f>
              <c:strCache>
                <c:ptCount val="2"/>
                <c:pt idx="0">
                  <c:v>手術なし</c:v>
                </c:pt>
                <c:pt idx="1">
                  <c:v>手術あり</c:v>
                </c:pt>
              </c:strCache>
            </c:strRef>
          </c:cat>
          <c:val>
            <c:numRef>
              <c:f>Sheet1!$B$2:$B$3</c:f>
              <c:numCache>
                <c:formatCode>General</c:formatCode>
                <c:ptCount val="2"/>
                <c:pt idx="0">
                  <c:v>22</c:v>
                </c:pt>
                <c:pt idx="1">
                  <c:v>1.7</c:v>
                </c:pt>
              </c:numCache>
            </c:numRef>
          </c:val>
        </c:ser>
        <c:ser>
          <c:idx val="1"/>
          <c:order val="1"/>
          <c:tx>
            <c:strRef>
              <c:f>Sheet1!$C$1</c:f>
              <c:strCache>
                <c:ptCount val="1"/>
                <c:pt idx="0">
                  <c:v>系列 2</c:v>
                </c:pt>
              </c:strCache>
            </c:strRef>
          </c:tx>
          <c:spPr>
            <a:solidFill>
              <a:schemeClr val="accent6">
                <a:lumMod val="75000"/>
              </a:schemeClr>
            </a:solidFill>
          </c:spPr>
          <c:dPt>
            <c:idx val="0"/>
            <c:spPr>
              <a:solidFill>
                <a:schemeClr val="accent6">
                  <a:lumMod val="75000"/>
                </a:schemeClr>
              </a:solidFill>
              <a:ln>
                <a:solidFill>
                  <a:schemeClr val="tx1"/>
                </a:solidFill>
              </a:ln>
            </c:spPr>
          </c:dPt>
          <c:dPt>
            <c:idx val="1"/>
            <c:spPr>
              <a:solidFill>
                <a:schemeClr val="accent6">
                  <a:lumMod val="75000"/>
                </a:schemeClr>
              </a:solidFill>
              <a:ln>
                <a:solidFill>
                  <a:schemeClr val="tx1"/>
                </a:solidFill>
              </a:ln>
            </c:spPr>
          </c:dPt>
          <c:dLbls>
            <c:dLblPos val="outEnd"/>
            <c:showVal val="1"/>
          </c:dLbls>
          <c:cat>
            <c:strRef>
              <c:f>Sheet1!$A$2:$A$3</c:f>
              <c:strCache>
                <c:ptCount val="2"/>
                <c:pt idx="0">
                  <c:v>手術なし</c:v>
                </c:pt>
                <c:pt idx="1">
                  <c:v>手術あり</c:v>
                </c:pt>
              </c:strCache>
            </c:strRef>
          </c:cat>
          <c:val>
            <c:numRef>
              <c:f>Sheet1!$C$2:$C$3</c:f>
              <c:numCache>
                <c:formatCode>General</c:formatCode>
                <c:ptCount val="2"/>
                <c:pt idx="0">
                  <c:v>57</c:v>
                </c:pt>
                <c:pt idx="1">
                  <c:v>8.9</c:v>
                </c:pt>
              </c:numCache>
            </c:numRef>
          </c:val>
        </c:ser>
        <c:axId val="237725952"/>
        <c:axId val="237731840"/>
      </c:barChart>
      <c:catAx>
        <c:axId val="237725952"/>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7731840"/>
        <c:crosses val="autoZero"/>
        <c:auto val="1"/>
        <c:lblAlgn val="ctr"/>
        <c:lblOffset val="100"/>
      </c:catAx>
      <c:valAx>
        <c:axId val="237731840"/>
        <c:scaling>
          <c:orientation val="minMax"/>
        </c:scaling>
        <c:axPos val="l"/>
        <c:majorGridlines>
          <c:spPr>
            <a:ln>
              <a:noFill/>
              <a:prstDash val="dash"/>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37725952"/>
        <c:crosses val="autoZero"/>
        <c:crossBetween val="between"/>
      </c:valAx>
    </c:plotArea>
    <c:plotVisOnly val="1"/>
    <c:dispBlanksAs val="gap"/>
  </c:chart>
  <c:txPr>
    <a:bodyPr/>
    <a:lstStyle/>
    <a:p>
      <a:pPr>
        <a:defRPr sz="1800"/>
      </a:pPr>
      <a:endParaRPr lang="ja-JP"/>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ja-JP"/>
  <c:chart>
    <c:plotArea>
      <c:layout/>
      <c:barChart>
        <c:barDir val="bar"/>
        <c:grouping val="clustered"/>
        <c:ser>
          <c:idx val="0"/>
          <c:order val="0"/>
          <c:tx>
            <c:strRef>
              <c:f>Sheet1!$B$1</c:f>
              <c:strCache>
                <c:ptCount val="1"/>
                <c:pt idx="0">
                  <c:v>系列 1</c:v>
                </c:pt>
              </c:strCache>
            </c:strRef>
          </c:tx>
          <c:spPr>
            <a:solidFill>
              <a:srgbClr val="0070C0"/>
            </a:solidFill>
            <a:ln>
              <a:solidFill>
                <a:schemeClr val="tx1"/>
              </a:solidFill>
            </a:ln>
          </c:spPr>
          <c:cat>
            <c:strRef>
              <c:f>Sheet1!$A$2:$A$14</c:f>
              <c:strCache>
                <c:ptCount val="13"/>
                <c:pt idx="0">
                  <c:v>非喫煙者</c:v>
                </c:pt>
                <c:pt idx="1">
                  <c:v>全癌</c:v>
                </c:pt>
                <c:pt idx="2">
                  <c:v>口唇・口腔・咽頭</c:v>
                </c:pt>
                <c:pt idx="3">
                  <c:v>食道</c:v>
                </c:pt>
                <c:pt idx="4">
                  <c:v>胃</c:v>
                </c:pt>
                <c:pt idx="5">
                  <c:v>肝・胆管</c:v>
                </c:pt>
                <c:pt idx="6">
                  <c:v>すい臓</c:v>
                </c:pt>
                <c:pt idx="7">
                  <c:v>咽頭</c:v>
                </c:pt>
                <c:pt idx="8">
                  <c:v>肺</c:v>
                </c:pt>
                <c:pt idx="9">
                  <c:v>子宮頸部</c:v>
                </c:pt>
                <c:pt idx="10">
                  <c:v>腎臓</c:v>
                </c:pt>
                <c:pt idx="11">
                  <c:v>尿路</c:v>
                </c:pt>
                <c:pt idx="12">
                  <c:v>骨髄性白血病</c:v>
                </c:pt>
              </c:strCache>
            </c:strRef>
          </c:cat>
          <c:val>
            <c:numRef>
              <c:f>Sheet1!$B$2:$B$14</c:f>
              <c:numCache>
                <c:formatCode>General</c:formatCode>
                <c:ptCount val="13"/>
                <c:pt idx="0">
                  <c:v>1</c:v>
                </c:pt>
                <c:pt idx="1">
                  <c:v>1.9700000000000004</c:v>
                </c:pt>
                <c:pt idx="2">
                  <c:v>2.66</c:v>
                </c:pt>
                <c:pt idx="3">
                  <c:v>3.3899999999999997</c:v>
                </c:pt>
                <c:pt idx="4">
                  <c:v>1.51</c:v>
                </c:pt>
                <c:pt idx="5">
                  <c:v>1.81</c:v>
                </c:pt>
                <c:pt idx="6">
                  <c:v>1.58</c:v>
                </c:pt>
                <c:pt idx="7">
                  <c:v>5.4700000000000015</c:v>
                </c:pt>
                <c:pt idx="8">
                  <c:v>4.79</c:v>
                </c:pt>
                <c:pt idx="10">
                  <c:v>1.57</c:v>
                </c:pt>
                <c:pt idx="11">
                  <c:v>5.35</c:v>
                </c:pt>
                <c:pt idx="12">
                  <c:v>1.45</c:v>
                </c:pt>
              </c:numCache>
            </c:numRef>
          </c:val>
        </c:ser>
        <c:ser>
          <c:idx val="1"/>
          <c:order val="1"/>
          <c:tx>
            <c:strRef>
              <c:f>Sheet1!$C$1</c:f>
              <c:strCache>
                <c:ptCount val="1"/>
                <c:pt idx="0">
                  <c:v>系列 2</c:v>
                </c:pt>
              </c:strCache>
            </c:strRef>
          </c:tx>
          <c:spPr>
            <a:solidFill>
              <a:srgbClr val="FFC000"/>
            </a:solidFill>
            <a:ln>
              <a:solidFill>
                <a:schemeClr val="tx1"/>
              </a:solidFill>
            </a:ln>
          </c:spPr>
          <c:cat>
            <c:strRef>
              <c:f>Sheet1!$A$2:$A$14</c:f>
              <c:strCache>
                <c:ptCount val="13"/>
                <c:pt idx="0">
                  <c:v>非喫煙者</c:v>
                </c:pt>
                <c:pt idx="1">
                  <c:v>全癌</c:v>
                </c:pt>
                <c:pt idx="2">
                  <c:v>口唇・口腔・咽頭</c:v>
                </c:pt>
                <c:pt idx="3">
                  <c:v>食道</c:v>
                </c:pt>
                <c:pt idx="4">
                  <c:v>胃</c:v>
                </c:pt>
                <c:pt idx="5">
                  <c:v>肝・胆管</c:v>
                </c:pt>
                <c:pt idx="6">
                  <c:v>すい臓</c:v>
                </c:pt>
                <c:pt idx="7">
                  <c:v>咽頭</c:v>
                </c:pt>
                <c:pt idx="8">
                  <c:v>肺</c:v>
                </c:pt>
                <c:pt idx="9">
                  <c:v>子宮頸部</c:v>
                </c:pt>
                <c:pt idx="10">
                  <c:v>腎臓</c:v>
                </c:pt>
                <c:pt idx="11">
                  <c:v>尿路</c:v>
                </c:pt>
                <c:pt idx="12">
                  <c:v>骨髄性白血病</c:v>
                </c:pt>
              </c:strCache>
            </c:strRef>
          </c:cat>
          <c:val>
            <c:numRef>
              <c:f>Sheet1!$C$2:$C$14</c:f>
              <c:numCache>
                <c:formatCode>General</c:formatCode>
                <c:ptCount val="13"/>
                <c:pt idx="0">
                  <c:v>1</c:v>
                </c:pt>
                <c:pt idx="1">
                  <c:v>1.57</c:v>
                </c:pt>
                <c:pt idx="2">
                  <c:v>1.9700000000000004</c:v>
                </c:pt>
                <c:pt idx="3">
                  <c:v>1.9000000000000001</c:v>
                </c:pt>
                <c:pt idx="4">
                  <c:v>1.22</c:v>
                </c:pt>
                <c:pt idx="5">
                  <c:v>1.73</c:v>
                </c:pt>
                <c:pt idx="6">
                  <c:v>1.81</c:v>
                </c:pt>
                <c:pt idx="8">
                  <c:v>3.88</c:v>
                </c:pt>
                <c:pt idx="9">
                  <c:v>2.3199999999999972</c:v>
                </c:pt>
                <c:pt idx="10">
                  <c:v>0.6000000000000002</c:v>
                </c:pt>
                <c:pt idx="11">
                  <c:v>1.86</c:v>
                </c:pt>
                <c:pt idx="12">
                  <c:v>0.96000000000000019</c:v>
                </c:pt>
              </c:numCache>
            </c:numRef>
          </c:val>
        </c:ser>
        <c:axId val="239076864"/>
        <c:axId val="239078400"/>
      </c:barChart>
      <c:catAx>
        <c:axId val="239076864"/>
        <c:scaling>
          <c:orientation val="maxMin"/>
        </c:scaling>
        <c:axPos val="l"/>
        <c:tickLblPos val="nextTo"/>
        <c:txPr>
          <a:bodyPr/>
          <a:lstStyle/>
          <a:p>
            <a:pPr>
              <a:defRPr b="1">
                <a:latin typeface="ＭＳ ゴシック" pitchFamily="49" charset="-128"/>
                <a:ea typeface="ＭＳ ゴシック" pitchFamily="49" charset="-128"/>
              </a:defRPr>
            </a:pPr>
            <a:endParaRPr lang="ja-JP"/>
          </a:p>
        </c:txPr>
        <c:crossAx val="239078400"/>
        <c:crosses val="autoZero"/>
        <c:auto val="1"/>
        <c:lblAlgn val="ctr"/>
        <c:lblOffset val="100"/>
      </c:catAx>
      <c:valAx>
        <c:axId val="239078400"/>
        <c:scaling>
          <c:orientation val="minMax"/>
        </c:scaling>
        <c:axPos val="t"/>
        <c:majorGridlines>
          <c:spPr>
            <a:ln w="6350">
              <a:solidFill>
                <a:schemeClr val="bg1">
                  <a:lumMod val="85000"/>
                </a:schemeClr>
              </a:solidFill>
              <a:prstDash val="dash"/>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39076864"/>
        <c:crosses val="autoZero"/>
        <c:crossBetween val="between"/>
      </c:valAx>
    </c:plotArea>
    <c:plotVisOnly val="1"/>
    <c:dispBlanksAs val="gap"/>
  </c:chart>
  <c:txPr>
    <a:bodyPr/>
    <a:lstStyle/>
    <a:p>
      <a:pPr>
        <a:defRPr sz="1800"/>
      </a:pPr>
      <a:endParaRPr lang="ja-JP"/>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bar"/>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Pt>
            <c:idx val="8"/>
            <c:spPr>
              <a:solidFill>
                <a:srgbClr val="FF0000"/>
              </a:solidFill>
              <a:ln>
                <a:solidFill>
                  <a:schemeClr val="tx1"/>
                </a:solidFill>
              </a:ln>
            </c:spPr>
          </c:dPt>
          <c:dLbls>
            <c:dLbl>
              <c:idx val="0"/>
              <c:dLblPos val="outEnd"/>
              <c:showVal val="1"/>
            </c:dLbl>
            <c:dLbl>
              <c:idx val="1"/>
              <c:dLblPos val="outEnd"/>
              <c:showVal val="1"/>
            </c:dLbl>
            <c:dLbl>
              <c:idx val="8"/>
              <c:dLblPos val="outEnd"/>
              <c:showVal val="1"/>
            </c:dLbl>
            <c:delete val="1"/>
          </c:dLbls>
          <c:cat>
            <c:strRef>
              <c:f>Sheet1!$A$2:$A$13</c:f>
              <c:strCache>
                <c:ptCount val="12"/>
                <c:pt idx="0">
                  <c:v>全死亡</c:v>
                </c:pt>
                <c:pt idx="1">
                  <c:v>全癌</c:v>
                </c:pt>
                <c:pt idx="2">
                  <c:v>口唇・口腔・咽頭</c:v>
                </c:pt>
                <c:pt idx="3">
                  <c:v>食道</c:v>
                </c:pt>
                <c:pt idx="4">
                  <c:v>胃</c:v>
                </c:pt>
                <c:pt idx="5">
                  <c:v>肝・胆管</c:v>
                </c:pt>
                <c:pt idx="6">
                  <c:v>すい臓</c:v>
                </c:pt>
                <c:pt idx="7">
                  <c:v>咽頭</c:v>
                </c:pt>
                <c:pt idx="8">
                  <c:v>肺</c:v>
                </c:pt>
                <c:pt idx="9">
                  <c:v>腎臓</c:v>
                </c:pt>
                <c:pt idx="10">
                  <c:v>尿路</c:v>
                </c:pt>
                <c:pt idx="11">
                  <c:v>骨髄性白血病</c:v>
                </c:pt>
              </c:strCache>
            </c:strRef>
          </c:cat>
          <c:val>
            <c:numRef>
              <c:f>Sheet1!$B$2:$B$13</c:f>
              <c:numCache>
                <c:formatCode>General</c:formatCode>
                <c:ptCount val="12"/>
                <c:pt idx="0">
                  <c:v>27.8</c:v>
                </c:pt>
                <c:pt idx="1">
                  <c:v>38.6</c:v>
                </c:pt>
                <c:pt idx="2">
                  <c:v>52</c:v>
                </c:pt>
                <c:pt idx="3">
                  <c:v>60.8</c:v>
                </c:pt>
                <c:pt idx="4">
                  <c:v>25.1</c:v>
                </c:pt>
                <c:pt idx="5">
                  <c:v>37.1</c:v>
                </c:pt>
                <c:pt idx="6">
                  <c:v>25.5</c:v>
                </c:pt>
                <c:pt idx="7">
                  <c:v>73.400000000000006</c:v>
                </c:pt>
                <c:pt idx="8">
                  <c:v>69.2</c:v>
                </c:pt>
                <c:pt idx="9">
                  <c:v>29.6</c:v>
                </c:pt>
                <c:pt idx="10">
                  <c:v>72.3</c:v>
                </c:pt>
                <c:pt idx="11">
                  <c:v>35.1</c:v>
                </c:pt>
              </c:numCache>
            </c:numRef>
          </c:val>
        </c:ser>
        <c:axId val="239262336"/>
        <c:axId val="239251840"/>
      </c:barChart>
      <c:catAx>
        <c:axId val="239262336"/>
        <c:scaling>
          <c:orientation val="maxMin"/>
        </c:scaling>
        <c:axPos val="l"/>
        <c:tickLblPos val="nextTo"/>
        <c:txPr>
          <a:bodyPr/>
          <a:lstStyle/>
          <a:p>
            <a:pPr>
              <a:defRPr b="1">
                <a:latin typeface="ＭＳ ゴシック" pitchFamily="49" charset="-128"/>
                <a:ea typeface="ＭＳ ゴシック" pitchFamily="49" charset="-128"/>
              </a:defRPr>
            </a:pPr>
            <a:endParaRPr lang="ja-JP"/>
          </a:p>
        </c:txPr>
        <c:crossAx val="239251840"/>
        <c:crosses val="autoZero"/>
        <c:auto val="1"/>
        <c:lblAlgn val="ctr"/>
        <c:lblOffset val="100"/>
      </c:catAx>
      <c:valAx>
        <c:axId val="239251840"/>
        <c:scaling>
          <c:orientation val="minMax"/>
          <c:max val="100"/>
        </c:scaling>
        <c:axPos val="t"/>
        <c:majorGridlines>
          <c:spPr>
            <a:ln w="6350">
              <a:solidFill>
                <a:schemeClr val="bg1">
                  <a:lumMod val="85000"/>
                </a:schemeClr>
              </a:solidFill>
              <a:prstDash val="dash"/>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39262336"/>
        <c:crosses val="autoZero"/>
        <c:crossBetween val="between"/>
      </c:valAx>
    </c:plotArea>
    <c:plotVisOnly val="1"/>
    <c:dispBlanksAs val="gap"/>
  </c:chart>
  <c:txPr>
    <a:bodyPr/>
    <a:lstStyle/>
    <a:p>
      <a:pPr>
        <a:defRPr sz="1800"/>
      </a:pPr>
      <a:endParaRPr lang="ja-JP"/>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8.6651053864168603E-2"/>
          <c:y val="6.0215053763440905E-2"/>
          <c:w val="0.86299765807962525"/>
          <c:h val="0.7956989247311832"/>
        </c:manualLayout>
      </c:layout>
      <c:lineChart>
        <c:grouping val="standard"/>
        <c:ser>
          <c:idx val="0"/>
          <c:order val="0"/>
          <c:tx>
            <c:strRef>
              <c:f>Sheet1!$A$2</c:f>
              <c:strCache>
                <c:ptCount val="1"/>
                <c:pt idx="0">
                  <c:v>男性</c:v>
                </c:pt>
              </c:strCache>
            </c:strRef>
          </c:tx>
          <c:spPr>
            <a:ln w="35285">
              <a:solidFill>
                <a:srgbClr val="0000FF"/>
              </a:solidFill>
              <a:prstDash val="solid"/>
            </a:ln>
          </c:spPr>
          <c:marker>
            <c:symbol val="x"/>
            <c:size val="8"/>
            <c:spPr>
              <a:solidFill>
                <a:srgbClr val="000080"/>
              </a:solidFill>
              <a:ln>
                <a:solidFill>
                  <a:srgbClr val="000080"/>
                </a:solidFill>
                <a:prstDash val="solid"/>
              </a:ln>
            </c:spPr>
          </c:marker>
          <c:cat>
            <c:numRef>
              <c:f>Sheet1!$B$1:$L$1</c:f>
              <c:numCache>
                <c:formatCode>General</c:formatCode>
                <c:ptCount val="11"/>
                <c:pt idx="0">
                  <c:v>1950</c:v>
                </c:pt>
                <c:pt idx="1">
                  <c:v>1955</c:v>
                </c:pt>
                <c:pt idx="2">
                  <c:v>1960</c:v>
                </c:pt>
                <c:pt idx="3">
                  <c:v>1965</c:v>
                </c:pt>
                <c:pt idx="4">
                  <c:v>1970</c:v>
                </c:pt>
                <c:pt idx="5">
                  <c:v>1975</c:v>
                </c:pt>
                <c:pt idx="6">
                  <c:v>1980</c:v>
                </c:pt>
                <c:pt idx="7">
                  <c:v>1985</c:v>
                </c:pt>
                <c:pt idx="8">
                  <c:v>1990</c:v>
                </c:pt>
                <c:pt idx="9">
                  <c:v>1995</c:v>
                </c:pt>
                <c:pt idx="10">
                  <c:v>2000</c:v>
                </c:pt>
              </c:numCache>
            </c:numRef>
          </c:cat>
          <c:val>
            <c:numRef>
              <c:f>Sheet1!$B$2:$L$2</c:f>
              <c:numCache>
                <c:formatCode>General</c:formatCode>
                <c:ptCount val="11"/>
                <c:pt idx="0">
                  <c:v>0</c:v>
                </c:pt>
                <c:pt idx="1">
                  <c:v>3.4</c:v>
                </c:pt>
                <c:pt idx="2">
                  <c:v>12.6</c:v>
                </c:pt>
                <c:pt idx="3">
                  <c:v>19.600000000000001</c:v>
                </c:pt>
                <c:pt idx="4">
                  <c:v>29</c:v>
                </c:pt>
                <c:pt idx="5">
                  <c:v>36</c:v>
                </c:pt>
                <c:pt idx="6">
                  <c:v>46</c:v>
                </c:pt>
                <c:pt idx="7">
                  <c:v>57</c:v>
                </c:pt>
                <c:pt idx="8">
                  <c:v>69</c:v>
                </c:pt>
                <c:pt idx="9">
                  <c:v>84</c:v>
                </c:pt>
                <c:pt idx="10">
                  <c:v>90</c:v>
                </c:pt>
              </c:numCache>
            </c:numRef>
          </c:val>
        </c:ser>
        <c:ser>
          <c:idx val="1"/>
          <c:order val="1"/>
          <c:tx>
            <c:strRef>
              <c:f>Sheet1!$A$3</c:f>
              <c:strCache>
                <c:ptCount val="1"/>
                <c:pt idx="0">
                  <c:v>女性</c:v>
                </c:pt>
              </c:strCache>
            </c:strRef>
          </c:tx>
          <c:spPr>
            <a:ln w="35285">
              <a:solidFill>
                <a:srgbClr val="FF0000"/>
              </a:solidFill>
              <a:prstDash val="solid"/>
            </a:ln>
          </c:spPr>
          <c:marker>
            <c:symbol val="square"/>
            <c:size val="8"/>
            <c:spPr>
              <a:solidFill>
                <a:srgbClr val="FF0000"/>
              </a:solidFill>
              <a:ln>
                <a:solidFill>
                  <a:srgbClr val="FF0000"/>
                </a:solidFill>
                <a:prstDash val="solid"/>
              </a:ln>
            </c:spPr>
          </c:marker>
          <c:cat>
            <c:numRef>
              <c:f>Sheet1!$B$1:$L$1</c:f>
              <c:numCache>
                <c:formatCode>General</c:formatCode>
                <c:ptCount val="11"/>
                <c:pt idx="0">
                  <c:v>1950</c:v>
                </c:pt>
                <c:pt idx="1">
                  <c:v>1955</c:v>
                </c:pt>
                <c:pt idx="2">
                  <c:v>1960</c:v>
                </c:pt>
                <c:pt idx="3">
                  <c:v>1965</c:v>
                </c:pt>
                <c:pt idx="4">
                  <c:v>1970</c:v>
                </c:pt>
                <c:pt idx="5">
                  <c:v>1975</c:v>
                </c:pt>
                <c:pt idx="6">
                  <c:v>1980</c:v>
                </c:pt>
                <c:pt idx="7">
                  <c:v>1985</c:v>
                </c:pt>
                <c:pt idx="8">
                  <c:v>1990</c:v>
                </c:pt>
                <c:pt idx="9">
                  <c:v>1995</c:v>
                </c:pt>
                <c:pt idx="10">
                  <c:v>2000</c:v>
                </c:pt>
              </c:numCache>
            </c:numRef>
          </c:cat>
          <c:val>
            <c:numRef>
              <c:f>Sheet1!$B$3:$L$3</c:f>
              <c:numCache>
                <c:formatCode>General</c:formatCode>
                <c:ptCount val="11"/>
                <c:pt idx="0">
                  <c:v>0</c:v>
                </c:pt>
                <c:pt idx="1">
                  <c:v>0</c:v>
                </c:pt>
                <c:pt idx="2">
                  <c:v>0</c:v>
                </c:pt>
                <c:pt idx="3">
                  <c:v>3.1</c:v>
                </c:pt>
                <c:pt idx="4">
                  <c:v>5.3</c:v>
                </c:pt>
                <c:pt idx="5">
                  <c:v>8.3000000000000007</c:v>
                </c:pt>
                <c:pt idx="6">
                  <c:v>13.4</c:v>
                </c:pt>
                <c:pt idx="7">
                  <c:v>15.8</c:v>
                </c:pt>
                <c:pt idx="8">
                  <c:v>19.600000000000001</c:v>
                </c:pt>
                <c:pt idx="9">
                  <c:v>24.4</c:v>
                </c:pt>
                <c:pt idx="10">
                  <c:v>24.2</c:v>
                </c:pt>
              </c:numCache>
            </c:numRef>
          </c:val>
        </c:ser>
        <c:marker val="1"/>
        <c:axId val="238738816"/>
        <c:axId val="239416448"/>
      </c:lineChart>
      <c:catAx>
        <c:axId val="238738816"/>
        <c:scaling>
          <c:orientation val="minMax"/>
        </c:scaling>
        <c:axPos val="b"/>
        <c:numFmt formatCode="General" sourceLinked="1"/>
        <c:majorTickMark val="in"/>
        <c:tickLblPos val="nextTo"/>
        <c:spPr>
          <a:ln w="2940">
            <a:solidFill>
              <a:schemeClr val="tx1"/>
            </a:solidFill>
            <a:prstDash val="solid"/>
          </a:ln>
        </c:spPr>
        <c:txPr>
          <a:bodyPr rot="0" vert="horz"/>
          <a:lstStyle/>
          <a:p>
            <a:pPr>
              <a:defRPr sz="1852" b="1" i="0" u="none" strike="noStrike" baseline="0">
                <a:solidFill>
                  <a:schemeClr val="tx1"/>
                </a:solidFill>
                <a:latin typeface="ＭＳ ゴシック"/>
                <a:ea typeface="ＭＳ ゴシック"/>
                <a:cs typeface="ＭＳ ゴシック"/>
              </a:defRPr>
            </a:pPr>
            <a:endParaRPr lang="ja-JP"/>
          </a:p>
        </c:txPr>
        <c:crossAx val="239416448"/>
        <c:crosses val="autoZero"/>
        <c:auto val="1"/>
        <c:lblAlgn val="ctr"/>
        <c:lblOffset val="100"/>
        <c:tickLblSkip val="1"/>
        <c:tickMarkSkip val="1"/>
      </c:catAx>
      <c:valAx>
        <c:axId val="239416448"/>
        <c:scaling>
          <c:orientation val="minMax"/>
        </c:scaling>
        <c:axPos val="l"/>
        <c:majorGridlines>
          <c:spPr>
            <a:ln w="23523">
              <a:solidFill>
                <a:schemeClr val="bg1">
                  <a:lumMod val="50000"/>
                </a:schemeClr>
              </a:solidFill>
              <a:prstDash val="sysDash"/>
            </a:ln>
          </c:spPr>
        </c:majorGridlines>
        <c:numFmt formatCode="General" sourceLinked="1"/>
        <c:majorTickMark val="in"/>
        <c:tickLblPos val="nextTo"/>
        <c:spPr>
          <a:ln w="2940">
            <a:solidFill>
              <a:schemeClr val="tx1"/>
            </a:solidFill>
            <a:prstDash val="solid"/>
          </a:ln>
        </c:spPr>
        <c:txPr>
          <a:bodyPr rot="0" vert="horz"/>
          <a:lstStyle/>
          <a:p>
            <a:pPr>
              <a:defRPr sz="1667" b="1" i="0" u="none" strike="noStrike" baseline="0">
                <a:solidFill>
                  <a:schemeClr val="tx1"/>
                </a:solidFill>
                <a:latin typeface="ＭＳ ゴシック"/>
                <a:ea typeface="ＭＳ ゴシック"/>
                <a:cs typeface="ＭＳ ゴシック"/>
              </a:defRPr>
            </a:pPr>
            <a:endParaRPr lang="ja-JP"/>
          </a:p>
        </c:txPr>
        <c:crossAx val="238738816"/>
        <c:crosses val="autoZero"/>
        <c:crossBetween val="midCat"/>
      </c:valAx>
      <c:spPr>
        <a:noFill/>
        <a:ln w="11762">
          <a:solidFill>
            <a:schemeClr val="tx1"/>
          </a:solidFill>
          <a:prstDash val="solid"/>
        </a:ln>
      </c:spPr>
    </c:plotArea>
    <c:plotVisOnly val="1"/>
    <c:dispBlanksAs val="gap"/>
  </c:chart>
  <c:spPr>
    <a:noFill/>
    <a:ln>
      <a:noFill/>
    </a:ln>
  </c:spPr>
  <c:txPr>
    <a:bodyPr/>
    <a:lstStyle/>
    <a:p>
      <a:pPr>
        <a:defRPr sz="1667" b="1" i="0" u="none" strike="noStrike" baseline="0">
          <a:solidFill>
            <a:schemeClr val="tx1"/>
          </a:solidFill>
          <a:latin typeface="ＭＳ Ｐゴシック"/>
          <a:ea typeface="ＭＳ Ｐゴシック"/>
          <a:cs typeface="ＭＳ Ｐゴシック"/>
        </a:defRPr>
      </a:pPr>
      <a:endParaRPr lang="ja-JP"/>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ja-JP"/>
  <c:chart>
    <c:plotArea>
      <c:layout/>
      <c:scatterChart>
        <c:scatterStyle val="smoothMarker"/>
        <c:ser>
          <c:idx val="0"/>
          <c:order val="0"/>
          <c:spPr>
            <a:ln w="57150">
              <a:solidFill>
                <a:schemeClr val="tx2">
                  <a:lumMod val="60000"/>
                  <a:lumOff val="40000"/>
                </a:schemeClr>
              </a:solidFill>
            </a:ln>
          </c:spPr>
          <c:marker>
            <c:spPr>
              <a:solidFill>
                <a:schemeClr val="tx2">
                  <a:lumMod val="60000"/>
                  <a:lumOff val="40000"/>
                </a:schemeClr>
              </a:solidFill>
              <a:ln w="57150">
                <a:solidFill>
                  <a:schemeClr val="tx2">
                    <a:lumMod val="60000"/>
                    <a:lumOff val="40000"/>
                  </a:schemeClr>
                </a:solidFill>
              </a:ln>
            </c:spPr>
          </c:marker>
          <c:dLbls>
            <c:dLbl>
              <c:idx val="2"/>
              <c:dLblPos val="t"/>
              <c:showVal val="1"/>
            </c:dLbl>
            <c:dLbl>
              <c:idx val="3"/>
              <c:dLblPos val="r"/>
              <c:showVal val="1"/>
            </c:dLbl>
            <c:dLbl>
              <c:idx val="4"/>
              <c:dLblPos val="r"/>
              <c:showVal val="1"/>
            </c:dLbl>
            <c:dLbl>
              <c:idx val="5"/>
              <c:dLblPos val="r"/>
              <c:showVal val="1"/>
            </c:dLbl>
            <c:delete val="1"/>
          </c:dLbls>
          <c:xVal>
            <c:numRef>
              <c:f>Sheet1!$A$2:$A$8</c:f>
              <c:numCache>
                <c:formatCode>General</c:formatCode>
                <c:ptCount val="7"/>
                <c:pt idx="0">
                  <c:v>40</c:v>
                </c:pt>
                <c:pt idx="1">
                  <c:v>50</c:v>
                </c:pt>
                <c:pt idx="2">
                  <c:v>60</c:v>
                </c:pt>
                <c:pt idx="3">
                  <c:v>70</c:v>
                </c:pt>
                <c:pt idx="4">
                  <c:v>80</c:v>
                </c:pt>
                <c:pt idx="5">
                  <c:v>90</c:v>
                </c:pt>
                <c:pt idx="6">
                  <c:v>100</c:v>
                </c:pt>
              </c:numCache>
            </c:numRef>
          </c:xVal>
          <c:yVal>
            <c:numRef>
              <c:f>Sheet1!$B$2:$B$8</c:f>
              <c:numCache>
                <c:formatCode>General</c:formatCode>
                <c:ptCount val="7"/>
                <c:pt idx="0">
                  <c:v>99.9</c:v>
                </c:pt>
                <c:pt idx="1">
                  <c:v>97</c:v>
                </c:pt>
                <c:pt idx="2">
                  <c:v>91</c:v>
                </c:pt>
                <c:pt idx="3">
                  <c:v>81</c:v>
                </c:pt>
                <c:pt idx="4">
                  <c:v>59</c:v>
                </c:pt>
                <c:pt idx="5">
                  <c:v>24</c:v>
                </c:pt>
                <c:pt idx="6">
                  <c:v>2</c:v>
                </c:pt>
              </c:numCache>
            </c:numRef>
          </c:yVal>
          <c:smooth val="1"/>
        </c:ser>
        <c:ser>
          <c:idx val="1"/>
          <c:order val="1"/>
          <c:spPr>
            <a:ln w="57150">
              <a:solidFill>
                <a:schemeClr val="accent6">
                  <a:lumMod val="75000"/>
                </a:schemeClr>
              </a:solidFill>
            </a:ln>
          </c:spPr>
          <c:marker>
            <c:spPr>
              <a:solidFill>
                <a:schemeClr val="accent6">
                  <a:lumMod val="75000"/>
                </a:schemeClr>
              </a:solidFill>
              <a:ln w="57150">
                <a:solidFill>
                  <a:schemeClr val="accent6">
                    <a:lumMod val="75000"/>
                  </a:schemeClr>
                </a:solidFill>
              </a:ln>
            </c:spPr>
          </c:marker>
          <c:dLbls>
            <c:dLbl>
              <c:idx val="2"/>
              <c:dLblPos val="r"/>
              <c:showVal val="1"/>
            </c:dLbl>
            <c:dLbl>
              <c:idx val="3"/>
              <c:dLblPos val="r"/>
              <c:showVal val="1"/>
            </c:dLbl>
            <c:dLbl>
              <c:idx val="4"/>
              <c:dLblPos val="r"/>
              <c:showVal val="1"/>
            </c:dLbl>
            <c:dLbl>
              <c:idx val="5"/>
              <c:dLblPos val="t"/>
              <c:showVal val="1"/>
            </c:dLbl>
            <c:delete val="1"/>
          </c:dLbls>
          <c:xVal>
            <c:numRef>
              <c:f>Sheet1!$A$2:$A$8</c:f>
              <c:numCache>
                <c:formatCode>General</c:formatCode>
                <c:ptCount val="7"/>
                <c:pt idx="0">
                  <c:v>40</c:v>
                </c:pt>
                <c:pt idx="1">
                  <c:v>50</c:v>
                </c:pt>
                <c:pt idx="2">
                  <c:v>60</c:v>
                </c:pt>
                <c:pt idx="3">
                  <c:v>70</c:v>
                </c:pt>
                <c:pt idx="4">
                  <c:v>80</c:v>
                </c:pt>
                <c:pt idx="5">
                  <c:v>90</c:v>
                </c:pt>
                <c:pt idx="6">
                  <c:v>100</c:v>
                </c:pt>
              </c:numCache>
            </c:numRef>
          </c:xVal>
          <c:yVal>
            <c:numRef>
              <c:f>Sheet1!$C$2:$C$8</c:f>
              <c:numCache>
                <c:formatCode>General</c:formatCode>
                <c:ptCount val="7"/>
                <c:pt idx="0">
                  <c:v>99.8</c:v>
                </c:pt>
                <c:pt idx="1">
                  <c:v>94</c:v>
                </c:pt>
                <c:pt idx="2">
                  <c:v>81</c:v>
                </c:pt>
                <c:pt idx="3">
                  <c:v>58</c:v>
                </c:pt>
                <c:pt idx="4">
                  <c:v>26</c:v>
                </c:pt>
                <c:pt idx="5">
                  <c:v>4</c:v>
                </c:pt>
                <c:pt idx="6">
                  <c:v>1</c:v>
                </c:pt>
              </c:numCache>
            </c:numRef>
          </c:yVal>
          <c:smooth val="1"/>
        </c:ser>
        <c:axId val="240265472"/>
        <c:axId val="240279552"/>
      </c:scatterChart>
      <c:valAx>
        <c:axId val="240265472"/>
        <c:scaling>
          <c:orientation val="minMax"/>
          <c:max val="100"/>
          <c:min val="40"/>
        </c:scaling>
        <c:axPos val="b"/>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0279552"/>
        <c:crosses val="autoZero"/>
        <c:crossBetween val="midCat"/>
      </c:valAx>
      <c:valAx>
        <c:axId val="240279552"/>
        <c:scaling>
          <c:orientation val="minMax"/>
          <c:max val="100"/>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0265472"/>
        <c:crosses val="autoZero"/>
        <c:crossBetween val="midCat"/>
      </c:valAx>
    </c:plotArea>
    <c:plotVisOnly val="1"/>
    <c:dispBlanksAs val="gap"/>
  </c:chart>
  <c:txPr>
    <a:bodyPr/>
    <a:lstStyle/>
    <a:p>
      <a:pPr>
        <a:defRPr sz="1800"/>
      </a:pPr>
      <a:endParaRPr lang="ja-JP"/>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Lbls>
            <c:dLblPos val="outEnd"/>
            <c:showVal val="1"/>
          </c:dLbls>
          <c:cat>
            <c:strRef>
              <c:f>Sheet1!$A$2:$A$5</c:f>
              <c:strCache>
                <c:ptCount val="4"/>
                <c:pt idx="0">
                  <c:v>吸わない</c:v>
                </c:pt>
                <c:pt idx="1">
                  <c:v>1～14本</c:v>
                </c:pt>
                <c:pt idx="2">
                  <c:v>15～34本</c:v>
                </c:pt>
                <c:pt idx="3">
                  <c:v>35本以上</c:v>
                </c:pt>
              </c:strCache>
            </c:strRef>
          </c:cat>
          <c:val>
            <c:numRef>
              <c:f>Sheet1!$B$2:$B$5</c:f>
              <c:numCache>
                <c:formatCode>General</c:formatCode>
                <c:ptCount val="4"/>
                <c:pt idx="0">
                  <c:v>1</c:v>
                </c:pt>
                <c:pt idx="1">
                  <c:v>2.2999999999999998</c:v>
                </c:pt>
                <c:pt idx="2">
                  <c:v>3</c:v>
                </c:pt>
                <c:pt idx="3">
                  <c:v>3.2</c:v>
                </c:pt>
              </c:numCache>
            </c:numRef>
          </c:val>
        </c:ser>
        <c:ser>
          <c:idx val="1"/>
          <c:order val="1"/>
          <c:tx>
            <c:strRef>
              <c:f>Sheet1!$C$1</c:f>
              <c:strCache>
                <c:ptCount val="1"/>
                <c:pt idx="0">
                  <c:v>系列 2</c:v>
                </c:pt>
              </c:strCache>
            </c:strRef>
          </c:tx>
          <c:spPr>
            <a:solidFill>
              <a:schemeClr val="accent6">
                <a:lumMod val="75000"/>
              </a:schemeClr>
            </a:solidFill>
            <a:ln>
              <a:solidFill>
                <a:schemeClr val="tx1"/>
              </a:solidFill>
            </a:ln>
          </c:spPr>
          <c:dLbls>
            <c:dLblPos val="outEnd"/>
            <c:showVal val="1"/>
          </c:dLbls>
          <c:cat>
            <c:strRef>
              <c:f>Sheet1!$A$2:$A$5</c:f>
              <c:strCache>
                <c:ptCount val="4"/>
                <c:pt idx="0">
                  <c:v>吸わない</c:v>
                </c:pt>
                <c:pt idx="1">
                  <c:v>1～14本</c:v>
                </c:pt>
                <c:pt idx="2">
                  <c:v>15～34本</c:v>
                </c:pt>
                <c:pt idx="3">
                  <c:v>35本以上</c:v>
                </c:pt>
              </c:strCache>
            </c:strRef>
          </c:cat>
          <c:val>
            <c:numRef>
              <c:f>Sheet1!$C$2:$C$5</c:f>
              <c:numCache>
                <c:formatCode>General</c:formatCode>
                <c:ptCount val="4"/>
                <c:pt idx="0">
                  <c:v>1</c:v>
                </c:pt>
                <c:pt idx="1">
                  <c:v>3.2</c:v>
                </c:pt>
                <c:pt idx="2">
                  <c:v>3.6</c:v>
                </c:pt>
                <c:pt idx="3">
                  <c:v>4.4000000000000004</c:v>
                </c:pt>
              </c:numCache>
            </c:numRef>
          </c:val>
        </c:ser>
        <c:axId val="240724224"/>
        <c:axId val="240726016"/>
      </c:barChart>
      <c:catAx>
        <c:axId val="240724224"/>
        <c:scaling>
          <c:orientation val="minMax"/>
        </c:scaling>
        <c:axPos val="b"/>
        <c:tickLblPos val="nextTo"/>
        <c:txPr>
          <a:bodyPr/>
          <a:lstStyle/>
          <a:p>
            <a:pPr>
              <a:defRPr sz="2400">
                <a:latin typeface="ＭＳ ゴシック" pitchFamily="49" charset="-128"/>
                <a:ea typeface="ＭＳ ゴシック" pitchFamily="49" charset="-128"/>
              </a:defRPr>
            </a:pPr>
            <a:endParaRPr lang="ja-JP"/>
          </a:p>
        </c:txPr>
        <c:crossAx val="240726016"/>
        <c:crosses val="autoZero"/>
        <c:auto val="1"/>
        <c:lblAlgn val="ctr"/>
        <c:lblOffset val="100"/>
      </c:catAx>
      <c:valAx>
        <c:axId val="240726016"/>
        <c:scaling>
          <c:orientation val="minMax"/>
        </c:scaling>
        <c:axPos val="l"/>
        <c:majorGridlines>
          <c:spPr>
            <a:ln>
              <a:noFill/>
            </a:ln>
          </c:spPr>
        </c:majorGridlines>
        <c:numFmt formatCode="General" sourceLinked="1"/>
        <c:tickLblPos val="nextTo"/>
        <c:spPr>
          <a:ln>
            <a:solidFill>
              <a:schemeClr val="accent1"/>
            </a:solidFill>
          </a:ln>
        </c:spPr>
        <c:txPr>
          <a:bodyPr/>
          <a:lstStyle/>
          <a:p>
            <a:pPr>
              <a:defRPr sz="2800">
                <a:latin typeface="ＭＳ ゴシック" pitchFamily="49" charset="-128"/>
                <a:ea typeface="ＭＳ ゴシック" pitchFamily="49" charset="-128"/>
              </a:defRPr>
            </a:pPr>
            <a:endParaRPr lang="ja-JP"/>
          </a:p>
        </c:txPr>
        <c:crossAx val="240724224"/>
        <c:crosses val="autoZero"/>
        <c:crossBetween val="between"/>
        <c:majorUnit val="1"/>
      </c:valAx>
      <c:spPr>
        <a:ln>
          <a:noFill/>
        </a:ln>
      </c:spPr>
    </c:plotArea>
    <c:plotVisOnly val="1"/>
    <c:dispBlanksAs val="gap"/>
  </c:chart>
  <c:txPr>
    <a:bodyPr/>
    <a:lstStyle/>
    <a:p>
      <a:pPr>
        <a:defRPr sz="1800"/>
      </a:pPr>
      <a:endParaRPr lang="ja-JP"/>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0"/>
            <c:spPr>
              <a:solidFill>
                <a:schemeClr val="accent6">
                  <a:lumMod val="50000"/>
                </a:schemeClr>
              </a:solidFill>
              <a:ln>
                <a:solidFill>
                  <a:schemeClr val="tx1"/>
                </a:solidFill>
              </a:ln>
            </c:spPr>
          </c:dPt>
          <c:dPt>
            <c:idx val="1"/>
            <c:spPr>
              <a:solidFill>
                <a:schemeClr val="accent6">
                  <a:lumMod val="75000"/>
                </a:schemeClr>
              </a:solidFill>
              <a:ln>
                <a:solidFill>
                  <a:schemeClr val="tx1"/>
                </a:solidFill>
              </a:ln>
            </c:spPr>
          </c:dPt>
          <c:dPt>
            <c:idx val="2"/>
            <c:spPr>
              <a:solidFill>
                <a:schemeClr val="accent6">
                  <a:lumMod val="75000"/>
                </a:schemeClr>
              </a:solidFill>
              <a:ln>
                <a:solidFill>
                  <a:schemeClr val="tx1"/>
                </a:solidFill>
              </a:ln>
            </c:spPr>
          </c:dPt>
          <c:dPt>
            <c:idx val="3"/>
            <c:spPr>
              <a:solidFill>
                <a:schemeClr val="accent6">
                  <a:lumMod val="75000"/>
                </a:schemeClr>
              </a:solidFill>
              <a:ln>
                <a:solidFill>
                  <a:schemeClr val="tx1"/>
                </a:solidFill>
              </a:ln>
            </c:spPr>
          </c:dPt>
          <c:dPt>
            <c:idx val="4"/>
            <c:spPr>
              <a:solidFill>
                <a:srgbClr val="92D050"/>
              </a:solidFill>
              <a:ln>
                <a:solidFill>
                  <a:schemeClr val="tx1"/>
                </a:solidFill>
              </a:ln>
            </c:spPr>
          </c:dPt>
          <c:dPt>
            <c:idx val="5"/>
            <c:spPr>
              <a:solidFill>
                <a:srgbClr val="92D050"/>
              </a:solidFill>
              <a:ln>
                <a:solidFill>
                  <a:schemeClr val="tx1"/>
                </a:solidFill>
              </a:ln>
            </c:spPr>
          </c:dPt>
          <c:dPt>
            <c:idx val="6"/>
            <c:spPr>
              <a:solidFill>
                <a:schemeClr val="tx2">
                  <a:lumMod val="60000"/>
                  <a:lumOff val="40000"/>
                </a:schemeClr>
              </a:solidFill>
              <a:ln>
                <a:solidFill>
                  <a:schemeClr val="tx1"/>
                </a:solidFill>
              </a:ln>
            </c:spPr>
          </c:dPt>
          <c:dLbls>
            <c:dLbl>
              <c:idx val="0"/>
              <c:delete val="1"/>
            </c:dLbl>
            <c:dLblPos val="outEnd"/>
            <c:showVal val="1"/>
          </c:dLbls>
          <c:cat>
            <c:strRef>
              <c:f>Sheet1!$A$2:$A$8</c:f>
              <c:strCache>
                <c:ptCount val="7"/>
                <c:pt idx="0">
                  <c:v>現喫煙</c:v>
                </c:pt>
                <c:pt idx="1">
                  <c:v>0～1年</c:v>
                </c:pt>
                <c:pt idx="2">
                  <c:v>2～4年</c:v>
                </c:pt>
                <c:pt idx="3">
                  <c:v>5～9年</c:v>
                </c:pt>
                <c:pt idx="4">
                  <c:v>10～14年</c:v>
                </c:pt>
                <c:pt idx="5">
                  <c:v>15年以上</c:v>
                </c:pt>
                <c:pt idx="6">
                  <c:v>非喫煙</c:v>
                </c:pt>
              </c:strCache>
            </c:strRef>
          </c:cat>
          <c:val>
            <c:numRef>
              <c:f>Sheet1!$B$2:$B$8</c:f>
              <c:numCache>
                <c:formatCode>General</c:formatCode>
                <c:ptCount val="7"/>
                <c:pt idx="0">
                  <c:v>1</c:v>
                </c:pt>
                <c:pt idx="1">
                  <c:v>0.81</c:v>
                </c:pt>
                <c:pt idx="2">
                  <c:v>0.88</c:v>
                </c:pt>
                <c:pt idx="3">
                  <c:v>0.7300000000000002</c:v>
                </c:pt>
                <c:pt idx="4">
                  <c:v>0.54</c:v>
                </c:pt>
                <c:pt idx="5">
                  <c:v>0.56000000000000005</c:v>
                </c:pt>
                <c:pt idx="6">
                  <c:v>0.47000000000000008</c:v>
                </c:pt>
              </c:numCache>
            </c:numRef>
          </c:val>
        </c:ser>
        <c:axId val="240830720"/>
        <c:axId val="240914432"/>
      </c:barChart>
      <c:catAx>
        <c:axId val="24083072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0914432"/>
        <c:crosses val="autoZero"/>
        <c:auto val="1"/>
        <c:lblAlgn val="ctr"/>
        <c:lblOffset val="100"/>
      </c:catAx>
      <c:valAx>
        <c:axId val="240914432"/>
        <c:scaling>
          <c:orientation val="minMax"/>
          <c:max val="1"/>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0830720"/>
        <c:crosses val="autoZero"/>
        <c:crossBetween val="between"/>
        <c:majorUnit val="0.5"/>
      </c:valAx>
    </c:plotArea>
    <c:plotVisOnly val="1"/>
    <c:dispBlanksAs val="gap"/>
  </c:chart>
  <c:txPr>
    <a:bodyPr/>
    <a:lstStyle/>
    <a:p>
      <a:pPr>
        <a:defRPr sz="1800"/>
      </a:pPr>
      <a:endParaRPr lang="ja-JP"/>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Lbls>
            <c:dLblPos val="outEnd"/>
            <c:showVal val="1"/>
          </c:dLbls>
          <c:cat>
            <c:strRef>
              <c:f>Sheet1!$A$2:$A$5</c:f>
              <c:strCache>
                <c:ptCount val="4"/>
                <c:pt idx="0">
                  <c:v>非喫煙</c:v>
                </c:pt>
                <c:pt idx="1">
                  <c:v>過去喫煙</c:v>
                </c:pt>
                <c:pt idx="2">
                  <c:v>1日20本以下</c:v>
                </c:pt>
                <c:pt idx="3">
                  <c:v>1日21本以上</c:v>
                </c:pt>
              </c:strCache>
            </c:strRef>
          </c:cat>
          <c:val>
            <c:numRef>
              <c:f>Sheet1!$B$2:$B$5</c:f>
              <c:numCache>
                <c:formatCode>General</c:formatCode>
                <c:ptCount val="4"/>
                <c:pt idx="0">
                  <c:v>1</c:v>
                </c:pt>
                <c:pt idx="1">
                  <c:v>1.56</c:v>
                </c:pt>
                <c:pt idx="2">
                  <c:v>1.6</c:v>
                </c:pt>
                <c:pt idx="3">
                  <c:v>2.17</c:v>
                </c:pt>
              </c:numCache>
            </c:numRef>
          </c:val>
        </c:ser>
        <c:ser>
          <c:idx val="1"/>
          <c:order val="1"/>
          <c:tx>
            <c:strRef>
              <c:f>Sheet1!$C$1</c:f>
              <c:strCache>
                <c:ptCount val="1"/>
                <c:pt idx="0">
                  <c:v>系列 2</c:v>
                </c:pt>
              </c:strCache>
            </c:strRef>
          </c:tx>
          <c:spPr>
            <a:solidFill>
              <a:srgbClr val="FFC000"/>
            </a:solidFill>
            <a:ln>
              <a:solidFill>
                <a:schemeClr val="tx1"/>
              </a:solidFill>
            </a:ln>
          </c:spPr>
          <c:dLbls>
            <c:dLblPos val="outEnd"/>
            <c:showVal val="1"/>
          </c:dLbls>
          <c:cat>
            <c:strRef>
              <c:f>Sheet1!$A$2:$A$5</c:f>
              <c:strCache>
                <c:ptCount val="4"/>
                <c:pt idx="0">
                  <c:v>非喫煙</c:v>
                </c:pt>
                <c:pt idx="1">
                  <c:v>過去喫煙</c:v>
                </c:pt>
                <c:pt idx="2">
                  <c:v>1日20本以下</c:v>
                </c:pt>
                <c:pt idx="3">
                  <c:v>1日21本以上</c:v>
                </c:pt>
              </c:strCache>
            </c:strRef>
          </c:cat>
          <c:val>
            <c:numRef>
              <c:f>Sheet1!$C$2:$C$5</c:f>
              <c:numCache>
                <c:formatCode>General</c:formatCode>
                <c:ptCount val="4"/>
                <c:pt idx="0">
                  <c:v>1</c:v>
                </c:pt>
                <c:pt idx="1">
                  <c:v>1.31</c:v>
                </c:pt>
                <c:pt idx="2">
                  <c:v>1.42</c:v>
                </c:pt>
                <c:pt idx="3">
                  <c:v>3.9099999999999997</c:v>
                </c:pt>
              </c:numCache>
            </c:numRef>
          </c:val>
        </c:ser>
        <c:axId val="241054464"/>
        <c:axId val="241056000"/>
      </c:barChart>
      <c:catAx>
        <c:axId val="241054464"/>
        <c:scaling>
          <c:orientation val="minMax"/>
        </c:scaling>
        <c:axPos val="b"/>
        <c:tickLblPos val="nextTo"/>
        <c:txPr>
          <a:bodyPr/>
          <a:lstStyle/>
          <a:p>
            <a:pPr>
              <a:defRPr b="1">
                <a:latin typeface="ＭＳ ゴシック" pitchFamily="49" charset="-128"/>
                <a:ea typeface="ＭＳ ゴシック" pitchFamily="49" charset="-128"/>
              </a:defRPr>
            </a:pPr>
            <a:endParaRPr lang="ja-JP"/>
          </a:p>
        </c:txPr>
        <c:crossAx val="241056000"/>
        <c:crosses val="autoZero"/>
        <c:auto val="1"/>
        <c:lblAlgn val="ctr"/>
        <c:lblOffset val="100"/>
      </c:catAx>
      <c:valAx>
        <c:axId val="241056000"/>
        <c:scaling>
          <c:orientation val="minMax"/>
          <c:max val="4"/>
        </c:scaling>
        <c:axPos val="l"/>
        <c:majorGridlines>
          <c:spPr>
            <a:ln>
              <a:noFill/>
            </a:ln>
          </c:spPr>
        </c:majorGridlines>
        <c:numFmt formatCode="General" sourceLinked="1"/>
        <c:tickLblPos val="nextTo"/>
        <c:txPr>
          <a:bodyPr/>
          <a:lstStyle/>
          <a:p>
            <a:pPr>
              <a:defRPr sz="2400">
                <a:latin typeface="ＭＳ ゴシック" pitchFamily="49" charset="-128"/>
                <a:ea typeface="ＭＳ ゴシック" pitchFamily="49" charset="-128"/>
              </a:defRPr>
            </a:pPr>
            <a:endParaRPr lang="ja-JP"/>
          </a:p>
        </c:txPr>
        <c:crossAx val="241054464"/>
        <c:crosses val="autoZero"/>
        <c:crossBetween val="between"/>
        <c:majorUnit val="1"/>
      </c:valAx>
    </c:plotArea>
    <c:plotVisOnly val="1"/>
    <c:dispBlanksAs val="gap"/>
  </c:chart>
  <c:txPr>
    <a:bodyPr/>
    <a:lstStyle/>
    <a:p>
      <a:pPr>
        <a:defRPr sz="1800"/>
      </a:pPr>
      <a:endParaRPr lang="ja-JP"/>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1"/>
            <c:spPr>
              <a:solidFill>
                <a:srgbClr val="92D050"/>
              </a:solidFill>
              <a:ln>
                <a:solidFill>
                  <a:schemeClr val="tx1"/>
                </a:solidFill>
              </a:ln>
            </c:spPr>
          </c:dPt>
          <c:dPt>
            <c:idx val="2"/>
            <c:spPr>
              <a:solidFill>
                <a:srgbClr val="FFC000"/>
              </a:solidFill>
              <a:ln>
                <a:solidFill>
                  <a:schemeClr val="tx1"/>
                </a:solidFill>
              </a:ln>
            </c:spPr>
          </c:dPt>
          <c:dPt>
            <c:idx val="3"/>
            <c:spPr>
              <a:solidFill>
                <a:schemeClr val="accent6">
                  <a:lumMod val="75000"/>
                </a:schemeClr>
              </a:solidFill>
              <a:ln>
                <a:solidFill>
                  <a:schemeClr val="tx1"/>
                </a:solidFill>
              </a:ln>
            </c:spPr>
          </c:dPt>
          <c:dPt>
            <c:idx val="4"/>
            <c:spPr>
              <a:solidFill>
                <a:schemeClr val="accent6">
                  <a:lumMod val="50000"/>
                </a:schemeClr>
              </a:solidFill>
              <a:ln>
                <a:solidFill>
                  <a:schemeClr val="tx1"/>
                </a:solidFill>
              </a:ln>
            </c:spPr>
          </c:dPt>
          <c:dLbls>
            <c:dLblPos val="outEnd"/>
            <c:showVal val="1"/>
          </c:dLbls>
          <c:cat>
            <c:strRef>
              <c:f>Sheet1!$A$2:$A$6</c:f>
              <c:strCache>
                <c:ptCount val="5"/>
                <c:pt idx="0">
                  <c:v>非喫煙</c:v>
                </c:pt>
                <c:pt idx="1">
                  <c:v>過去喫煙</c:v>
                </c:pt>
                <c:pt idx="2">
                  <c:v>20本以下</c:v>
                </c:pt>
                <c:pt idx="3">
                  <c:v>21～30本</c:v>
                </c:pt>
                <c:pt idx="4">
                  <c:v>31本以上</c:v>
                </c:pt>
              </c:strCache>
            </c:strRef>
          </c:cat>
          <c:val>
            <c:numRef>
              <c:f>Sheet1!$B$2:$B$6</c:f>
              <c:numCache>
                <c:formatCode>General</c:formatCode>
                <c:ptCount val="5"/>
                <c:pt idx="0">
                  <c:v>1</c:v>
                </c:pt>
                <c:pt idx="1">
                  <c:v>1.3</c:v>
                </c:pt>
                <c:pt idx="2">
                  <c:v>1.07</c:v>
                </c:pt>
                <c:pt idx="3">
                  <c:v>1.1700000000000004</c:v>
                </c:pt>
                <c:pt idx="4">
                  <c:v>1.6600000000000001</c:v>
                </c:pt>
              </c:numCache>
            </c:numRef>
          </c:val>
        </c:ser>
        <c:axId val="241558272"/>
        <c:axId val="241559808"/>
      </c:barChart>
      <c:catAx>
        <c:axId val="241558272"/>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1559808"/>
        <c:crosses val="autoZero"/>
        <c:auto val="1"/>
        <c:lblAlgn val="ctr"/>
        <c:lblOffset val="100"/>
      </c:catAx>
      <c:valAx>
        <c:axId val="241559808"/>
        <c:scaling>
          <c:orientation val="minMax"/>
          <c:max val="2"/>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1558272"/>
        <c:crosses val="autoZero"/>
        <c:crossBetween val="between"/>
        <c:majorUnit val="0.5"/>
      </c:valAx>
    </c:plotArea>
    <c:plotVisOnly val="1"/>
    <c:dispBlanksAs val="gap"/>
  </c:chart>
  <c:txPr>
    <a:bodyPr/>
    <a:lstStyle/>
    <a:p>
      <a:pPr>
        <a:defRPr sz="1800"/>
      </a:pPr>
      <a:endParaRPr lang="ja-JP"/>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solidFill>
              <a:srgbClr val="FFC000"/>
            </a:solidFill>
            <a:ln>
              <a:solidFill>
                <a:schemeClr val="tx1"/>
              </a:solidFill>
            </a:ln>
          </c:spPr>
          <c:dPt>
            <c:idx val="0"/>
            <c:spPr>
              <a:solidFill>
                <a:schemeClr val="tx2">
                  <a:lumMod val="60000"/>
                  <a:lumOff val="40000"/>
                </a:schemeClr>
              </a:solidFill>
              <a:ln>
                <a:solidFill>
                  <a:schemeClr val="tx1"/>
                </a:solidFill>
              </a:ln>
            </c:spPr>
          </c:dPt>
          <c:dPt>
            <c:idx val="1"/>
            <c:spPr>
              <a:solidFill>
                <a:schemeClr val="accent6">
                  <a:lumMod val="75000"/>
                </a:schemeClr>
              </a:solidFill>
              <a:ln>
                <a:solidFill>
                  <a:schemeClr val="tx1"/>
                </a:solidFill>
              </a:ln>
            </c:spPr>
          </c:dPt>
          <c:dPt>
            <c:idx val="3"/>
            <c:spPr>
              <a:solidFill>
                <a:schemeClr val="tx2">
                  <a:lumMod val="60000"/>
                  <a:lumOff val="40000"/>
                </a:schemeClr>
              </a:solidFill>
              <a:ln>
                <a:solidFill>
                  <a:schemeClr val="tx1"/>
                </a:solidFill>
              </a:ln>
            </c:spPr>
          </c:dPt>
          <c:dLbls>
            <c:dLblPos val="outEnd"/>
            <c:showVal val="1"/>
          </c:dLbls>
          <c:cat>
            <c:strRef>
              <c:f>Sheet1!$A$2:$A$5</c:f>
              <c:strCache>
                <c:ptCount val="4"/>
                <c:pt idx="0">
                  <c:v>非喫煙</c:v>
                </c:pt>
                <c:pt idx="1">
                  <c:v>2～4年後</c:v>
                </c:pt>
                <c:pt idx="2">
                  <c:v>5～7年後</c:v>
                </c:pt>
                <c:pt idx="3">
                  <c:v>8～10年後</c:v>
                </c:pt>
              </c:strCache>
            </c:strRef>
          </c:cat>
          <c:val>
            <c:numRef>
              <c:f>Sheet1!$B$2:$B$5</c:f>
              <c:numCache>
                <c:formatCode>General</c:formatCode>
                <c:ptCount val="4"/>
                <c:pt idx="0">
                  <c:v>1</c:v>
                </c:pt>
                <c:pt idx="1">
                  <c:v>1.8800000000000001</c:v>
                </c:pt>
                <c:pt idx="2">
                  <c:v>1.32</c:v>
                </c:pt>
                <c:pt idx="3">
                  <c:v>0.66000000000000025</c:v>
                </c:pt>
              </c:numCache>
            </c:numRef>
          </c:val>
        </c:ser>
        <c:axId val="241794048"/>
        <c:axId val="241795840"/>
      </c:barChart>
      <c:catAx>
        <c:axId val="241794048"/>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1795840"/>
        <c:crosses val="autoZero"/>
        <c:auto val="1"/>
        <c:lblAlgn val="ctr"/>
        <c:lblOffset val="100"/>
      </c:catAx>
      <c:valAx>
        <c:axId val="241795840"/>
        <c:scaling>
          <c:orientation val="minMax"/>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1794048"/>
        <c:crosses val="autoZero"/>
        <c:crossBetween val="between"/>
        <c:majorUnit val="0.5"/>
      </c:valAx>
    </c:plotArea>
    <c:plotVisOnly val="1"/>
    <c:dispBlanksAs val="gap"/>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2400" b="0"/>
            </a:pPr>
            <a:r>
              <a:rPr lang="ja-JP" altLang="en-US" sz="2400" b="0" dirty="0" smtClean="0"/>
              <a:t>男性</a:t>
            </a:r>
            <a:endParaRPr lang="ja-JP" altLang="en-US" sz="2400" b="0" dirty="0"/>
          </a:p>
        </c:rich>
      </c:tx>
    </c:title>
    <c:view3D>
      <c:rotX val="30"/>
      <c:perspective val="30"/>
    </c:view3D>
    <c:plotArea>
      <c:layout/>
      <c:pie3DChart>
        <c:varyColors val="1"/>
        <c:ser>
          <c:idx val="0"/>
          <c:order val="0"/>
          <c:tx>
            <c:strRef>
              <c:f>Sheet1!$B$1</c:f>
              <c:strCache>
                <c:ptCount val="1"/>
                <c:pt idx="0">
                  <c:v>売上高</c:v>
                </c:pt>
              </c:strCache>
            </c:strRef>
          </c:tx>
          <c:dPt>
            <c:idx val="0"/>
            <c:spPr>
              <a:solidFill>
                <a:srgbClr val="FFC000"/>
              </a:solidFill>
            </c:spPr>
          </c:dPt>
          <c:dPt>
            <c:idx val="1"/>
            <c:spPr>
              <a:solidFill>
                <a:schemeClr val="tx2">
                  <a:lumMod val="60000"/>
                  <a:lumOff val="40000"/>
                </a:schemeClr>
              </a:solidFill>
            </c:spPr>
          </c:dPt>
          <c:dLbls>
            <c:delete val="1"/>
          </c:dLbls>
          <c:cat>
            <c:strRef>
              <c:f>Sheet1!$A$2:$A$3</c:f>
              <c:strCache>
                <c:ptCount val="2"/>
                <c:pt idx="0">
                  <c:v>肺癌</c:v>
                </c:pt>
                <c:pt idx="1">
                  <c:v>その他の癌</c:v>
                </c:pt>
              </c:strCache>
            </c:strRef>
          </c:cat>
          <c:val>
            <c:numRef>
              <c:f>Sheet1!$B$2:$B$3</c:f>
              <c:numCache>
                <c:formatCode>General</c:formatCode>
                <c:ptCount val="2"/>
                <c:pt idx="0">
                  <c:v>49035</c:v>
                </c:pt>
                <c:pt idx="1">
                  <c:v>157317</c:v>
                </c:pt>
              </c:numCache>
            </c:numRef>
          </c:val>
        </c:ser>
        <c:dLbls>
          <c:showCatName val="1"/>
          <c:showPercent val="1"/>
        </c:dLbls>
      </c:pie3DChart>
    </c:plotArea>
    <c:plotVisOnly val="1"/>
    <c:dispBlanksAs val="zero"/>
  </c:chart>
  <c:txPr>
    <a:bodyPr/>
    <a:lstStyle/>
    <a:p>
      <a:pPr>
        <a:defRPr sz="1800"/>
      </a:pPr>
      <a:endParaRPr lang="ja-JP"/>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ja-JP"/>
  <c:style val="3"/>
  <c:chart>
    <c:plotArea>
      <c:layout/>
      <c:barChart>
        <c:barDir val="col"/>
        <c:grouping val="clustered"/>
        <c:ser>
          <c:idx val="0"/>
          <c:order val="0"/>
          <c:tx>
            <c:strRef>
              <c:f>Sheet1!$B$1</c:f>
              <c:strCache>
                <c:ptCount val="1"/>
                <c:pt idx="0">
                  <c:v>0-1つ</c:v>
                </c:pt>
              </c:strCache>
            </c:strRef>
          </c:tx>
          <c:spPr>
            <a:solidFill>
              <a:schemeClr val="accent6"/>
            </a:solidFill>
            <a:ln>
              <a:solidFill>
                <a:schemeClr val="tx1"/>
              </a:solidFill>
            </a:ln>
          </c:spPr>
          <c:dLbls>
            <c:dLblPos val="outEnd"/>
            <c:showVal val="1"/>
          </c:dLbls>
          <c:cat>
            <c:strRef>
              <c:f>Sheet1!$A$2:$A$4</c:f>
              <c:strCache>
                <c:ptCount val="3"/>
                <c:pt idx="0">
                  <c:v>非喫煙</c:v>
                </c:pt>
                <c:pt idx="1">
                  <c:v>過去喫煙</c:v>
                </c:pt>
                <c:pt idx="2">
                  <c:v>現喫煙</c:v>
                </c:pt>
              </c:strCache>
            </c:strRef>
          </c:cat>
          <c:val>
            <c:numRef>
              <c:f>Sheet1!$B$2:$B$4</c:f>
              <c:numCache>
                <c:formatCode>General</c:formatCode>
                <c:ptCount val="3"/>
                <c:pt idx="0">
                  <c:v>1</c:v>
                </c:pt>
                <c:pt idx="1">
                  <c:v>2.4099999999999997</c:v>
                </c:pt>
                <c:pt idx="2">
                  <c:v>4.17</c:v>
                </c:pt>
              </c:numCache>
            </c:numRef>
          </c:val>
        </c:ser>
        <c:ser>
          <c:idx val="1"/>
          <c:order val="1"/>
          <c:tx>
            <c:strRef>
              <c:f>Sheet1!$C$1</c:f>
              <c:strCache>
                <c:ptCount val="1"/>
                <c:pt idx="0">
                  <c:v>2つ以上</c:v>
                </c:pt>
              </c:strCache>
            </c:strRef>
          </c:tx>
          <c:spPr>
            <a:solidFill>
              <a:schemeClr val="tx2">
                <a:lumMod val="60000"/>
                <a:lumOff val="40000"/>
              </a:schemeClr>
            </a:solidFill>
            <a:ln>
              <a:solidFill>
                <a:schemeClr val="tx1"/>
              </a:solidFill>
            </a:ln>
          </c:spPr>
          <c:dLbls>
            <c:dLblPos val="outEnd"/>
            <c:showVal val="1"/>
          </c:dLbls>
          <c:cat>
            <c:strRef>
              <c:f>Sheet1!$A$2:$A$4</c:f>
              <c:strCache>
                <c:ptCount val="3"/>
                <c:pt idx="0">
                  <c:v>非喫煙</c:v>
                </c:pt>
                <c:pt idx="1">
                  <c:v>過去喫煙</c:v>
                </c:pt>
                <c:pt idx="2">
                  <c:v>現喫煙</c:v>
                </c:pt>
              </c:strCache>
            </c:strRef>
          </c:cat>
          <c:val>
            <c:numRef>
              <c:f>Sheet1!$C$2:$C$4</c:f>
              <c:numCache>
                <c:formatCode>General</c:formatCode>
                <c:ptCount val="3"/>
                <c:pt idx="0">
                  <c:v>1.9400000000000004</c:v>
                </c:pt>
                <c:pt idx="1">
                  <c:v>3.3699999999999997</c:v>
                </c:pt>
                <c:pt idx="2">
                  <c:v>5.85</c:v>
                </c:pt>
              </c:numCache>
            </c:numRef>
          </c:val>
        </c:ser>
        <c:axId val="242034560"/>
        <c:axId val="242036096"/>
      </c:barChart>
      <c:catAx>
        <c:axId val="24203456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2036096"/>
        <c:crosses val="autoZero"/>
        <c:auto val="1"/>
        <c:lblAlgn val="ctr"/>
        <c:lblOffset val="100"/>
      </c:catAx>
      <c:valAx>
        <c:axId val="242036096"/>
        <c:scaling>
          <c:orientation val="minMax"/>
          <c:max val="6"/>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2034560"/>
        <c:crosses val="autoZero"/>
        <c:crossBetween val="between"/>
      </c:valAx>
    </c:plotArea>
    <c:plotVisOnly val="1"/>
    <c:dispBlanksAs val="gap"/>
  </c:chart>
  <c:txPr>
    <a:bodyPr/>
    <a:lstStyle/>
    <a:p>
      <a:pPr>
        <a:defRPr sz="1800"/>
      </a:pPr>
      <a:endParaRPr lang="ja-JP"/>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発症率</c:v>
                </c:pt>
              </c:strCache>
            </c:strRef>
          </c:tx>
          <c:spPr>
            <a:ln>
              <a:solidFill>
                <a:schemeClr val="tx1"/>
              </a:solidFill>
            </a:ln>
          </c:spPr>
          <c:dPt>
            <c:idx val="0"/>
            <c:spPr>
              <a:solidFill>
                <a:schemeClr val="tx2">
                  <a:lumMod val="60000"/>
                  <a:lumOff val="40000"/>
                </a:schemeClr>
              </a:solidFill>
              <a:ln>
                <a:solidFill>
                  <a:schemeClr val="tx1"/>
                </a:solidFill>
              </a:ln>
            </c:spPr>
          </c:dPt>
          <c:dPt>
            <c:idx val="1"/>
            <c:spPr>
              <a:solidFill>
                <a:srgbClr val="FFC000"/>
              </a:solidFill>
              <a:ln>
                <a:solidFill>
                  <a:schemeClr val="tx1"/>
                </a:solidFill>
              </a:ln>
            </c:spPr>
          </c:dPt>
          <c:dPt>
            <c:idx val="2"/>
            <c:spPr>
              <a:solidFill>
                <a:schemeClr val="accent6">
                  <a:lumMod val="75000"/>
                </a:schemeClr>
              </a:solidFill>
              <a:ln>
                <a:solidFill>
                  <a:schemeClr val="tx1"/>
                </a:solidFill>
              </a:ln>
            </c:spPr>
          </c:dPt>
          <c:dLbls>
            <c:dLblPos val="outEnd"/>
            <c:showVal val="1"/>
          </c:dLbls>
          <c:cat>
            <c:numRef>
              <c:f>Sheet1!$A$2:$A$4</c:f>
              <c:numCache>
                <c:formatCode>General</c:formatCode>
                <c:ptCount val="3"/>
              </c:numCache>
            </c:numRef>
          </c:cat>
          <c:val>
            <c:numRef>
              <c:f>Sheet1!$B$2:$B$4</c:f>
              <c:numCache>
                <c:formatCode>General</c:formatCode>
                <c:ptCount val="3"/>
                <c:pt idx="0">
                  <c:v>11.5</c:v>
                </c:pt>
                <c:pt idx="1">
                  <c:v>17.2</c:v>
                </c:pt>
                <c:pt idx="2">
                  <c:v>21.8</c:v>
                </c:pt>
              </c:numCache>
            </c:numRef>
          </c:val>
        </c:ser>
        <c:axId val="240574464"/>
        <c:axId val="240576000"/>
      </c:barChart>
      <c:catAx>
        <c:axId val="240574464"/>
        <c:scaling>
          <c:orientation val="minMax"/>
        </c:scaling>
        <c:axPos val="b"/>
        <c:numFmt formatCode="General" sourceLinked="1"/>
        <c:tickLblPos val="nextTo"/>
        <c:crossAx val="240576000"/>
        <c:crosses val="autoZero"/>
        <c:auto val="1"/>
        <c:lblAlgn val="ctr"/>
        <c:lblOffset val="100"/>
      </c:catAx>
      <c:valAx>
        <c:axId val="240576000"/>
        <c:scaling>
          <c:orientation val="minMax"/>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0574464"/>
        <c:crosses val="autoZero"/>
        <c:crossBetween val="between"/>
      </c:valAx>
    </c:plotArea>
    <c:plotVisOnly val="1"/>
    <c:dispBlanksAs val="gap"/>
  </c:chart>
  <c:txPr>
    <a:bodyPr/>
    <a:lstStyle/>
    <a:p>
      <a:pPr>
        <a:defRPr sz="1800"/>
      </a:pPr>
      <a:endParaRPr lang="ja-JP"/>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Pt>
            <c:idx val="1"/>
            <c:spPr>
              <a:solidFill>
                <a:schemeClr val="accent6">
                  <a:lumMod val="75000"/>
                </a:schemeClr>
              </a:solidFill>
              <a:ln>
                <a:solidFill>
                  <a:schemeClr val="tx1"/>
                </a:solidFill>
              </a:ln>
            </c:spPr>
          </c:dPt>
          <c:dPt>
            <c:idx val="2"/>
            <c:spPr>
              <a:solidFill>
                <a:srgbClr val="FFC000"/>
              </a:solidFill>
              <a:ln>
                <a:solidFill>
                  <a:schemeClr val="tx1"/>
                </a:solidFill>
              </a:ln>
            </c:spPr>
          </c:dPt>
          <c:dLbls>
            <c:dLblPos val="outEnd"/>
            <c:showVal val="1"/>
          </c:dLbls>
          <c:cat>
            <c:strRef>
              <c:f>Sheet1!$A$2:$A$5</c:f>
              <c:strCache>
                <c:ptCount val="4"/>
                <c:pt idx="0">
                  <c:v>非喫煙者</c:v>
                </c:pt>
                <c:pt idx="1">
                  <c:v>5年以内</c:v>
                </c:pt>
                <c:pt idx="2">
                  <c:v>5～10年</c:v>
                </c:pt>
                <c:pt idx="3">
                  <c:v>10年以上</c:v>
                </c:pt>
              </c:strCache>
            </c:strRef>
          </c:cat>
          <c:val>
            <c:numRef>
              <c:f>Sheet1!$B$2:$B$5</c:f>
              <c:numCache>
                <c:formatCode>General</c:formatCode>
                <c:ptCount val="4"/>
                <c:pt idx="0">
                  <c:v>1</c:v>
                </c:pt>
                <c:pt idx="1">
                  <c:v>2.3899999999999997</c:v>
                </c:pt>
                <c:pt idx="2">
                  <c:v>2.1800000000000002</c:v>
                </c:pt>
                <c:pt idx="3">
                  <c:v>1.03</c:v>
                </c:pt>
              </c:numCache>
            </c:numRef>
          </c:val>
        </c:ser>
        <c:axId val="242239360"/>
        <c:axId val="242240896"/>
      </c:barChart>
      <c:catAx>
        <c:axId val="24223936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2240896"/>
        <c:crosses val="autoZero"/>
        <c:auto val="1"/>
        <c:lblAlgn val="ctr"/>
        <c:lblOffset val="100"/>
      </c:catAx>
      <c:valAx>
        <c:axId val="242240896"/>
        <c:scaling>
          <c:orientation val="minMax"/>
          <c:max val="3"/>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2239360"/>
        <c:crosses val="autoZero"/>
        <c:crossBetween val="between"/>
        <c:majorUnit val="1"/>
      </c:valAx>
    </c:plotArea>
    <c:plotVisOnly val="1"/>
    <c:dispBlanksAs val="gap"/>
  </c:chart>
  <c:txPr>
    <a:bodyPr/>
    <a:lstStyle/>
    <a:p>
      <a:pPr>
        <a:defRPr sz="1800"/>
      </a:pPr>
      <a:endParaRPr lang="ja-JP"/>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solidFill>
              <a:schemeClr val="accent6">
                <a:lumMod val="75000"/>
              </a:schemeClr>
            </a:solidFill>
            <a:ln>
              <a:solidFill>
                <a:schemeClr val="tx1"/>
              </a:solidFill>
            </a:ln>
          </c:spPr>
          <c:dPt>
            <c:idx val="0"/>
            <c:spPr>
              <a:solidFill>
                <a:schemeClr val="tx2">
                  <a:lumMod val="60000"/>
                  <a:lumOff val="40000"/>
                </a:schemeClr>
              </a:solidFill>
              <a:ln>
                <a:solidFill>
                  <a:schemeClr val="tx1"/>
                </a:solidFill>
              </a:ln>
            </c:spPr>
          </c:dPt>
          <c:dLbls>
            <c:dLblPos val="outEnd"/>
            <c:showVal val="1"/>
          </c:dLbls>
          <c:cat>
            <c:strRef>
              <c:f>Sheet1!$A$2:$A$4</c:f>
              <c:strCache>
                <c:ptCount val="3"/>
                <c:pt idx="0">
                  <c:v>非喫煙</c:v>
                </c:pt>
                <c:pt idx="1">
                  <c:v>19本以下</c:v>
                </c:pt>
                <c:pt idx="2">
                  <c:v>20本以上</c:v>
                </c:pt>
              </c:strCache>
            </c:strRef>
          </c:cat>
          <c:val>
            <c:numRef>
              <c:f>Sheet1!$B$2:$B$4</c:f>
              <c:numCache>
                <c:formatCode>General</c:formatCode>
                <c:ptCount val="3"/>
                <c:pt idx="0">
                  <c:v>1</c:v>
                </c:pt>
                <c:pt idx="1">
                  <c:v>1.33</c:v>
                </c:pt>
                <c:pt idx="2">
                  <c:v>1.9800000000000004</c:v>
                </c:pt>
              </c:numCache>
            </c:numRef>
          </c:val>
        </c:ser>
        <c:axId val="242494848"/>
        <c:axId val="242701440"/>
      </c:barChart>
      <c:catAx>
        <c:axId val="242494848"/>
        <c:scaling>
          <c:orientation val="minMax"/>
        </c:scaling>
        <c:axPos val="b"/>
        <c:tickLblPos val="nextTo"/>
        <c:crossAx val="242701440"/>
        <c:crosses val="autoZero"/>
        <c:auto val="1"/>
        <c:lblAlgn val="ctr"/>
        <c:lblOffset val="100"/>
      </c:catAx>
      <c:valAx>
        <c:axId val="242701440"/>
        <c:scaling>
          <c:orientation val="minMax"/>
          <c:max val="2"/>
        </c:scaling>
        <c:axPos val="l"/>
        <c:majorGridlines>
          <c:spPr>
            <a:ln>
              <a:noFill/>
            </a:ln>
          </c:spPr>
        </c:majorGridlines>
        <c:numFmt formatCode="General" sourceLinked="1"/>
        <c:tickLblPos val="nextTo"/>
        <c:crossAx val="242494848"/>
        <c:crosses val="autoZero"/>
        <c:crossBetween val="between"/>
        <c:majorUnit val="1"/>
      </c:valAx>
    </c:plotArea>
    <c:plotVisOnly val="1"/>
    <c:dispBlanksAs val="gap"/>
  </c:chart>
  <c:txPr>
    <a:bodyPr/>
    <a:lstStyle/>
    <a:p>
      <a:pPr>
        <a:defRPr sz="2000" b="1">
          <a:latin typeface="ＭＳ ゴシック" pitchFamily="49" charset="-128"/>
          <a:ea typeface="ＭＳ ゴシック" pitchFamily="49" charset="-128"/>
        </a:defRPr>
      </a:pPr>
      <a:endParaRPr lang="ja-JP"/>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cat>
            <c:strRef>
              <c:f>Sheet1!$A$2:$A$3</c:f>
              <c:strCache>
                <c:ptCount val="2"/>
                <c:pt idx="0">
                  <c:v>男性</c:v>
                </c:pt>
                <c:pt idx="1">
                  <c:v>女性</c:v>
                </c:pt>
              </c:strCache>
            </c:strRef>
          </c:cat>
          <c:val>
            <c:numRef>
              <c:f>Sheet1!$B$2:$B$3</c:f>
              <c:numCache>
                <c:formatCode>General</c:formatCode>
                <c:ptCount val="2"/>
                <c:pt idx="0">
                  <c:v>1</c:v>
                </c:pt>
                <c:pt idx="1">
                  <c:v>1</c:v>
                </c:pt>
              </c:numCache>
            </c:numRef>
          </c:val>
        </c:ser>
        <c:ser>
          <c:idx val="1"/>
          <c:order val="1"/>
          <c:tx>
            <c:strRef>
              <c:f>Sheet1!$C$1</c:f>
              <c:strCache>
                <c:ptCount val="1"/>
                <c:pt idx="0">
                  <c:v>系列 2</c:v>
                </c:pt>
              </c:strCache>
            </c:strRef>
          </c:tx>
          <c:spPr>
            <a:solidFill>
              <a:schemeClr val="accent6">
                <a:lumMod val="75000"/>
              </a:schemeClr>
            </a:solidFill>
            <a:ln>
              <a:solidFill>
                <a:schemeClr val="tx1"/>
              </a:solidFill>
            </a:ln>
          </c:spPr>
          <c:dLbls>
            <c:dLblPos val="outEnd"/>
            <c:showVal val="1"/>
          </c:dLbls>
          <c:cat>
            <c:strRef>
              <c:f>Sheet1!$A$2:$A$3</c:f>
              <c:strCache>
                <c:ptCount val="2"/>
                <c:pt idx="0">
                  <c:v>男性</c:v>
                </c:pt>
                <c:pt idx="1">
                  <c:v>女性</c:v>
                </c:pt>
              </c:strCache>
            </c:strRef>
          </c:cat>
          <c:val>
            <c:numRef>
              <c:f>Sheet1!$C$2:$C$3</c:f>
              <c:numCache>
                <c:formatCode>General</c:formatCode>
                <c:ptCount val="2"/>
                <c:pt idx="0">
                  <c:v>1.59</c:v>
                </c:pt>
                <c:pt idx="1">
                  <c:v>1.36</c:v>
                </c:pt>
              </c:numCache>
            </c:numRef>
          </c:val>
        </c:ser>
        <c:axId val="242755840"/>
        <c:axId val="242765824"/>
      </c:barChart>
      <c:catAx>
        <c:axId val="24275584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2765824"/>
        <c:crosses val="autoZero"/>
        <c:auto val="1"/>
        <c:lblAlgn val="ctr"/>
        <c:lblOffset val="100"/>
      </c:catAx>
      <c:valAx>
        <c:axId val="242765824"/>
        <c:scaling>
          <c:orientation val="minMax"/>
          <c:max val="2"/>
        </c:scaling>
        <c:axPos val="l"/>
        <c:majorGridlines>
          <c:spPr>
            <a:ln>
              <a:noFill/>
            </a:ln>
          </c:spPr>
        </c:majorGridlines>
        <c:numFmt formatCode="General" sourceLinked="1"/>
        <c:tickLblPos val="nextTo"/>
        <c:txPr>
          <a:bodyPr/>
          <a:lstStyle/>
          <a:p>
            <a:pPr>
              <a:defRPr sz="2400" b="1">
                <a:latin typeface="ＭＳ ゴシック" pitchFamily="49" charset="-128"/>
                <a:ea typeface="ＭＳ ゴシック" pitchFamily="49" charset="-128"/>
              </a:defRPr>
            </a:pPr>
            <a:endParaRPr lang="ja-JP"/>
          </a:p>
        </c:txPr>
        <c:crossAx val="242755840"/>
        <c:crosses val="autoZero"/>
        <c:crossBetween val="between"/>
        <c:majorUnit val="1"/>
      </c:valAx>
    </c:plotArea>
    <c:plotVisOnly val="1"/>
    <c:dispBlanksAs val="gap"/>
  </c:chart>
  <c:txPr>
    <a:bodyPr/>
    <a:lstStyle/>
    <a:p>
      <a:pPr>
        <a:defRPr sz="1800"/>
      </a:pPr>
      <a:endParaRPr lang="ja-JP"/>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Sheet1!$A$2</c:f>
              <c:strCache>
                <c:ptCount val="1"/>
                <c:pt idx="0">
                  <c:v>認知症</c:v>
                </c:pt>
              </c:strCache>
            </c:strRef>
          </c:tx>
          <c:spPr>
            <a:solidFill>
              <a:schemeClr val="tx2">
                <a:lumMod val="60000"/>
                <a:lumOff val="40000"/>
              </a:schemeClr>
            </a:solidFill>
            <a:ln>
              <a:solidFill>
                <a:schemeClr val="tx1"/>
              </a:solidFill>
            </a:ln>
          </c:spPr>
          <c:cat>
            <c:strRef>
              <c:f>Sheet1!$A$2:$A$3</c:f>
              <c:strCache>
                <c:ptCount val="2"/>
                <c:pt idx="0">
                  <c:v>認知症</c:v>
                </c:pt>
                <c:pt idx="1">
                  <c:v>アルツハイマー型認知症</c:v>
                </c:pt>
              </c:strCache>
            </c:strRef>
          </c:cat>
          <c:val>
            <c:numRef>
              <c:f>Sheet1!$B$2:$B$3</c:f>
              <c:numCache>
                <c:formatCode>General</c:formatCode>
                <c:ptCount val="2"/>
                <c:pt idx="0">
                  <c:v>1</c:v>
                </c:pt>
                <c:pt idx="1">
                  <c:v>1</c:v>
                </c:pt>
              </c:numCache>
            </c:numRef>
          </c:val>
        </c:ser>
        <c:ser>
          <c:idx val="1"/>
          <c:order val="1"/>
          <c:tx>
            <c:strRef>
              <c:f>Sheet1!$A$3</c:f>
              <c:strCache>
                <c:ptCount val="1"/>
                <c:pt idx="0">
                  <c:v>アルツハイマー型認知症</c:v>
                </c:pt>
              </c:strCache>
            </c:strRef>
          </c:tx>
          <c:spPr>
            <a:solidFill>
              <a:schemeClr val="accent6">
                <a:lumMod val="75000"/>
              </a:schemeClr>
            </a:solidFill>
            <a:ln>
              <a:solidFill>
                <a:schemeClr val="tx1"/>
              </a:solidFill>
            </a:ln>
          </c:spPr>
          <c:dLbls>
            <c:dLblPos val="outEnd"/>
            <c:showVal val="1"/>
          </c:dLbls>
          <c:cat>
            <c:strRef>
              <c:f>Sheet1!$A$2:$A$3</c:f>
              <c:strCache>
                <c:ptCount val="2"/>
                <c:pt idx="0">
                  <c:v>認知症</c:v>
                </c:pt>
                <c:pt idx="1">
                  <c:v>アルツハイマー型認知症</c:v>
                </c:pt>
              </c:strCache>
            </c:strRef>
          </c:cat>
          <c:val>
            <c:numRef>
              <c:f>Sheet1!$C$2:$C$3</c:f>
              <c:numCache>
                <c:formatCode>General</c:formatCode>
                <c:ptCount val="2"/>
                <c:pt idx="0">
                  <c:v>2.2000000000000002</c:v>
                </c:pt>
                <c:pt idx="1">
                  <c:v>2.2999999999999998</c:v>
                </c:pt>
              </c:numCache>
            </c:numRef>
          </c:val>
        </c:ser>
        <c:axId val="242934144"/>
        <c:axId val="242935680"/>
      </c:barChart>
      <c:catAx>
        <c:axId val="242934144"/>
        <c:scaling>
          <c:orientation val="minMax"/>
        </c:scaling>
        <c:axPos val="b"/>
        <c:tickLblPos val="nextTo"/>
        <c:crossAx val="242935680"/>
        <c:crosses val="autoZero"/>
        <c:auto val="1"/>
        <c:lblAlgn val="ctr"/>
        <c:lblOffset val="100"/>
      </c:catAx>
      <c:valAx>
        <c:axId val="242935680"/>
        <c:scaling>
          <c:orientation val="minMax"/>
        </c:scaling>
        <c:axPos val="l"/>
        <c:majorGridlines>
          <c:spPr>
            <a:ln>
              <a:noFill/>
            </a:ln>
          </c:spPr>
        </c:majorGridlines>
        <c:numFmt formatCode="General" sourceLinked="1"/>
        <c:tickLblPos val="nextTo"/>
        <c:crossAx val="242934144"/>
        <c:crosses val="autoZero"/>
        <c:crossBetween val="between"/>
      </c:valAx>
    </c:plotArea>
    <c:plotVisOnly val="1"/>
    <c:dispBlanksAs val="gap"/>
  </c:chart>
  <c:txPr>
    <a:bodyPr/>
    <a:lstStyle/>
    <a:p>
      <a:pPr>
        <a:defRPr sz="2000" b="1">
          <a:latin typeface="ＭＳ ゴシック" pitchFamily="49" charset="-128"/>
          <a:ea typeface="ＭＳ ゴシック" pitchFamily="49" charset="-128"/>
        </a:defRPr>
      </a:pPr>
      <a:endParaRPr lang="ja-JP"/>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cat>
            <c:strRef>
              <c:f>Sheet1!$A$2</c:f>
              <c:strCache>
                <c:ptCount val="1"/>
                <c:pt idx="0">
                  <c:v>各危険因子の比較</c:v>
                </c:pt>
              </c:strCache>
            </c:strRef>
          </c:cat>
          <c:val>
            <c:numRef>
              <c:f>Sheet1!$B$2</c:f>
              <c:numCache>
                <c:formatCode>General</c:formatCode>
                <c:ptCount val="1"/>
                <c:pt idx="0">
                  <c:v>1</c:v>
                </c:pt>
              </c:numCache>
            </c:numRef>
          </c:val>
        </c:ser>
        <c:ser>
          <c:idx val="1"/>
          <c:order val="1"/>
          <c:tx>
            <c:strRef>
              <c:f>Sheet1!$C$1</c:f>
              <c:strCache>
                <c:ptCount val="1"/>
                <c:pt idx="0">
                  <c:v>系列 2</c:v>
                </c:pt>
              </c:strCache>
            </c:strRef>
          </c:tx>
          <c:spPr>
            <a:solidFill>
              <a:schemeClr val="accent4">
                <a:lumMod val="40000"/>
                <a:lumOff val="60000"/>
              </a:schemeClr>
            </a:solidFill>
            <a:ln>
              <a:solidFill>
                <a:schemeClr val="tx1"/>
              </a:solidFill>
            </a:ln>
          </c:spPr>
          <c:dLbls>
            <c:dLblPos val="outEnd"/>
            <c:showVal val="1"/>
          </c:dLbls>
          <c:cat>
            <c:strRef>
              <c:f>Sheet1!$A$2</c:f>
              <c:strCache>
                <c:ptCount val="1"/>
                <c:pt idx="0">
                  <c:v>各危険因子の比較</c:v>
                </c:pt>
              </c:strCache>
            </c:strRef>
          </c:cat>
          <c:val>
            <c:numRef>
              <c:f>Sheet1!$C$2</c:f>
              <c:numCache>
                <c:formatCode>General</c:formatCode>
                <c:ptCount val="1"/>
                <c:pt idx="0">
                  <c:v>4.3</c:v>
                </c:pt>
              </c:numCache>
            </c:numRef>
          </c:val>
        </c:ser>
        <c:ser>
          <c:idx val="2"/>
          <c:order val="2"/>
          <c:tx>
            <c:strRef>
              <c:f>Sheet1!$D$1</c:f>
              <c:strCache>
                <c:ptCount val="1"/>
                <c:pt idx="0">
                  <c:v>系列 3</c:v>
                </c:pt>
              </c:strCache>
            </c:strRef>
          </c:tx>
          <c:spPr>
            <a:solidFill>
              <a:schemeClr val="accent6"/>
            </a:solidFill>
            <a:ln>
              <a:solidFill>
                <a:schemeClr val="tx1"/>
              </a:solidFill>
            </a:ln>
          </c:spPr>
          <c:dLbls>
            <c:dLblPos val="outEnd"/>
            <c:showVal val="1"/>
          </c:dLbls>
          <c:cat>
            <c:strRef>
              <c:f>Sheet1!$A$2</c:f>
              <c:strCache>
                <c:ptCount val="1"/>
                <c:pt idx="0">
                  <c:v>各危険因子の比較</c:v>
                </c:pt>
              </c:strCache>
            </c:strRef>
          </c:cat>
          <c:val>
            <c:numRef>
              <c:f>Sheet1!$D$2</c:f>
              <c:numCache>
                <c:formatCode>General</c:formatCode>
                <c:ptCount val="1"/>
                <c:pt idx="0">
                  <c:v>3.8</c:v>
                </c:pt>
              </c:numCache>
            </c:numRef>
          </c:val>
        </c:ser>
        <c:ser>
          <c:idx val="3"/>
          <c:order val="3"/>
          <c:tx>
            <c:strRef>
              <c:f>Sheet1!$E$1</c:f>
              <c:strCache>
                <c:ptCount val="1"/>
                <c:pt idx="0">
                  <c:v>系列 4</c:v>
                </c:pt>
              </c:strCache>
            </c:strRef>
          </c:tx>
          <c:spPr>
            <a:solidFill>
              <a:srgbClr val="92D050"/>
            </a:solidFill>
            <a:ln>
              <a:solidFill>
                <a:schemeClr val="tx1"/>
              </a:solidFill>
            </a:ln>
          </c:spPr>
          <c:dLbls>
            <c:dLblPos val="outEnd"/>
            <c:showVal val="1"/>
          </c:dLbls>
          <c:cat>
            <c:strRef>
              <c:f>Sheet1!$A$2</c:f>
              <c:strCache>
                <c:ptCount val="1"/>
                <c:pt idx="0">
                  <c:v>各危険因子の比較</c:v>
                </c:pt>
              </c:strCache>
            </c:strRef>
          </c:cat>
          <c:val>
            <c:numRef>
              <c:f>Sheet1!$E$2</c:f>
              <c:numCache>
                <c:formatCode>General</c:formatCode>
                <c:ptCount val="1"/>
                <c:pt idx="0">
                  <c:v>3</c:v>
                </c:pt>
              </c:numCache>
            </c:numRef>
          </c:val>
        </c:ser>
        <c:axId val="242676864"/>
        <c:axId val="242678400"/>
      </c:barChart>
      <c:catAx>
        <c:axId val="242676864"/>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2678400"/>
        <c:crosses val="autoZero"/>
        <c:auto val="1"/>
        <c:lblAlgn val="ctr"/>
        <c:lblOffset val="100"/>
      </c:catAx>
      <c:valAx>
        <c:axId val="242678400"/>
        <c:scaling>
          <c:orientation val="minMax"/>
          <c:max val="5"/>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2676864"/>
        <c:crosses val="autoZero"/>
        <c:crossBetween val="between"/>
        <c:majorUnit val="1"/>
      </c:valAx>
    </c:plotArea>
    <c:plotVisOnly val="1"/>
    <c:dispBlanksAs val="gap"/>
  </c:chart>
  <c:txPr>
    <a:bodyPr/>
    <a:lstStyle/>
    <a:p>
      <a:pPr>
        <a:defRPr sz="1800"/>
      </a:pPr>
      <a:endParaRPr lang="ja-JP"/>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cat>
            <c:strRef>
              <c:f>Sheet1!$A$2</c:f>
              <c:strCache>
                <c:ptCount val="1"/>
                <c:pt idx="0">
                  <c:v>ピロリ菌抗体陽性者の中では</c:v>
                </c:pt>
              </c:strCache>
            </c:strRef>
          </c:cat>
          <c:val>
            <c:numRef>
              <c:f>Sheet1!$B$2</c:f>
              <c:numCache>
                <c:formatCode>General</c:formatCode>
                <c:ptCount val="1"/>
                <c:pt idx="0">
                  <c:v>1</c:v>
                </c:pt>
              </c:numCache>
            </c:numRef>
          </c:val>
        </c:ser>
        <c:ser>
          <c:idx val="1"/>
          <c:order val="1"/>
          <c:tx>
            <c:strRef>
              <c:f>Sheet1!$C$1</c:f>
              <c:strCache>
                <c:ptCount val="1"/>
                <c:pt idx="0">
                  <c:v>系列 2</c:v>
                </c:pt>
              </c:strCache>
            </c:strRef>
          </c:tx>
          <c:spPr>
            <a:solidFill>
              <a:schemeClr val="accent6"/>
            </a:solidFill>
            <a:ln>
              <a:solidFill>
                <a:schemeClr val="tx1"/>
              </a:solidFill>
            </a:ln>
          </c:spPr>
          <c:dLbls>
            <c:dLblPos val="outEnd"/>
            <c:showVal val="1"/>
          </c:dLbls>
          <c:cat>
            <c:strRef>
              <c:f>Sheet1!$A$2</c:f>
              <c:strCache>
                <c:ptCount val="1"/>
                <c:pt idx="0">
                  <c:v>ピロリ菌抗体陽性者の中では</c:v>
                </c:pt>
              </c:strCache>
            </c:strRef>
          </c:cat>
          <c:val>
            <c:numRef>
              <c:f>Sheet1!$C$2</c:f>
              <c:numCache>
                <c:formatCode>General</c:formatCode>
                <c:ptCount val="1"/>
                <c:pt idx="0">
                  <c:v>12.7</c:v>
                </c:pt>
              </c:numCache>
            </c:numRef>
          </c:val>
        </c:ser>
        <c:ser>
          <c:idx val="2"/>
          <c:order val="2"/>
          <c:tx>
            <c:strRef>
              <c:f>Sheet1!$D$1</c:f>
              <c:strCache>
                <c:ptCount val="1"/>
                <c:pt idx="0">
                  <c:v>系列 3</c:v>
                </c:pt>
              </c:strCache>
            </c:strRef>
          </c:tx>
          <c:spPr>
            <a:solidFill>
              <a:srgbClr val="FFFF00"/>
            </a:solidFill>
            <a:ln>
              <a:solidFill>
                <a:schemeClr val="tx1"/>
              </a:solidFill>
            </a:ln>
          </c:spPr>
          <c:dLbls>
            <c:dLblPos val="outEnd"/>
            <c:showVal val="1"/>
          </c:dLbls>
          <c:cat>
            <c:strRef>
              <c:f>Sheet1!$A$2</c:f>
              <c:strCache>
                <c:ptCount val="1"/>
                <c:pt idx="0">
                  <c:v>ピロリ菌抗体陽性者の中では</c:v>
                </c:pt>
              </c:strCache>
            </c:strRef>
          </c:cat>
          <c:val>
            <c:numRef>
              <c:f>Sheet1!$D$2</c:f>
              <c:numCache>
                <c:formatCode>General</c:formatCode>
                <c:ptCount val="1"/>
                <c:pt idx="0">
                  <c:v>2.4</c:v>
                </c:pt>
              </c:numCache>
            </c:numRef>
          </c:val>
        </c:ser>
        <c:axId val="245318016"/>
        <c:axId val="245319552"/>
      </c:barChart>
      <c:catAx>
        <c:axId val="245318016"/>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5319552"/>
        <c:crosses val="autoZero"/>
        <c:auto val="1"/>
        <c:lblAlgn val="ctr"/>
        <c:lblOffset val="100"/>
      </c:catAx>
      <c:valAx>
        <c:axId val="245319552"/>
        <c:scaling>
          <c:orientation val="minMax"/>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5318016"/>
        <c:crosses val="autoZero"/>
        <c:crossBetween val="between"/>
      </c:valAx>
    </c:plotArea>
    <c:plotVisOnly val="1"/>
    <c:dispBlanksAs val="gap"/>
  </c:chart>
  <c:txPr>
    <a:bodyPr/>
    <a:lstStyle/>
    <a:p>
      <a:pPr>
        <a:defRPr sz="1800"/>
      </a:pPr>
      <a:endParaRPr lang="ja-JP"/>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0"/>
            <c:spPr>
              <a:solidFill>
                <a:schemeClr val="tx2">
                  <a:lumMod val="60000"/>
                  <a:lumOff val="40000"/>
                </a:schemeClr>
              </a:solidFill>
              <a:ln>
                <a:solidFill>
                  <a:schemeClr val="tx1"/>
                </a:solidFill>
              </a:ln>
            </c:spPr>
          </c:dPt>
          <c:dPt>
            <c:idx val="1"/>
            <c:spPr>
              <a:solidFill>
                <a:schemeClr val="accent6">
                  <a:lumMod val="75000"/>
                </a:schemeClr>
              </a:solidFill>
              <a:ln>
                <a:solidFill>
                  <a:schemeClr val="tx1"/>
                </a:solidFill>
              </a:ln>
            </c:spPr>
          </c:dPt>
          <c:dLbls>
            <c:dLblPos val="outEnd"/>
            <c:showVal val="1"/>
          </c:dLbls>
          <c:cat>
            <c:strRef>
              <c:f>Sheet1!$A$2:$A$3</c:f>
              <c:strCache>
                <c:ptCount val="2"/>
                <c:pt idx="0">
                  <c:v>非喫煙</c:v>
                </c:pt>
                <c:pt idx="1">
                  <c:v>喫煙</c:v>
                </c:pt>
              </c:strCache>
            </c:strRef>
          </c:cat>
          <c:val>
            <c:numRef>
              <c:f>Sheet1!$B$2:$B$3</c:f>
              <c:numCache>
                <c:formatCode>General</c:formatCode>
                <c:ptCount val="2"/>
                <c:pt idx="0">
                  <c:v>41.5</c:v>
                </c:pt>
                <c:pt idx="1">
                  <c:v>83.6</c:v>
                </c:pt>
              </c:numCache>
            </c:numRef>
          </c:val>
        </c:ser>
        <c:axId val="245266688"/>
        <c:axId val="245272576"/>
      </c:barChart>
      <c:catAx>
        <c:axId val="245266688"/>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5272576"/>
        <c:crosses val="autoZero"/>
        <c:auto val="1"/>
        <c:lblAlgn val="ctr"/>
        <c:lblOffset val="100"/>
      </c:catAx>
      <c:valAx>
        <c:axId val="245272576"/>
        <c:scaling>
          <c:orientation val="minMax"/>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5266688"/>
        <c:crosses val="autoZero"/>
        <c:crossBetween val="between"/>
      </c:valAx>
    </c:plotArea>
    <c:plotVisOnly val="1"/>
    <c:dispBlanksAs val="gap"/>
  </c:chart>
  <c:txPr>
    <a:bodyPr/>
    <a:lstStyle/>
    <a:p>
      <a:pPr>
        <a:defRPr sz="1800"/>
      </a:pPr>
      <a:endParaRPr lang="ja-JP"/>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ja-JP"/>
  <c:style val="4"/>
  <c:chart>
    <c:plotArea>
      <c:layout/>
      <c:barChart>
        <c:barDir val="col"/>
        <c:grouping val="clustered"/>
        <c:ser>
          <c:idx val="0"/>
          <c:order val="0"/>
          <c:tx>
            <c:strRef>
              <c:f>Sheet1!$B$1</c:f>
              <c:strCache>
                <c:ptCount val="1"/>
                <c:pt idx="0">
                  <c:v>喫煙</c:v>
                </c:pt>
              </c:strCache>
            </c:strRef>
          </c:tx>
          <c:spPr>
            <a:solidFill>
              <a:schemeClr val="accent6">
                <a:lumMod val="75000"/>
              </a:schemeClr>
            </a:solidFill>
            <a:ln>
              <a:solidFill>
                <a:schemeClr val="tx1"/>
              </a:solidFill>
            </a:ln>
          </c:spPr>
          <c:cat>
            <c:strRef>
              <c:f>Sheet1!$A$2:$A$8</c:f>
              <c:strCache>
                <c:ptCount val="7"/>
                <c:pt idx="0">
                  <c:v>10歳</c:v>
                </c:pt>
                <c:pt idx="1">
                  <c:v>11歳</c:v>
                </c:pt>
                <c:pt idx="2">
                  <c:v>12歳</c:v>
                </c:pt>
                <c:pt idx="3">
                  <c:v>13歳</c:v>
                </c:pt>
                <c:pt idx="4">
                  <c:v>14歳</c:v>
                </c:pt>
                <c:pt idx="5">
                  <c:v>15歳</c:v>
                </c:pt>
                <c:pt idx="6">
                  <c:v>16歳</c:v>
                </c:pt>
              </c:strCache>
            </c:strRef>
          </c:cat>
          <c:val>
            <c:numRef>
              <c:f>Sheet1!$B$2:$B$8</c:f>
              <c:numCache>
                <c:formatCode>General</c:formatCode>
                <c:ptCount val="7"/>
                <c:pt idx="0">
                  <c:v>128.5</c:v>
                </c:pt>
                <c:pt idx="1">
                  <c:v>139.5</c:v>
                </c:pt>
                <c:pt idx="2">
                  <c:v>143</c:v>
                </c:pt>
                <c:pt idx="3">
                  <c:v>148</c:v>
                </c:pt>
                <c:pt idx="4">
                  <c:v>152.5</c:v>
                </c:pt>
                <c:pt idx="5">
                  <c:v>155</c:v>
                </c:pt>
                <c:pt idx="6">
                  <c:v>161.5</c:v>
                </c:pt>
              </c:numCache>
            </c:numRef>
          </c:val>
        </c:ser>
        <c:ser>
          <c:idx val="1"/>
          <c:order val="1"/>
          <c:tx>
            <c:strRef>
              <c:f>Sheet1!$C$1</c:f>
              <c:strCache>
                <c:ptCount val="1"/>
                <c:pt idx="0">
                  <c:v>非喫煙</c:v>
                </c:pt>
              </c:strCache>
            </c:strRef>
          </c:tx>
          <c:spPr>
            <a:solidFill>
              <a:schemeClr val="tx2">
                <a:lumMod val="60000"/>
                <a:lumOff val="40000"/>
              </a:schemeClr>
            </a:solidFill>
            <a:ln>
              <a:solidFill>
                <a:schemeClr val="tx1"/>
              </a:solidFill>
            </a:ln>
          </c:spPr>
          <c:cat>
            <c:strRef>
              <c:f>Sheet1!$A$2:$A$8</c:f>
              <c:strCache>
                <c:ptCount val="7"/>
                <c:pt idx="0">
                  <c:v>10歳</c:v>
                </c:pt>
                <c:pt idx="1">
                  <c:v>11歳</c:v>
                </c:pt>
                <c:pt idx="2">
                  <c:v>12歳</c:v>
                </c:pt>
                <c:pt idx="3">
                  <c:v>13歳</c:v>
                </c:pt>
                <c:pt idx="4">
                  <c:v>14歳</c:v>
                </c:pt>
                <c:pt idx="5">
                  <c:v>15歳</c:v>
                </c:pt>
                <c:pt idx="6">
                  <c:v>16歳</c:v>
                </c:pt>
              </c:strCache>
            </c:strRef>
          </c:cat>
          <c:val>
            <c:numRef>
              <c:f>Sheet1!$C$2:$C$8</c:f>
              <c:numCache>
                <c:formatCode>General</c:formatCode>
                <c:ptCount val="7"/>
                <c:pt idx="0">
                  <c:v>134.5</c:v>
                </c:pt>
                <c:pt idx="1">
                  <c:v>142.5</c:v>
                </c:pt>
                <c:pt idx="2">
                  <c:v>148</c:v>
                </c:pt>
                <c:pt idx="3">
                  <c:v>152</c:v>
                </c:pt>
                <c:pt idx="4">
                  <c:v>158</c:v>
                </c:pt>
                <c:pt idx="5">
                  <c:v>163</c:v>
                </c:pt>
                <c:pt idx="6">
                  <c:v>168</c:v>
                </c:pt>
              </c:numCache>
            </c:numRef>
          </c:val>
        </c:ser>
        <c:axId val="245999104"/>
        <c:axId val="246000640"/>
      </c:barChart>
      <c:catAx>
        <c:axId val="245999104"/>
        <c:scaling>
          <c:orientation val="minMax"/>
        </c:scaling>
        <c:axPos val="b"/>
        <c:tickLblPos val="nextTo"/>
        <c:txPr>
          <a:bodyPr/>
          <a:lstStyle/>
          <a:p>
            <a:pPr>
              <a:defRPr sz="2400">
                <a:latin typeface="ＭＳ ゴシック" pitchFamily="49" charset="-128"/>
                <a:ea typeface="ＭＳ ゴシック" pitchFamily="49" charset="-128"/>
              </a:defRPr>
            </a:pPr>
            <a:endParaRPr lang="ja-JP"/>
          </a:p>
        </c:txPr>
        <c:crossAx val="246000640"/>
        <c:crosses val="autoZero"/>
        <c:auto val="1"/>
        <c:lblAlgn val="ctr"/>
        <c:lblOffset val="100"/>
      </c:catAx>
      <c:valAx>
        <c:axId val="246000640"/>
        <c:scaling>
          <c:orientation val="minMax"/>
          <c:max val="170"/>
          <c:min val="120"/>
        </c:scaling>
        <c:axPos val="l"/>
        <c:majorGridlines>
          <c:spPr>
            <a:ln>
              <a:noFill/>
            </a:ln>
          </c:spPr>
        </c:majorGridlines>
        <c:numFmt formatCode="General" sourceLinked="1"/>
        <c:tickLblPos val="nextTo"/>
        <c:txPr>
          <a:bodyPr/>
          <a:lstStyle/>
          <a:p>
            <a:pPr>
              <a:defRPr sz="2400">
                <a:latin typeface="ＭＳ ゴシック" pitchFamily="49" charset="-128"/>
                <a:ea typeface="ＭＳ ゴシック" pitchFamily="49" charset="-128"/>
              </a:defRPr>
            </a:pPr>
            <a:endParaRPr lang="ja-JP"/>
          </a:p>
        </c:txPr>
        <c:crossAx val="245999104"/>
        <c:crosses val="autoZero"/>
        <c:crossBetween val="between"/>
        <c:majorUnit val="10"/>
      </c:valAx>
    </c:plotArea>
    <c:legend>
      <c:legendPos val="t"/>
      <c:layout/>
      <c:txPr>
        <a:bodyPr/>
        <a:lstStyle/>
        <a:p>
          <a:pPr>
            <a:defRPr sz="2400"/>
          </a:pPr>
          <a:endParaRPr lang="ja-JP"/>
        </a:p>
      </c:txPr>
    </c:legend>
    <c:plotVisOnly val="1"/>
    <c:dispBlanksAs val="gap"/>
  </c:chart>
  <c:txPr>
    <a:bodyPr/>
    <a:lstStyle/>
    <a:p>
      <a:pPr>
        <a:defRPr sz="18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2400" b="0">
                <a:latin typeface="ＭＳ ゴシック" pitchFamily="49" charset="-128"/>
                <a:ea typeface="ＭＳ ゴシック" pitchFamily="49" charset="-128"/>
              </a:defRPr>
            </a:pPr>
            <a:r>
              <a:rPr lang="ja-JP" altLang="en-US" sz="2400" b="0" dirty="0" smtClean="0">
                <a:latin typeface="ＭＳ ゴシック" pitchFamily="49" charset="-128"/>
                <a:ea typeface="ＭＳ ゴシック" pitchFamily="49" charset="-128"/>
              </a:rPr>
              <a:t>女性</a:t>
            </a:r>
            <a:endParaRPr lang="ja-JP" altLang="en-US" sz="2400" b="0" dirty="0">
              <a:latin typeface="ＭＳ ゴシック" pitchFamily="49" charset="-128"/>
              <a:ea typeface="ＭＳ ゴシック" pitchFamily="49" charset="-128"/>
            </a:endParaRPr>
          </a:p>
        </c:rich>
      </c:tx>
    </c:title>
    <c:view3D>
      <c:rotX val="30"/>
      <c:perspective val="30"/>
    </c:view3D>
    <c:plotArea>
      <c:layout/>
      <c:pie3DChart>
        <c:varyColors val="1"/>
        <c:ser>
          <c:idx val="0"/>
          <c:order val="0"/>
          <c:tx>
            <c:strRef>
              <c:f>Sheet1!$B$1</c:f>
              <c:strCache>
                <c:ptCount val="1"/>
                <c:pt idx="0">
                  <c:v>売上高</c:v>
                </c:pt>
              </c:strCache>
            </c:strRef>
          </c:tx>
          <c:dPt>
            <c:idx val="0"/>
            <c:spPr>
              <a:solidFill>
                <a:srgbClr val="FFC000"/>
              </a:solidFill>
            </c:spPr>
          </c:dPt>
          <c:dPt>
            <c:idx val="1"/>
            <c:spPr>
              <a:solidFill>
                <a:schemeClr val="tx2">
                  <a:lumMod val="60000"/>
                  <a:lumOff val="40000"/>
                </a:schemeClr>
              </a:solidFill>
            </c:spPr>
          </c:dPt>
          <c:dLbls>
            <c:delete val="1"/>
          </c:dLbls>
          <c:cat>
            <c:strRef>
              <c:f>Sheet1!$A$2:$A$3</c:f>
              <c:strCache>
                <c:ptCount val="2"/>
                <c:pt idx="0">
                  <c:v>肺癌</c:v>
                </c:pt>
                <c:pt idx="1">
                  <c:v>その他の癌</c:v>
                </c:pt>
              </c:strCache>
            </c:strRef>
          </c:cat>
          <c:val>
            <c:numRef>
              <c:f>Sheet1!$B$2:$B$3</c:f>
              <c:numCache>
                <c:formatCode>General</c:formatCode>
                <c:ptCount val="2"/>
                <c:pt idx="0">
                  <c:v>18548</c:v>
                </c:pt>
                <c:pt idx="1">
                  <c:v>119205</c:v>
                </c:pt>
              </c:numCache>
            </c:numRef>
          </c:val>
        </c:ser>
        <c:dLbls>
          <c:showCatName val="1"/>
          <c:showPercent val="1"/>
        </c:dLbls>
      </c:pie3DChart>
    </c:plotArea>
    <c:plotVisOnly val="1"/>
    <c:dispBlanksAs val="zero"/>
  </c:chart>
  <c:txPr>
    <a:bodyPr/>
    <a:lstStyle/>
    <a:p>
      <a:pPr>
        <a:defRPr sz="1800"/>
      </a:pPr>
      <a:endParaRPr lang="ja-JP"/>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cat>
            <c:strRef>
              <c:f>Sheet1!$A$2:$A$5</c:f>
              <c:strCache>
                <c:ptCount val="4"/>
                <c:pt idx="0">
                  <c:v>30本以上</c:v>
                </c:pt>
                <c:pt idx="1">
                  <c:v>10～20本</c:v>
                </c:pt>
                <c:pt idx="2">
                  <c:v>1～9本</c:v>
                </c:pt>
                <c:pt idx="3">
                  <c:v>吸わない</c:v>
                </c:pt>
              </c:strCache>
            </c:strRef>
          </c:cat>
          <c:val>
            <c:numRef>
              <c:f>Sheet1!$B$2:$B$5</c:f>
              <c:numCache>
                <c:formatCode>General</c:formatCode>
                <c:ptCount val="4"/>
                <c:pt idx="0">
                  <c:v>2300</c:v>
                </c:pt>
                <c:pt idx="1">
                  <c:v>2430</c:v>
                </c:pt>
                <c:pt idx="2">
                  <c:v>2460</c:v>
                </c:pt>
                <c:pt idx="3">
                  <c:v>2580</c:v>
                </c:pt>
              </c:numCache>
            </c:numRef>
          </c:val>
        </c:ser>
        <c:axId val="246336896"/>
        <c:axId val="246445184"/>
      </c:barChart>
      <c:catAx>
        <c:axId val="246336896"/>
        <c:scaling>
          <c:orientation val="minMax"/>
        </c:scaling>
        <c:axPos val="l"/>
        <c:tickLblPos val="nextTo"/>
        <c:txPr>
          <a:bodyPr/>
          <a:lstStyle/>
          <a:p>
            <a:pPr>
              <a:defRPr sz="2400">
                <a:latin typeface="ＭＳ ゴシック" pitchFamily="49" charset="-128"/>
                <a:ea typeface="ＭＳ ゴシック" pitchFamily="49" charset="-128"/>
              </a:defRPr>
            </a:pPr>
            <a:endParaRPr lang="ja-JP"/>
          </a:p>
        </c:txPr>
        <c:crossAx val="246445184"/>
        <c:crosses val="autoZero"/>
        <c:auto val="1"/>
        <c:lblAlgn val="ctr"/>
        <c:lblOffset val="100"/>
      </c:catAx>
      <c:valAx>
        <c:axId val="246445184"/>
        <c:scaling>
          <c:orientation val="minMax"/>
          <c:max val="2700"/>
          <c:min val="2200"/>
        </c:scaling>
        <c:axPos val="b"/>
        <c:majorGridlines>
          <c:spPr>
            <a:ln>
              <a:noFill/>
            </a:ln>
          </c:spPr>
        </c:majorGridlines>
        <c:numFmt formatCode="General" sourceLinked="1"/>
        <c:tickLblPos val="nextTo"/>
        <c:txPr>
          <a:bodyPr/>
          <a:lstStyle/>
          <a:p>
            <a:pPr>
              <a:defRPr sz="2400">
                <a:latin typeface="ＭＳ ゴシック" pitchFamily="49" charset="-128"/>
                <a:ea typeface="ＭＳ ゴシック" pitchFamily="49" charset="-128"/>
              </a:defRPr>
            </a:pPr>
            <a:endParaRPr lang="ja-JP"/>
          </a:p>
        </c:txPr>
        <c:crossAx val="246336896"/>
        <c:crosses val="autoZero"/>
        <c:crossBetween val="between"/>
        <c:majorUnit val="100"/>
      </c:valAx>
    </c:plotArea>
    <c:plotVisOnly val="1"/>
    <c:dispBlanksAs val="gap"/>
  </c:chart>
  <c:txPr>
    <a:bodyPr/>
    <a:lstStyle/>
    <a:p>
      <a:pPr>
        <a:defRPr sz="1800"/>
      </a:pPr>
      <a:endParaRPr lang="ja-JP"/>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Lbls>
            <c:dLblPos val="outEnd"/>
            <c:showVal val="1"/>
          </c:dLbls>
          <c:cat>
            <c:strRef>
              <c:f>Sheet1!$A$2:$A$7</c:f>
              <c:strCache>
                <c:ptCount val="6"/>
                <c:pt idx="1">
                  <c:v>咳</c:v>
                </c:pt>
                <c:pt idx="2">
                  <c:v>痰</c:v>
                </c:pt>
                <c:pt idx="3">
                  <c:v>息切れ</c:v>
                </c:pt>
                <c:pt idx="4">
                  <c:v>ゼイゼイ</c:v>
                </c:pt>
                <c:pt idx="5">
                  <c:v>喘息</c:v>
                </c:pt>
              </c:strCache>
            </c:strRef>
          </c:cat>
          <c:val>
            <c:numRef>
              <c:f>Sheet1!$B$2:$B$7</c:f>
              <c:numCache>
                <c:formatCode>General</c:formatCode>
                <c:ptCount val="6"/>
                <c:pt idx="0">
                  <c:v>1</c:v>
                </c:pt>
                <c:pt idx="1">
                  <c:v>1.4</c:v>
                </c:pt>
                <c:pt idx="2">
                  <c:v>1.35</c:v>
                </c:pt>
                <c:pt idx="3">
                  <c:v>1.31</c:v>
                </c:pt>
                <c:pt idx="4">
                  <c:v>1.24</c:v>
                </c:pt>
                <c:pt idx="5">
                  <c:v>1.21</c:v>
                </c:pt>
              </c:numCache>
            </c:numRef>
          </c:val>
        </c:ser>
        <c:axId val="246517760"/>
        <c:axId val="246519296"/>
      </c:barChart>
      <c:catAx>
        <c:axId val="24651776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46519296"/>
        <c:crosses val="autoZero"/>
        <c:auto val="1"/>
        <c:lblAlgn val="ctr"/>
        <c:lblOffset val="100"/>
      </c:catAx>
      <c:valAx>
        <c:axId val="246519296"/>
        <c:scaling>
          <c:orientation val="minMax"/>
          <c:max val="1.5"/>
        </c:scaling>
        <c:axPos val="l"/>
        <c:majorGridlines>
          <c:spPr>
            <a:ln>
              <a:solidFill>
                <a:schemeClr val="bg1">
                  <a:lumMod val="75000"/>
                </a:schemeClr>
              </a:solid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6517760"/>
        <c:crosses val="autoZero"/>
        <c:crossBetween val="between"/>
        <c:majorUnit val="0.5"/>
      </c:valAx>
    </c:plotArea>
    <c:plotVisOnly val="1"/>
    <c:dispBlanksAs val="gap"/>
  </c:chart>
  <c:txPr>
    <a:bodyPr/>
    <a:lstStyle/>
    <a:p>
      <a:pPr>
        <a:defRPr sz="1800"/>
      </a:pPr>
      <a:endParaRPr lang="ja-JP"/>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ja-JP"/>
  <c:chart>
    <c:autoTitleDeleted val="1"/>
    <c:view3D>
      <c:hPercent val="187"/>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494145199063231"/>
          <c:y val="1.9354838709677406E-2"/>
          <c:w val="0.72716627634660402"/>
          <c:h val="0.88602150537634383"/>
        </c:manualLayout>
      </c:layout>
      <c:bar3DChart>
        <c:barDir val="bar"/>
        <c:grouping val="clustered"/>
        <c:ser>
          <c:idx val="0"/>
          <c:order val="0"/>
          <c:tx>
            <c:strRef>
              <c:f>Sheet1!$A$2</c:f>
              <c:strCache>
                <c:ptCount val="1"/>
                <c:pt idx="0">
                  <c:v>東京</c:v>
                </c:pt>
              </c:strCache>
            </c:strRef>
          </c:tx>
          <c:spPr>
            <a:solidFill>
              <a:srgbClr val="FF0000"/>
            </a:solidFill>
            <a:ln w="13406">
              <a:solidFill>
                <a:schemeClr val="tx1"/>
              </a:solidFill>
              <a:prstDash val="solid"/>
            </a:ln>
          </c:spPr>
          <c:cat>
            <c:strRef>
              <c:f>Sheet1!$B$1:$G$1</c:f>
              <c:strCache>
                <c:ptCount val="6"/>
                <c:pt idx="0">
                  <c:v>友達が吸っていた</c:v>
                </c:pt>
                <c:pt idx="1">
                  <c:v>親の勧め</c:v>
                </c:pt>
                <c:pt idx="2">
                  <c:v>その他の人の勧め</c:v>
                </c:pt>
                <c:pt idx="3">
                  <c:v>友達の勧め</c:v>
                </c:pt>
                <c:pt idx="4">
                  <c:v>なんとなく</c:v>
                </c:pt>
                <c:pt idx="5">
                  <c:v>好奇心</c:v>
                </c:pt>
              </c:strCache>
            </c:strRef>
          </c:cat>
          <c:val>
            <c:numRef>
              <c:f>Sheet1!$B$2:$G$2</c:f>
              <c:numCache>
                <c:formatCode>General</c:formatCode>
                <c:ptCount val="6"/>
                <c:pt idx="0">
                  <c:v>5.2</c:v>
                </c:pt>
                <c:pt idx="1">
                  <c:v>5.2</c:v>
                </c:pt>
                <c:pt idx="2">
                  <c:v>10.3</c:v>
                </c:pt>
                <c:pt idx="3">
                  <c:v>22.4</c:v>
                </c:pt>
                <c:pt idx="4">
                  <c:v>20.7</c:v>
                </c:pt>
                <c:pt idx="5">
                  <c:v>46.6</c:v>
                </c:pt>
              </c:numCache>
            </c:numRef>
          </c:val>
        </c:ser>
        <c:ser>
          <c:idx val="1"/>
          <c:order val="1"/>
          <c:tx>
            <c:strRef>
              <c:f>Sheet1!$A$3</c:f>
              <c:strCache>
                <c:ptCount val="1"/>
                <c:pt idx="0">
                  <c:v>名古屋</c:v>
                </c:pt>
              </c:strCache>
            </c:strRef>
          </c:tx>
          <c:spPr>
            <a:solidFill>
              <a:schemeClr val="tx2">
                <a:lumMod val="60000"/>
                <a:lumOff val="40000"/>
              </a:schemeClr>
            </a:solidFill>
            <a:ln w="13406">
              <a:solidFill>
                <a:schemeClr val="tx1"/>
              </a:solidFill>
              <a:prstDash val="solid"/>
            </a:ln>
          </c:spPr>
          <c:cat>
            <c:strRef>
              <c:f>Sheet1!$B$1:$G$1</c:f>
              <c:strCache>
                <c:ptCount val="6"/>
                <c:pt idx="0">
                  <c:v>友達が吸っていた</c:v>
                </c:pt>
                <c:pt idx="1">
                  <c:v>親の勧め</c:v>
                </c:pt>
                <c:pt idx="2">
                  <c:v>その他の人の勧め</c:v>
                </c:pt>
                <c:pt idx="3">
                  <c:v>友達の勧め</c:v>
                </c:pt>
                <c:pt idx="4">
                  <c:v>なんとなく</c:v>
                </c:pt>
                <c:pt idx="5">
                  <c:v>好奇心</c:v>
                </c:pt>
              </c:strCache>
            </c:strRef>
          </c:cat>
          <c:val>
            <c:numRef>
              <c:f>Sheet1!$B$3:$G$3</c:f>
              <c:numCache>
                <c:formatCode>General</c:formatCode>
                <c:ptCount val="6"/>
                <c:pt idx="0">
                  <c:v>4.9000000000000004</c:v>
                </c:pt>
                <c:pt idx="1">
                  <c:v>9.3000000000000007</c:v>
                </c:pt>
                <c:pt idx="2">
                  <c:v>10.4</c:v>
                </c:pt>
                <c:pt idx="3">
                  <c:v>19.100000000000001</c:v>
                </c:pt>
                <c:pt idx="4">
                  <c:v>19.7</c:v>
                </c:pt>
                <c:pt idx="5">
                  <c:v>38.6</c:v>
                </c:pt>
              </c:numCache>
            </c:numRef>
          </c:val>
        </c:ser>
        <c:gapDepth val="0"/>
        <c:shape val="box"/>
        <c:axId val="249146368"/>
        <c:axId val="249148160"/>
        <c:axId val="0"/>
      </c:bar3DChart>
      <c:catAx>
        <c:axId val="249146368"/>
        <c:scaling>
          <c:orientation val="minMax"/>
        </c:scaling>
        <c:axPos val="l"/>
        <c:numFmt formatCode="General" sourceLinked="1"/>
        <c:majorTickMark val="in"/>
        <c:tickLblPos val="low"/>
        <c:spPr>
          <a:ln w="3351">
            <a:solidFill>
              <a:schemeClr val="tx1"/>
            </a:solidFill>
            <a:prstDash val="solid"/>
          </a:ln>
        </c:spPr>
        <c:txPr>
          <a:bodyPr rot="0" vert="horz"/>
          <a:lstStyle/>
          <a:p>
            <a:pPr>
              <a:defRPr sz="1600" b="1" i="0" u="none" strike="noStrike" baseline="0">
                <a:solidFill>
                  <a:schemeClr val="tx1"/>
                </a:solidFill>
                <a:latin typeface="ＭＳ ゴシック"/>
                <a:ea typeface="ＭＳ ゴシック"/>
                <a:cs typeface="ＭＳ ゴシック"/>
              </a:defRPr>
            </a:pPr>
            <a:endParaRPr lang="ja-JP"/>
          </a:p>
        </c:txPr>
        <c:crossAx val="249148160"/>
        <c:crosses val="autoZero"/>
        <c:auto val="1"/>
        <c:lblAlgn val="ctr"/>
        <c:lblOffset val="100"/>
        <c:tickLblSkip val="1"/>
        <c:tickMarkSkip val="1"/>
      </c:catAx>
      <c:valAx>
        <c:axId val="249148160"/>
        <c:scaling>
          <c:orientation val="minMax"/>
        </c:scaling>
        <c:axPos val="b"/>
        <c:majorGridlines>
          <c:spPr>
            <a:ln w="3351">
              <a:solidFill>
                <a:schemeClr val="tx1"/>
              </a:solidFill>
              <a:prstDash val="solid"/>
            </a:ln>
          </c:spPr>
        </c:majorGridlines>
        <c:numFmt formatCode="General" sourceLinked="1"/>
        <c:majorTickMark val="in"/>
        <c:tickLblPos val="nextTo"/>
        <c:spPr>
          <a:ln w="3351">
            <a:solidFill>
              <a:schemeClr val="tx1"/>
            </a:solidFill>
            <a:prstDash val="solid"/>
          </a:ln>
        </c:spPr>
        <c:txPr>
          <a:bodyPr rot="0" vert="horz"/>
          <a:lstStyle/>
          <a:p>
            <a:pPr>
              <a:defRPr sz="1900" b="0" i="0" u="none" strike="noStrike" baseline="0">
                <a:solidFill>
                  <a:schemeClr val="tx1"/>
                </a:solidFill>
                <a:latin typeface="ＭＳ ゴシック"/>
                <a:ea typeface="ＭＳ ゴシック"/>
                <a:cs typeface="ＭＳ ゴシック"/>
              </a:defRPr>
            </a:pPr>
            <a:endParaRPr lang="ja-JP"/>
          </a:p>
        </c:txPr>
        <c:crossAx val="249146368"/>
        <c:crosses val="autoZero"/>
        <c:crossBetween val="between"/>
      </c:valAx>
      <c:spPr>
        <a:noFill/>
        <a:ln w="26811">
          <a:noFill/>
        </a:ln>
      </c:spPr>
    </c:plotArea>
    <c:plotVisOnly val="1"/>
    <c:dispBlanksAs val="gap"/>
  </c:chart>
  <c:spPr>
    <a:noFill/>
    <a:ln>
      <a:noFill/>
    </a:ln>
  </c:spPr>
  <c:txPr>
    <a:bodyPr/>
    <a:lstStyle/>
    <a:p>
      <a:pPr>
        <a:defRPr sz="1900" b="1" i="0" u="none" strike="noStrike" baseline="0">
          <a:solidFill>
            <a:schemeClr val="tx1"/>
          </a:solidFill>
          <a:latin typeface="ＭＳ Ｐゴシック"/>
          <a:ea typeface="ＭＳ Ｐゴシック"/>
          <a:cs typeface="ＭＳ Ｐゴシック"/>
        </a:defRPr>
      </a:pPr>
      <a:endParaRPr lang="ja-JP"/>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Pt>
            <c:idx val="1"/>
            <c:spPr>
              <a:solidFill>
                <a:srgbClr val="FFC000"/>
              </a:solidFill>
              <a:ln>
                <a:solidFill>
                  <a:schemeClr val="tx1"/>
                </a:solidFill>
              </a:ln>
            </c:spPr>
          </c:dPt>
          <c:dPt>
            <c:idx val="2"/>
            <c:spPr>
              <a:solidFill>
                <a:srgbClr val="FFC000"/>
              </a:solidFill>
              <a:ln>
                <a:solidFill>
                  <a:schemeClr val="tx1"/>
                </a:solidFill>
              </a:ln>
            </c:spPr>
          </c:dPt>
          <c:dPt>
            <c:idx val="3"/>
            <c:spPr>
              <a:solidFill>
                <a:schemeClr val="accent6">
                  <a:lumMod val="75000"/>
                </a:schemeClr>
              </a:solidFill>
              <a:ln>
                <a:solidFill>
                  <a:schemeClr val="tx1"/>
                </a:solidFill>
              </a:ln>
            </c:spPr>
          </c:dPt>
          <c:dLbls>
            <c:dLblPos val="outEnd"/>
            <c:showVal val="1"/>
          </c:dLbls>
          <c:cat>
            <c:strRef>
              <c:f>Sheet1!$A$2:$A$5</c:f>
              <c:strCache>
                <c:ptCount val="4"/>
                <c:pt idx="0">
                  <c:v>父（－）
母（－）</c:v>
                </c:pt>
                <c:pt idx="1">
                  <c:v>父（＋）
母（－）</c:v>
                </c:pt>
                <c:pt idx="2">
                  <c:v>父（－）
母（＋）</c:v>
                </c:pt>
                <c:pt idx="3">
                  <c:v>父（＋）
母（＋）</c:v>
                </c:pt>
              </c:strCache>
            </c:strRef>
          </c:cat>
          <c:val>
            <c:numRef>
              <c:f>Sheet1!$B$2:$B$5</c:f>
              <c:numCache>
                <c:formatCode>General</c:formatCode>
                <c:ptCount val="4"/>
                <c:pt idx="0">
                  <c:v>1</c:v>
                </c:pt>
                <c:pt idx="1">
                  <c:v>1.6700000000000004</c:v>
                </c:pt>
                <c:pt idx="2">
                  <c:v>1.1200000000000001</c:v>
                </c:pt>
                <c:pt idx="3">
                  <c:v>2.94</c:v>
                </c:pt>
              </c:numCache>
            </c:numRef>
          </c:val>
        </c:ser>
        <c:axId val="249337344"/>
        <c:axId val="249338880"/>
      </c:barChart>
      <c:catAx>
        <c:axId val="249337344"/>
        <c:scaling>
          <c:orientation val="minMax"/>
        </c:scaling>
        <c:axPos val="b"/>
        <c:tickLblPos val="nextTo"/>
        <c:txPr>
          <a:bodyPr/>
          <a:lstStyle/>
          <a:p>
            <a:pPr>
              <a:defRPr b="1">
                <a:latin typeface="ＭＳ ゴシック" pitchFamily="49" charset="-128"/>
                <a:ea typeface="ＭＳ ゴシック" pitchFamily="49" charset="-128"/>
              </a:defRPr>
            </a:pPr>
            <a:endParaRPr lang="ja-JP"/>
          </a:p>
        </c:txPr>
        <c:crossAx val="249338880"/>
        <c:crosses val="autoZero"/>
        <c:auto val="1"/>
        <c:lblAlgn val="ctr"/>
        <c:lblOffset val="100"/>
      </c:catAx>
      <c:valAx>
        <c:axId val="249338880"/>
        <c:scaling>
          <c:orientation val="minMax"/>
          <c:max val="3"/>
        </c:scaling>
        <c:axPos val="l"/>
        <c:majorGridlines>
          <c:spPr>
            <a:ln>
              <a:noFill/>
            </a:ln>
          </c:spPr>
        </c:majorGridlines>
        <c:numFmt formatCode="General" sourceLinked="1"/>
        <c:tickLblPos val="nextTo"/>
        <c:txPr>
          <a:bodyPr/>
          <a:lstStyle/>
          <a:p>
            <a:pPr>
              <a:defRPr b="1">
                <a:latin typeface="ＭＳ ゴシック" pitchFamily="49" charset="-128"/>
                <a:ea typeface="ＭＳ ゴシック" pitchFamily="49" charset="-128"/>
              </a:defRPr>
            </a:pPr>
            <a:endParaRPr lang="ja-JP"/>
          </a:p>
        </c:txPr>
        <c:crossAx val="249337344"/>
        <c:crosses val="autoZero"/>
        <c:crossBetween val="between"/>
        <c:majorUnit val="1"/>
      </c:valAx>
    </c:plotArea>
    <c:plotVisOnly val="1"/>
    <c:dispBlanksAs val="gap"/>
  </c:chart>
  <c:txPr>
    <a:bodyPr/>
    <a:lstStyle/>
    <a:p>
      <a:pPr>
        <a:defRPr sz="1800"/>
      </a:pPr>
      <a:endParaRPr lang="ja-JP"/>
    </a:p>
  </c:txPr>
  <c:externalData r:id="rId1"/>
  <c:userShapes r:id="rId2"/>
</c:chartSpace>
</file>

<file path=ppt/charts/chart44.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0"/>
            <c:spPr>
              <a:solidFill>
                <a:schemeClr val="accent6">
                  <a:lumMod val="75000"/>
                </a:schemeClr>
              </a:solidFill>
              <a:ln>
                <a:solidFill>
                  <a:schemeClr val="tx1"/>
                </a:solidFill>
              </a:ln>
            </c:spPr>
          </c:dPt>
          <c:dPt>
            <c:idx val="1"/>
            <c:spPr>
              <a:solidFill>
                <a:srgbClr val="FFC000"/>
              </a:solidFill>
              <a:ln>
                <a:solidFill>
                  <a:schemeClr val="tx1"/>
                </a:solidFill>
              </a:ln>
            </c:spPr>
          </c:dPt>
          <c:dPt>
            <c:idx val="2"/>
            <c:spPr>
              <a:solidFill>
                <a:schemeClr val="tx2">
                  <a:lumMod val="60000"/>
                  <a:lumOff val="40000"/>
                </a:schemeClr>
              </a:solidFill>
              <a:ln>
                <a:solidFill>
                  <a:schemeClr val="tx1"/>
                </a:solidFill>
              </a:ln>
            </c:spPr>
          </c:dPt>
          <c:dLbls>
            <c:dLblPos val="outEnd"/>
            <c:showVal val="1"/>
          </c:dLbls>
          <c:cat>
            <c:strRef>
              <c:f>Sheet1!$A$2:$A$4</c:f>
              <c:strCache>
                <c:ptCount val="3"/>
                <c:pt idx="0">
                  <c:v>喫煙規制なし</c:v>
                </c:pt>
                <c:pt idx="1">
                  <c:v>中間的対応（分煙）</c:v>
                </c:pt>
                <c:pt idx="2">
                  <c:v>敷地内禁煙</c:v>
                </c:pt>
              </c:strCache>
            </c:strRef>
          </c:cat>
          <c:val>
            <c:numRef>
              <c:f>Sheet1!$B$2:$B$4</c:f>
              <c:numCache>
                <c:formatCode>General</c:formatCode>
                <c:ptCount val="3"/>
                <c:pt idx="0">
                  <c:v>30.1</c:v>
                </c:pt>
                <c:pt idx="1">
                  <c:v>21</c:v>
                </c:pt>
                <c:pt idx="2">
                  <c:v>9.5</c:v>
                </c:pt>
              </c:numCache>
            </c:numRef>
          </c:val>
        </c:ser>
        <c:axId val="249737216"/>
        <c:axId val="249738752"/>
      </c:barChart>
      <c:catAx>
        <c:axId val="249737216"/>
        <c:scaling>
          <c:orientation val="minMax"/>
        </c:scaling>
        <c:axPos val="b"/>
        <c:tickLblPos val="nextTo"/>
        <c:txPr>
          <a:bodyPr/>
          <a:lstStyle/>
          <a:p>
            <a:pPr>
              <a:defRPr b="1">
                <a:latin typeface="ＭＳ ゴシック" pitchFamily="49" charset="-128"/>
                <a:ea typeface="ＭＳ ゴシック" pitchFamily="49" charset="-128"/>
              </a:defRPr>
            </a:pPr>
            <a:endParaRPr lang="ja-JP"/>
          </a:p>
        </c:txPr>
        <c:crossAx val="249738752"/>
        <c:crosses val="autoZero"/>
        <c:auto val="1"/>
        <c:lblAlgn val="ctr"/>
        <c:lblOffset val="100"/>
      </c:catAx>
      <c:valAx>
        <c:axId val="249738752"/>
        <c:scaling>
          <c:orientation val="minMax"/>
          <c:max val="30"/>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49737216"/>
        <c:crosses val="autoZero"/>
        <c:crossBetween val="between"/>
        <c:majorUnit val="10"/>
      </c:valAx>
    </c:plotArea>
    <c:plotVisOnly val="1"/>
    <c:dispBlanksAs val="gap"/>
  </c:chart>
  <c:txPr>
    <a:bodyPr/>
    <a:lstStyle/>
    <a:p>
      <a:pPr>
        <a:defRPr sz="1800"/>
      </a:pPr>
      <a:endParaRPr lang="ja-JP"/>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Sheet1!$B$1</c:f>
              <c:strCache>
                <c:ptCount val="1"/>
                <c:pt idx="0">
                  <c:v>それ以外</c:v>
                </c:pt>
              </c:strCache>
            </c:strRef>
          </c:tx>
          <c:spPr>
            <a:ln>
              <a:solidFill>
                <a:schemeClr val="tx1"/>
              </a:solidFill>
            </a:ln>
          </c:spPr>
          <c:dPt>
            <c:idx val="0"/>
            <c:spPr>
              <a:solidFill>
                <a:schemeClr val="accent6">
                  <a:lumMod val="75000"/>
                </a:schemeClr>
              </a:solidFill>
              <a:ln>
                <a:solidFill>
                  <a:schemeClr val="tx1"/>
                </a:solidFill>
              </a:ln>
            </c:spPr>
          </c:dPt>
          <c:dPt>
            <c:idx val="1"/>
            <c:spPr>
              <a:solidFill>
                <a:schemeClr val="accent6">
                  <a:lumMod val="75000"/>
                </a:schemeClr>
              </a:solidFill>
              <a:ln>
                <a:solidFill>
                  <a:schemeClr val="tx1"/>
                </a:solidFill>
              </a:ln>
            </c:spPr>
          </c:dPt>
          <c:dLbls>
            <c:dLblPos val="outEnd"/>
            <c:showVal val="1"/>
          </c:dLbls>
          <c:cat>
            <c:strRef>
              <c:f>Sheet1!$A$2:$A$3</c:f>
              <c:strCache>
                <c:ptCount val="2"/>
                <c:pt idx="0">
                  <c:v>受動喫煙防止法実施
（ヘレナ地区）</c:v>
                </c:pt>
                <c:pt idx="1">
                  <c:v>受動喫煙規制なし
（ヘレナ地区以外）</c:v>
                </c:pt>
              </c:strCache>
            </c:strRef>
          </c:cat>
          <c:val>
            <c:numRef>
              <c:f>Sheet1!$B$2:$B$3</c:f>
              <c:numCache>
                <c:formatCode>General</c:formatCode>
                <c:ptCount val="2"/>
                <c:pt idx="0">
                  <c:v>40</c:v>
                </c:pt>
                <c:pt idx="1">
                  <c:v>12.4</c:v>
                </c:pt>
              </c:numCache>
            </c:numRef>
          </c:val>
        </c:ser>
        <c:ser>
          <c:idx val="1"/>
          <c:order val="1"/>
          <c:tx>
            <c:strRef>
              <c:f>Sheet1!$C$1</c:f>
              <c:strCache>
                <c:ptCount val="1"/>
                <c:pt idx="0">
                  <c:v>ヘレナにおける法規制期間</c:v>
                </c:pt>
              </c:strCache>
            </c:strRef>
          </c:tx>
          <c:spPr>
            <a:solidFill>
              <a:schemeClr val="tx2">
                <a:lumMod val="40000"/>
                <a:lumOff val="60000"/>
              </a:schemeClr>
            </a:solidFill>
            <a:ln>
              <a:solidFill>
                <a:schemeClr val="tx1"/>
              </a:solidFill>
            </a:ln>
          </c:spPr>
          <c:dPt>
            <c:idx val="0"/>
            <c:spPr>
              <a:solidFill>
                <a:schemeClr val="tx2">
                  <a:lumMod val="60000"/>
                  <a:lumOff val="40000"/>
                </a:schemeClr>
              </a:solidFill>
              <a:ln>
                <a:solidFill>
                  <a:schemeClr val="tx1"/>
                </a:solidFill>
              </a:ln>
            </c:spPr>
          </c:dPt>
          <c:dPt>
            <c:idx val="1"/>
            <c:spPr>
              <a:solidFill>
                <a:schemeClr val="accent6">
                  <a:lumMod val="75000"/>
                </a:schemeClr>
              </a:solidFill>
              <a:ln>
                <a:solidFill>
                  <a:schemeClr val="tx1"/>
                </a:solidFill>
              </a:ln>
            </c:spPr>
          </c:dPt>
          <c:dLbls>
            <c:dLbl>
              <c:idx val="0"/>
              <c:dLblPos val="inEnd"/>
              <c:showVal val="1"/>
            </c:dLbl>
            <c:dLblPos val="outEnd"/>
            <c:showVal val="1"/>
          </c:dLbls>
          <c:cat>
            <c:strRef>
              <c:f>Sheet1!$A$2:$A$3</c:f>
              <c:strCache>
                <c:ptCount val="2"/>
                <c:pt idx="0">
                  <c:v>受動喫煙防止法実施
（ヘレナ地区）</c:v>
                </c:pt>
                <c:pt idx="1">
                  <c:v>受動喫煙規制なし
（ヘレナ地区以外）</c:v>
                </c:pt>
              </c:strCache>
            </c:strRef>
          </c:cat>
          <c:val>
            <c:numRef>
              <c:f>Sheet1!$C$2:$C$3</c:f>
              <c:numCache>
                <c:formatCode>General</c:formatCode>
                <c:ptCount val="2"/>
                <c:pt idx="0">
                  <c:v>24</c:v>
                </c:pt>
                <c:pt idx="1">
                  <c:v>18</c:v>
                </c:pt>
              </c:numCache>
            </c:numRef>
          </c:val>
        </c:ser>
        <c:axId val="262858624"/>
        <c:axId val="262860160"/>
      </c:barChart>
      <c:catAx>
        <c:axId val="262858624"/>
        <c:scaling>
          <c:orientation val="minMax"/>
        </c:scaling>
        <c:axPos val="b"/>
        <c:tickLblPos val="nextTo"/>
        <c:txPr>
          <a:bodyPr/>
          <a:lstStyle/>
          <a:p>
            <a:pPr>
              <a:defRPr b="1">
                <a:latin typeface="ＭＳ ゴシック" pitchFamily="49" charset="-128"/>
                <a:ea typeface="ＭＳ ゴシック" pitchFamily="49" charset="-128"/>
              </a:defRPr>
            </a:pPr>
            <a:endParaRPr lang="ja-JP"/>
          </a:p>
        </c:txPr>
        <c:crossAx val="262860160"/>
        <c:crosses val="autoZero"/>
        <c:auto val="1"/>
        <c:lblAlgn val="ctr"/>
        <c:lblOffset val="100"/>
      </c:catAx>
      <c:valAx>
        <c:axId val="262860160"/>
        <c:scaling>
          <c:orientation val="minMax"/>
        </c:scaling>
        <c:axPos val="l"/>
        <c:majorGridlines>
          <c:spPr>
            <a:ln>
              <a:noFill/>
            </a:ln>
          </c:spPr>
        </c:majorGridlines>
        <c:numFmt formatCode="General" sourceLinked="1"/>
        <c:tickLblPos val="nextTo"/>
        <c:txPr>
          <a:bodyPr/>
          <a:lstStyle/>
          <a:p>
            <a:pPr>
              <a:defRPr b="1">
                <a:latin typeface="ＭＳ ゴシック" pitchFamily="49" charset="-128"/>
                <a:ea typeface="ＭＳ ゴシック" pitchFamily="49" charset="-128"/>
              </a:defRPr>
            </a:pPr>
            <a:endParaRPr lang="ja-JP"/>
          </a:p>
        </c:txPr>
        <c:crossAx val="262858624"/>
        <c:crosses val="autoZero"/>
        <c:crossBetween val="between"/>
      </c:valAx>
    </c:plotArea>
    <c:plotVisOnly val="1"/>
    <c:dispBlanksAs val="gap"/>
  </c:chart>
  <c:txPr>
    <a:bodyPr/>
    <a:lstStyle/>
    <a:p>
      <a:pPr>
        <a:defRPr sz="1800"/>
      </a:pPr>
      <a:endParaRPr lang="ja-JP"/>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Pt>
            <c:idx val="0"/>
            <c:spPr>
              <a:solidFill>
                <a:schemeClr val="accent6">
                  <a:lumMod val="75000"/>
                </a:schemeClr>
              </a:solidFill>
              <a:ln>
                <a:solidFill>
                  <a:schemeClr val="tx1"/>
                </a:solidFill>
              </a:ln>
            </c:spPr>
          </c:dPt>
          <c:cat>
            <c:strRef>
              <c:f>Sheet1!$A$2:$A$5</c:f>
              <c:strCache>
                <c:ptCount val="4"/>
                <c:pt idx="0">
                  <c:v>実施前</c:v>
                </c:pt>
                <c:pt idx="1">
                  <c:v>心筋梗塞</c:v>
                </c:pt>
                <c:pt idx="2">
                  <c:v>心血管疾患</c:v>
                </c:pt>
                <c:pt idx="3">
                  <c:v>呼吸器疾患</c:v>
                </c:pt>
              </c:strCache>
            </c:strRef>
          </c:cat>
          <c:val>
            <c:numRef>
              <c:f>Sheet1!$B$2:$B$5</c:f>
              <c:numCache>
                <c:formatCode>General</c:formatCode>
                <c:ptCount val="4"/>
                <c:pt idx="0">
                  <c:v>100</c:v>
                </c:pt>
                <c:pt idx="1">
                  <c:v>83</c:v>
                </c:pt>
                <c:pt idx="2">
                  <c:v>61</c:v>
                </c:pt>
                <c:pt idx="3">
                  <c:v>67</c:v>
                </c:pt>
              </c:numCache>
            </c:numRef>
          </c:val>
        </c:ser>
        <c:axId val="263036288"/>
        <c:axId val="263042176"/>
      </c:barChart>
      <c:catAx>
        <c:axId val="263036288"/>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63042176"/>
        <c:crosses val="autoZero"/>
        <c:auto val="1"/>
        <c:lblAlgn val="ctr"/>
        <c:lblOffset val="100"/>
      </c:catAx>
      <c:valAx>
        <c:axId val="263042176"/>
        <c:scaling>
          <c:orientation val="minMax"/>
          <c:max val="100"/>
        </c:scaling>
        <c:axPos val="l"/>
        <c:majorGridlines>
          <c:spPr>
            <a:ln>
              <a:noFill/>
            </a:ln>
          </c:spPr>
        </c:majorGridlines>
        <c:numFmt formatCode="General" sourceLinked="1"/>
        <c:tickLblPos val="nextTo"/>
        <c:txPr>
          <a:bodyPr/>
          <a:lstStyle/>
          <a:p>
            <a:pPr>
              <a:defRPr b="1">
                <a:latin typeface="ＭＳ ゴシック" pitchFamily="49" charset="-128"/>
                <a:ea typeface="ＭＳ ゴシック" pitchFamily="49" charset="-128"/>
              </a:defRPr>
            </a:pPr>
            <a:endParaRPr lang="ja-JP"/>
          </a:p>
        </c:txPr>
        <c:crossAx val="263036288"/>
        <c:crosses val="autoZero"/>
        <c:crossBetween val="between"/>
      </c:valAx>
    </c:plotArea>
    <c:plotVisOnly val="1"/>
    <c:dispBlanksAs val="gap"/>
  </c:chart>
  <c:txPr>
    <a:bodyPr/>
    <a:lstStyle/>
    <a:p>
      <a:pPr>
        <a:defRPr sz="1800"/>
      </a:pPr>
      <a:endParaRPr lang="ja-JP"/>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禁煙</c:v>
                </c:pt>
              </c:strCache>
            </c:strRef>
          </c:tx>
          <c:spPr>
            <a:solidFill>
              <a:schemeClr val="accent6">
                <a:lumMod val="75000"/>
              </a:schemeClr>
            </a:solidFill>
            <a:ln>
              <a:solidFill>
                <a:schemeClr val="tx1"/>
              </a:solidFill>
            </a:ln>
          </c:spPr>
          <c:cat>
            <c:strRef>
              <c:f>Sheet1!$A$2:$A$3</c:f>
              <c:strCache>
                <c:ptCount val="2"/>
                <c:pt idx="0">
                  <c:v>家庭</c:v>
                </c:pt>
                <c:pt idx="1">
                  <c:v>職場</c:v>
                </c:pt>
              </c:strCache>
            </c:strRef>
          </c:cat>
          <c:val>
            <c:numRef>
              <c:f>Sheet1!$B$2:$B$3</c:f>
              <c:numCache>
                <c:formatCode>General</c:formatCode>
                <c:ptCount val="2"/>
                <c:pt idx="0">
                  <c:v>1</c:v>
                </c:pt>
                <c:pt idx="1">
                  <c:v>1</c:v>
                </c:pt>
              </c:numCache>
            </c:numRef>
          </c:val>
        </c:ser>
        <c:ser>
          <c:idx val="1"/>
          <c:order val="1"/>
          <c:tx>
            <c:strRef>
              <c:f>Sheet1!$C$1</c:f>
              <c:strCache>
                <c:ptCount val="1"/>
                <c:pt idx="0">
                  <c:v>喫煙可</c:v>
                </c:pt>
              </c:strCache>
            </c:strRef>
          </c:tx>
          <c:spPr>
            <a:solidFill>
              <a:schemeClr val="tx2">
                <a:lumMod val="60000"/>
                <a:lumOff val="40000"/>
              </a:schemeClr>
            </a:solidFill>
            <a:ln>
              <a:solidFill>
                <a:schemeClr val="tx1"/>
              </a:solidFill>
            </a:ln>
          </c:spPr>
          <c:cat>
            <c:strRef>
              <c:f>Sheet1!$A$2:$A$3</c:f>
              <c:strCache>
                <c:ptCount val="2"/>
                <c:pt idx="0">
                  <c:v>家庭</c:v>
                </c:pt>
                <c:pt idx="1">
                  <c:v>職場</c:v>
                </c:pt>
              </c:strCache>
            </c:strRef>
          </c:cat>
          <c:val>
            <c:numRef>
              <c:f>Sheet1!$C$2:$C$3</c:f>
              <c:numCache>
                <c:formatCode>General</c:formatCode>
                <c:ptCount val="2"/>
                <c:pt idx="0">
                  <c:v>3.86</c:v>
                </c:pt>
                <c:pt idx="1">
                  <c:v>1.1400000000000001</c:v>
                </c:pt>
              </c:numCache>
            </c:numRef>
          </c:val>
        </c:ser>
        <c:dLbls>
          <c:showVal val="1"/>
        </c:dLbls>
        <c:axId val="263448064"/>
        <c:axId val="263449600"/>
      </c:barChart>
      <c:catAx>
        <c:axId val="263448064"/>
        <c:scaling>
          <c:orientation val="minMax"/>
        </c:scaling>
        <c:axPos val="b"/>
        <c:tickLblPos val="nextTo"/>
        <c:txPr>
          <a:bodyPr/>
          <a:lstStyle/>
          <a:p>
            <a:pPr>
              <a:defRPr sz="2400">
                <a:latin typeface="ＭＳ ゴシック" pitchFamily="49" charset="-128"/>
                <a:ea typeface="ＭＳ ゴシック" pitchFamily="49" charset="-128"/>
              </a:defRPr>
            </a:pPr>
            <a:endParaRPr lang="ja-JP"/>
          </a:p>
        </c:txPr>
        <c:crossAx val="263449600"/>
        <c:crosses val="autoZero"/>
        <c:auto val="1"/>
        <c:lblAlgn val="ctr"/>
        <c:lblOffset val="100"/>
      </c:catAx>
      <c:valAx>
        <c:axId val="263449600"/>
        <c:scaling>
          <c:orientation val="minMax"/>
          <c:max val="4"/>
        </c:scaling>
        <c:axPos val="l"/>
        <c:majorGridlines>
          <c:spPr>
            <a:ln>
              <a:noFill/>
            </a:ln>
          </c:spPr>
        </c:majorGridlines>
        <c:numFmt formatCode="General" sourceLinked="1"/>
        <c:tickLblPos val="nextTo"/>
        <c:txPr>
          <a:bodyPr/>
          <a:lstStyle/>
          <a:p>
            <a:pPr>
              <a:defRPr sz="2400">
                <a:latin typeface="ＭＳ ゴシック" pitchFamily="49" charset="-128"/>
                <a:ea typeface="ＭＳ ゴシック" pitchFamily="49" charset="-128"/>
              </a:defRPr>
            </a:pPr>
            <a:endParaRPr lang="ja-JP"/>
          </a:p>
        </c:txPr>
        <c:crossAx val="263448064"/>
        <c:crosses val="autoZero"/>
        <c:crossBetween val="between"/>
        <c:majorUnit val="1"/>
      </c:valAx>
    </c:plotArea>
    <c:plotVisOnly val="1"/>
    <c:dispBlanksAs val="gap"/>
  </c:chart>
  <c:txPr>
    <a:bodyPr/>
    <a:lstStyle/>
    <a:p>
      <a:pPr>
        <a:defRPr sz="1800"/>
      </a:pPr>
      <a:endParaRPr lang="ja-JP"/>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solidFill>
              <a:schemeClr val="tx2">
                <a:lumMod val="60000"/>
                <a:lumOff val="40000"/>
              </a:schemeClr>
            </a:solidFill>
            <a:ln>
              <a:solidFill>
                <a:schemeClr val="tx1"/>
              </a:solidFill>
            </a:ln>
          </c:spPr>
          <c:dPt>
            <c:idx val="0"/>
            <c:spPr>
              <a:solidFill>
                <a:schemeClr val="accent6">
                  <a:lumMod val="75000"/>
                </a:schemeClr>
              </a:solidFill>
              <a:ln>
                <a:solidFill>
                  <a:schemeClr val="tx1"/>
                </a:solidFill>
              </a:ln>
            </c:spPr>
          </c:dPt>
          <c:cat>
            <c:strRef>
              <c:f>Sheet1!$A$2:$A$3</c:f>
              <c:strCache>
                <c:ptCount val="2"/>
                <c:pt idx="0">
                  <c:v>喫煙可能な家庭</c:v>
                </c:pt>
                <c:pt idx="1">
                  <c:v>禁煙の家庭</c:v>
                </c:pt>
              </c:strCache>
            </c:strRef>
          </c:cat>
          <c:val>
            <c:numRef>
              <c:f>Sheet1!$B$2:$B$3</c:f>
              <c:numCache>
                <c:formatCode>General</c:formatCode>
                <c:ptCount val="2"/>
                <c:pt idx="0">
                  <c:v>1</c:v>
                </c:pt>
                <c:pt idx="1">
                  <c:v>0.6000000000000002</c:v>
                </c:pt>
              </c:numCache>
            </c:numRef>
          </c:val>
        </c:ser>
        <c:axId val="263470080"/>
        <c:axId val="263484160"/>
      </c:barChart>
      <c:catAx>
        <c:axId val="26347008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63484160"/>
        <c:crosses val="autoZero"/>
        <c:auto val="1"/>
        <c:lblAlgn val="ctr"/>
        <c:lblOffset val="100"/>
      </c:catAx>
      <c:valAx>
        <c:axId val="263484160"/>
        <c:scaling>
          <c:orientation val="minMax"/>
          <c:max val="1"/>
        </c:scaling>
        <c:axPos val="l"/>
        <c:majorGridlines>
          <c:spPr>
            <a:ln>
              <a:noFill/>
            </a:ln>
          </c:spPr>
        </c:majorGridlines>
        <c:numFmt formatCode="General" sourceLinked="1"/>
        <c:tickLblPos val="nextTo"/>
        <c:txPr>
          <a:bodyPr/>
          <a:lstStyle/>
          <a:p>
            <a:pPr>
              <a:defRPr sz="2400">
                <a:latin typeface="ＭＳ ゴシック" pitchFamily="49" charset="-128"/>
                <a:ea typeface="ＭＳ ゴシック" pitchFamily="49" charset="-128"/>
              </a:defRPr>
            </a:pPr>
            <a:endParaRPr lang="ja-JP"/>
          </a:p>
        </c:txPr>
        <c:crossAx val="263470080"/>
        <c:crosses val="autoZero"/>
        <c:crossBetween val="between"/>
        <c:majorUnit val="0.5"/>
      </c:valAx>
    </c:plotArea>
    <c:plotVisOnly val="1"/>
    <c:dispBlanksAs val="gap"/>
  </c:chart>
  <c:txPr>
    <a:bodyPr/>
    <a:lstStyle/>
    <a:p>
      <a:pPr>
        <a:defRPr sz="1800"/>
      </a:pPr>
      <a:endParaRPr lang="ja-JP"/>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strRef>
              <c:f>Sheet1!$B$1</c:f>
              <c:strCache>
                <c:ptCount val="1"/>
                <c:pt idx="0">
                  <c:v>系列 1</c:v>
                </c:pt>
              </c:strCache>
            </c:strRef>
          </c:tx>
          <c:spPr>
            <a:ln>
              <a:solidFill>
                <a:schemeClr val="tx1"/>
              </a:solidFill>
            </a:ln>
          </c:spPr>
          <c:dPt>
            <c:idx val="2"/>
            <c:spPr>
              <a:solidFill>
                <a:schemeClr val="accent6">
                  <a:lumMod val="75000"/>
                </a:schemeClr>
              </a:solidFill>
              <a:ln>
                <a:solidFill>
                  <a:schemeClr val="tx1"/>
                </a:solidFill>
              </a:ln>
            </c:spPr>
          </c:dPt>
          <c:dLbls>
            <c:dLblPos val="outEnd"/>
            <c:showVal val="1"/>
          </c:dLbls>
          <c:cat>
            <c:strRef>
              <c:f>Sheet1!$A$2:$A$4</c:f>
              <c:strCache>
                <c:ptCount val="3"/>
                <c:pt idx="0">
                  <c:v>非喫煙</c:v>
                </c:pt>
                <c:pt idx="1">
                  <c:v>過去喫煙</c:v>
                </c:pt>
                <c:pt idx="2">
                  <c:v>現喫煙</c:v>
                </c:pt>
              </c:strCache>
            </c:strRef>
          </c:cat>
          <c:val>
            <c:numRef>
              <c:f>Sheet1!$B$2:$B$4</c:f>
              <c:numCache>
                <c:formatCode>General</c:formatCode>
                <c:ptCount val="3"/>
                <c:pt idx="0">
                  <c:v>44.4</c:v>
                </c:pt>
                <c:pt idx="1">
                  <c:v>41.2</c:v>
                </c:pt>
                <c:pt idx="2">
                  <c:v>8.3000000000000007</c:v>
                </c:pt>
              </c:numCache>
            </c:numRef>
          </c:val>
        </c:ser>
        <c:axId val="265472640"/>
        <c:axId val="265482624"/>
      </c:barChart>
      <c:catAx>
        <c:axId val="26547264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65482624"/>
        <c:crosses val="autoZero"/>
        <c:auto val="1"/>
        <c:lblAlgn val="ctr"/>
        <c:lblOffset val="100"/>
      </c:catAx>
      <c:valAx>
        <c:axId val="265482624"/>
        <c:scaling>
          <c:orientation val="minMax"/>
          <c:max val="50"/>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65472640"/>
        <c:crosses val="autoZero"/>
        <c:crossBetween val="between"/>
        <c:majorUnit val="10"/>
      </c:valAx>
    </c:plotArea>
    <c:plotVisOnly val="1"/>
    <c:dispBlanksAs val="gap"/>
  </c:chart>
  <c:txPr>
    <a:bodyPr/>
    <a:lstStyle/>
    <a:p>
      <a:pPr>
        <a:defRPr sz="1800"/>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Sheet1!$B$1</c:f>
              <c:strCache>
                <c:ptCount val="1"/>
                <c:pt idx="0">
                  <c:v>肺癌</c:v>
                </c:pt>
              </c:strCache>
            </c:strRef>
          </c:tx>
          <c:spPr>
            <a:ln w="127000">
              <a:solidFill>
                <a:srgbClr val="FF0000"/>
              </a:solidFill>
            </a:ln>
          </c:spPr>
          <c:marker>
            <c:symbol val="none"/>
          </c:marker>
          <c:cat>
            <c:numRef>
              <c:f>Sheet1!$A$2:$A$53</c:f>
              <c:numCache>
                <c:formatCode>General</c:formatCode>
                <c:ptCount val="52"/>
                <c:pt idx="0">
                  <c:v>1958</c:v>
                </c:pt>
                <c:pt idx="12">
                  <c:v>1970</c:v>
                </c:pt>
                <c:pt idx="22">
                  <c:v>1980</c:v>
                </c:pt>
                <c:pt idx="32">
                  <c:v>1990</c:v>
                </c:pt>
                <c:pt idx="42">
                  <c:v>2000</c:v>
                </c:pt>
                <c:pt idx="51">
                  <c:v>2009</c:v>
                </c:pt>
              </c:numCache>
            </c:numRef>
          </c:cat>
          <c:val>
            <c:numRef>
              <c:f>Sheet1!$B$2:$B$53</c:f>
              <c:numCache>
                <c:formatCode>0_ </c:formatCode>
                <c:ptCount val="52"/>
                <c:pt idx="0">
                  <c:v>4271</c:v>
                </c:pt>
                <c:pt idx="1">
                  <c:v>4739</c:v>
                </c:pt>
                <c:pt idx="2">
                  <c:v>5171</c:v>
                </c:pt>
                <c:pt idx="3">
                  <c:v>5698</c:v>
                </c:pt>
                <c:pt idx="4">
                  <c:v>6227</c:v>
                </c:pt>
                <c:pt idx="5">
                  <c:v>6736</c:v>
                </c:pt>
                <c:pt idx="6">
                  <c:v>7172</c:v>
                </c:pt>
                <c:pt idx="7">
                  <c:v>7725</c:v>
                </c:pt>
                <c:pt idx="8">
                  <c:v>8365</c:v>
                </c:pt>
                <c:pt idx="9">
                  <c:v>8862</c:v>
                </c:pt>
                <c:pt idx="10">
                  <c:v>9365</c:v>
                </c:pt>
                <c:pt idx="11">
                  <c:v>10133</c:v>
                </c:pt>
                <c:pt idx="12">
                  <c:v>10489</c:v>
                </c:pt>
                <c:pt idx="13">
                  <c:v>11129</c:v>
                </c:pt>
                <c:pt idx="14">
                  <c:v>12290</c:v>
                </c:pt>
                <c:pt idx="15">
                  <c:v>12856</c:v>
                </c:pt>
                <c:pt idx="16">
                  <c:v>13716</c:v>
                </c:pt>
                <c:pt idx="17">
                  <c:v>14759</c:v>
                </c:pt>
                <c:pt idx="18">
                  <c:v>15869</c:v>
                </c:pt>
                <c:pt idx="19">
                  <c:v>17235</c:v>
                </c:pt>
                <c:pt idx="20">
                  <c:v>18530</c:v>
                </c:pt>
                <c:pt idx="21">
                  <c:v>19923</c:v>
                </c:pt>
                <c:pt idx="22">
                  <c:v>21294</c:v>
                </c:pt>
                <c:pt idx="23">
                  <c:v>22799</c:v>
                </c:pt>
                <c:pt idx="24">
                  <c:v>24216</c:v>
                </c:pt>
                <c:pt idx="25">
                  <c:v>25651</c:v>
                </c:pt>
                <c:pt idx="26">
                  <c:v>27356</c:v>
                </c:pt>
                <c:pt idx="27">
                  <c:v>28590</c:v>
                </c:pt>
                <c:pt idx="28">
                  <c:v>29535</c:v>
                </c:pt>
                <c:pt idx="29">
                  <c:v>31729</c:v>
                </c:pt>
                <c:pt idx="30">
                  <c:v>33388</c:v>
                </c:pt>
                <c:pt idx="31">
                  <c:v>35477</c:v>
                </c:pt>
                <c:pt idx="32">
                  <c:v>36486</c:v>
                </c:pt>
                <c:pt idx="33">
                  <c:v>38199</c:v>
                </c:pt>
                <c:pt idx="34">
                  <c:v>40163</c:v>
                </c:pt>
                <c:pt idx="35">
                  <c:v>41527</c:v>
                </c:pt>
                <c:pt idx="36">
                  <c:v>43476</c:v>
                </c:pt>
                <c:pt idx="37">
                  <c:v>45745</c:v>
                </c:pt>
                <c:pt idx="38">
                  <c:v>48041</c:v>
                </c:pt>
                <c:pt idx="39">
                  <c:v>48994</c:v>
                </c:pt>
                <c:pt idx="40">
                  <c:v>50871</c:v>
                </c:pt>
                <c:pt idx="41">
                  <c:v>52177</c:v>
                </c:pt>
                <c:pt idx="42">
                  <c:v>48540.684088269503</c:v>
                </c:pt>
                <c:pt idx="43">
                  <c:v>49738.618453393814</c:v>
                </c:pt>
                <c:pt idx="44">
                  <c:v>50936.552818518212</c:v>
                </c:pt>
                <c:pt idx="45">
                  <c:v>52134.487183642595</c:v>
                </c:pt>
                <c:pt idx="46">
                  <c:v>53332.421548766986</c:v>
                </c:pt>
                <c:pt idx="47">
                  <c:v>54530.355913891413</c:v>
                </c:pt>
                <c:pt idx="48">
                  <c:v>55728.290279015666</c:v>
                </c:pt>
                <c:pt idx="49">
                  <c:v>56926.2246441401</c:v>
                </c:pt>
                <c:pt idx="50">
                  <c:v>58124.159009264513</c:v>
                </c:pt>
                <c:pt idx="51">
                  <c:v>59322.093374388911</c:v>
                </c:pt>
              </c:numCache>
            </c:numRef>
          </c:val>
        </c:ser>
        <c:ser>
          <c:idx val="1"/>
          <c:order val="1"/>
          <c:tx>
            <c:strRef>
              <c:f>Sheet1!$C$1</c:f>
              <c:strCache>
                <c:ptCount val="1"/>
                <c:pt idx="0">
                  <c:v>胃癌</c:v>
                </c:pt>
              </c:strCache>
            </c:strRef>
          </c:tx>
          <c:spPr>
            <a:ln w="38100">
              <a:solidFill>
                <a:schemeClr val="tx1">
                  <a:lumMod val="50000"/>
                  <a:lumOff val="50000"/>
                </a:schemeClr>
              </a:solidFill>
            </a:ln>
          </c:spPr>
          <c:marker>
            <c:symbol val="none"/>
          </c:marker>
          <c:cat>
            <c:numRef>
              <c:f>Sheet1!$A$2:$A$53</c:f>
              <c:numCache>
                <c:formatCode>General</c:formatCode>
                <c:ptCount val="52"/>
                <c:pt idx="0">
                  <c:v>1958</c:v>
                </c:pt>
                <c:pt idx="12">
                  <c:v>1970</c:v>
                </c:pt>
                <c:pt idx="22">
                  <c:v>1980</c:v>
                </c:pt>
                <c:pt idx="32">
                  <c:v>1990</c:v>
                </c:pt>
                <c:pt idx="42">
                  <c:v>2000</c:v>
                </c:pt>
                <c:pt idx="51">
                  <c:v>2009</c:v>
                </c:pt>
              </c:numCache>
            </c:numRef>
          </c:cat>
          <c:val>
            <c:numRef>
              <c:f>Sheet1!$C$2:$C$53</c:f>
              <c:numCache>
                <c:formatCode>0_ </c:formatCode>
                <c:ptCount val="52"/>
                <c:pt idx="0">
                  <c:v>40749</c:v>
                </c:pt>
                <c:pt idx="1">
                  <c:v>41884</c:v>
                </c:pt>
                <c:pt idx="2">
                  <c:v>42750</c:v>
                </c:pt>
                <c:pt idx="3">
                  <c:v>43241</c:v>
                </c:pt>
                <c:pt idx="4">
                  <c:v>43503</c:v>
                </c:pt>
                <c:pt idx="5">
                  <c:v>44536</c:v>
                </c:pt>
                <c:pt idx="6">
                  <c:v>45693</c:v>
                </c:pt>
                <c:pt idx="7">
                  <c:v>46385</c:v>
                </c:pt>
                <c:pt idx="8">
                  <c:v>46772</c:v>
                </c:pt>
                <c:pt idx="9">
                  <c:v>47665</c:v>
                </c:pt>
                <c:pt idx="10">
                  <c:v>49300</c:v>
                </c:pt>
                <c:pt idx="11">
                  <c:v>49538</c:v>
                </c:pt>
                <c:pt idx="12">
                  <c:v>48823</c:v>
                </c:pt>
                <c:pt idx="13">
                  <c:v>49445</c:v>
                </c:pt>
                <c:pt idx="14">
                  <c:v>49943</c:v>
                </c:pt>
                <c:pt idx="15">
                  <c:v>50678</c:v>
                </c:pt>
                <c:pt idx="16">
                  <c:v>50390</c:v>
                </c:pt>
                <c:pt idx="17">
                  <c:v>49857</c:v>
                </c:pt>
                <c:pt idx="18">
                  <c:v>50092</c:v>
                </c:pt>
                <c:pt idx="19">
                  <c:v>50132</c:v>
                </c:pt>
                <c:pt idx="20">
                  <c:v>49564</c:v>
                </c:pt>
                <c:pt idx="21">
                  <c:v>50620</c:v>
                </c:pt>
                <c:pt idx="22">
                  <c:v>50443</c:v>
                </c:pt>
                <c:pt idx="23">
                  <c:v>50134</c:v>
                </c:pt>
                <c:pt idx="24">
                  <c:v>49013</c:v>
                </c:pt>
                <c:pt idx="25">
                  <c:v>49366</c:v>
                </c:pt>
                <c:pt idx="26">
                  <c:v>49785</c:v>
                </c:pt>
                <c:pt idx="27">
                  <c:v>48902</c:v>
                </c:pt>
                <c:pt idx="28">
                  <c:v>48266</c:v>
                </c:pt>
                <c:pt idx="29">
                  <c:v>48340</c:v>
                </c:pt>
                <c:pt idx="30">
                  <c:v>48004</c:v>
                </c:pt>
                <c:pt idx="31">
                  <c:v>48225</c:v>
                </c:pt>
                <c:pt idx="32">
                  <c:v>47471</c:v>
                </c:pt>
                <c:pt idx="33">
                  <c:v>47896</c:v>
                </c:pt>
                <c:pt idx="34">
                  <c:v>48041</c:v>
                </c:pt>
                <c:pt idx="35">
                  <c:v>47311</c:v>
                </c:pt>
                <c:pt idx="36">
                  <c:v>47791</c:v>
                </c:pt>
                <c:pt idx="37">
                  <c:v>50076</c:v>
                </c:pt>
                <c:pt idx="38">
                  <c:v>50165</c:v>
                </c:pt>
                <c:pt idx="39">
                  <c:v>49739</c:v>
                </c:pt>
                <c:pt idx="40">
                  <c:v>50680</c:v>
                </c:pt>
                <c:pt idx="41">
                  <c:v>50676</c:v>
                </c:pt>
                <c:pt idx="42">
                  <c:v>50650</c:v>
                </c:pt>
                <c:pt idx="43">
                  <c:v>49958</c:v>
                </c:pt>
                <c:pt idx="44">
                  <c:v>49213</c:v>
                </c:pt>
                <c:pt idx="45">
                  <c:v>49535</c:v>
                </c:pt>
                <c:pt idx="46">
                  <c:v>50562</c:v>
                </c:pt>
                <c:pt idx="47">
                  <c:v>50311</c:v>
                </c:pt>
                <c:pt idx="48">
                  <c:v>50415</c:v>
                </c:pt>
                <c:pt idx="49">
                  <c:v>50597</c:v>
                </c:pt>
                <c:pt idx="50">
                  <c:v>50160</c:v>
                </c:pt>
                <c:pt idx="51">
                  <c:v>50017</c:v>
                </c:pt>
              </c:numCache>
            </c:numRef>
          </c:val>
        </c:ser>
        <c:ser>
          <c:idx val="2"/>
          <c:order val="2"/>
          <c:tx>
            <c:strRef>
              <c:f>Sheet1!$D$1</c:f>
              <c:strCache>
                <c:ptCount val="1"/>
                <c:pt idx="0">
                  <c:v>結腸癌</c:v>
                </c:pt>
              </c:strCache>
            </c:strRef>
          </c:tx>
          <c:spPr>
            <a:ln w="38100">
              <a:solidFill>
                <a:schemeClr val="tx1">
                  <a:lumMod val="50000"/>
                  <a:lumOff val="50000"/>
                </a:schemeClr>
              </a:solidFill>
            </a:ln>
          </c:spPr>
          <c:marker>
            <c:symbol val="none"/>
          </c:marker>
          <c:cat>
            <c:numRef>
              <c:f>Sheet1!$A$2:$A$53</c:f>
              <c:numCache>
                <c:formatCode>General</c:formatCode>
                <c:ptCount val="52"/>
                <c:pt idx="0">
                  <c:v>1958</c:v>
                </c:pt>
                <c:pt idx="12">
                  <c:v>1970</c:v>
                </c:pt>
                <c:pt idx="22">
                  <c:v>1980</c:v>
                </c:pt>
                <c:pt idx="32">
                  <c:v>1990</c:v>
                </c:pt>
                <c:pt idx="42">
                  <c:v>2000</c:v>
                </c:pt>
                <c:pt idx="51">
                  <c:v>2009</c:v>
                </c:pt>
              </c:numCache>
            </c:numRef>
          </c:cat>
          <c:val>
            <c:numRef>
              <c:f>Sheet1!$D$2:$D$53</c:f>
              <c:numCache>
                <c:formatCode>0_ </c:formatCode>
                <c:ptCount val="52"/>
                <c:pt idx="0">
                  <c:v>1905</c:v>
                </c:pt>
                <c:pt idx="1">
                  <c:v>1998</c:v>
                </c:pt>
                <c:pt idx="2">
                  <c:v>2039</c:v>
                </c:pt>
                <c:pt idx="3">
                  <c:v>2214</c:v>
                </c:pt>
                <c:pt idx="4">
                  <c:v>2343</c:v>
                </c:pt>
                <c:pt idx="5">
                  <c:v>2382</c:v>
                </c:pt>
                <c:pt idx="6">
                  <c:v>2670</c:v>
                </c:pt>
                <c:pt idx="7">
                  <c:v>2804</c:v>
                </c:pt>
                <c:pt idx="8">
                  <c:v>3003</c:v>
                </c:pt>
                <c:pt idx="9">
                  <c:v>3174</c:v>
                </c:pt>
                <c:pt idx="10">
                  <c:v>3399</c:v>
                </c:pt>
                <c:pt idx="11">
                  <c:v>3702</c:v>
                </c:pt>
                <c:pt idx="12">
                  <c:v>3818</c:v>
                </c:pt>
                <c:pt idx="13">
                  <c:v>4161</c:v>
                </c:pt>
                <c:pt idx="14">
                  <c:v>4449</c:v>
                </c:pt>
                <c:pt idx="15">
                  <c:v>4991</c:v>
                </c:pt>
                <c:pt idx="16">
                  <c:v>5269</c:v>
                </c:pt>
                <c:pt idx="17">
                  <c:v>5573</c:v>
                </c:pt>
                <c:pt idx="18">
                  <c:v>6115</c:v>
                </c:pt>
                <c:pt idx="19">
                  <c:v>6460</c:v>
                </c:pt>
                <c:pt idx="20">
                  <c:v>7116</c:v>
                </c:pt>
                <c:pt idx="21">
                  <c:v>7325</c:v>
                </c:pt>
                <c:pt idx="22">
                  <c:v>7932</c:v>
                </c:pt>
                <c:pt idx="23">
                  <c:v>8630</c:v>
                </c:pt>
                <c:pt idx="24">
                  <c:v>9223</c:v>
                </c:pt>
                <c:pt idx="25">
                  <c:v>9746</c:v>
                </c:pt>
                <c:pt idx="26">
                  <c:v>10546</c:v>
                </c:pt>
                <c:pt idx="27">
                  <c:v>11225</c:v>
                </c:pt>
                <c:pt idx="28">
                  <c:v>11878</c:v>
                </c:pt>
                <c:pt idx="29">
                  <c:v>12708</c:v>
                </c:pt>
                <c:pt idx="30">
                  <c:v>13640</c:v>
                </c:pt>
                <c:pt idx="31">
                  <c:v>14645</c:v>
                </c:pt>
                <c:pt idx="32">
                  <c:v>15509</c:v>
                </c:pt>
                <c:pt idx="33">
                  <c:v>16267</c:v>
                </c:pt>
                <c:pt idx="34">
                  <c:v>17382</c:v>
                </c:pt>
                <c:pt idx="35">
                  <c:v>18098</c:v>
                </c:pt>
                <c:pt idx="36">
                  <c:v>19063</c:v>
                </c:pt>
                <c:pt idx="37">
                  <c:v>20286</c:v>
                </c:pt>
                <c:pt idx="38">
                  <c:v>21382</c:v>
                </c:pt>
                <c:pt idx="39">
                  <c:v>21700</c:v>
                </c:pt>
                <c:pt idx="40">
                  <c:v>22401</c:v>
                </c:pt>
                <c:pt idx="41">
                  <c:v>23245</c:v>
                </c:pt>
                <c:pt idx="42">
                  <c:v>23637</c:v>
                </c:pt>
                <c:pt idx="43">
                  <c:v>24436</c:v>
                </c:pt>
                <c:pt idx="44">
                  <c:v>24973</c:v>
                </c:pt>
                <c:pt idx="45">
                  <c:v>25850</c:v>
                </c:pt>
                <c:pt idx="46">
                  <c:v>26472</c:v>
                </c:pt>
                <c:pt idx="47">
                  <c:v>27121</c:v>
                </c:pt>
                <c:pt idx="48">
                  <c:v>27317</c:v>
                </c:pt>
                <c:pt idx="49">
                  <c:v>27933</c:v>
                </c:pt>
                <c:pt idx="50">
                  <c:v>28804</c:v>
                </c:pt>
                <c:pt idx="51">
                  <c:v>28692</c:v>
                </c:pt>
              </c:numCache>
            </c:numRef>
          </c:val>
        </c:ser>
        <c:ser>
          <c:idx val="3"/>
          <c:order val="3"/>
          <c:tx>
            <c:strRef>
              <c:f>Sheet1!$E$1</c:f>
              <c:strCache>
                <c:ptCount val="1"/>
                <c:pt idx="0">
                  <c:v>直腸癌</c:v>
                </c:pt>
              </c:strCache>
            </c:strRef>
          </c:tx>
          <c:spPr>
            <a:ln w="38100">
              <a:solidFill>
                <a:schemeClr val="tx1">
                  <a:lumMod val="50000"/>
                  <a:lumOff val="50000"/>
                </a:schemeClr>
              </a:solidFill>
            </a:ln>
          </c:spPr>
          <c:marker>
            <c:symbol val="none"/>
          </c:marker>
          <c:cat>
            <c:numRef>
              <c:f>Sheet1!$A$2:$A$53</c:f>
              <c:numCache>
                <c:formatCode>General</c:formatCode>
                <c:ptCount val="52"/>
                <c:pt idx="0">
                  <c:v>1958</c:v>
                </c:pt>
                <c:pt idx="12">
                  <c:v>1970</c:v>
                </c:pt>
                <c:pt idx="22">
                  <c:v>1980</c:v>
                </c:pt>
                <c:pt idx="32">
                  <c:v>1990</c:v>
                </c:pt>
                <c:pt idx="42">
                  <c:v>2000</c:v>
                </c:pt>
                <c:pt idx="51">
                  <c:v>2009</c:v>
                </c:pt>
              </c:numCache>
            </c:numRef>
          </c:cat>
          <c:val>
            <c:numRef>
              <c:f>Sheet1!$E$2:$E$53</c:f>
              <c:numCache>
                <c:formatCode>0_ </c:formatCode>
                <c:ptCount val="52"/>
                <c:pt idx="0">
                  <c:v>2917</c:v>
                </c:pt>
                <c:pt idx="1">
                  <c:v>3082</c:v>
                </c:pt>
                <c:pt idx="2">
                  <c:v>2998</c:v>
                </c:pt>
                <c:pt idx="3">
                  <c:v>3266</c:v>
                </c:pt>
                <c:pt idx="4">
                  <c:v>3258</c:v>
                </c:pt>
                <c:pt idx="5">
                  <c:v>3467</c:v>
                </c:pt>
                <c:pt idx="6">
                  <c:v>3521</c:v>
                </c:pt>
                <c:pt idx="7">
                  <c:v>3796</c:v>
                </c:pt>
                <c:pt idx="8">
                  <c:v>3840</c:v>
                </c:pt>
                <c:pt idx="9">
                  <c:v>4124</c:v>
                </c:pt>
                <c:pt idx="10">
                  <c:v>4394</c:v>
                </c:pt>
                <c:pt idx="11">
                  <c:v>4582</c:v>
                </c:pt>
                <c:pt idx="12">
                  <c:v>4717</c:v>
                </c:pt>
                <c:pt idx="13">
                  <c:v>4966</c:v>
                </c:pt>
                <c:pt idx="14">
                  <c:v>5066</c:v>
                </c:pt>
                <c:pt idx="15">
                  <c:v>5506</c:v>
                </c:pt>
                <c:pt idx="16">
                  <c:v>5917</c:v>
                </c:pt>
                <c:pt idx="17">
                  <c:v>5904</c:v>
                </c:pt>
                <c:pt idx="18">
                  <c:v>6018</c:v>
                </c:pt>
                <c:pt idx="19">
                  <c:v>6273</c:v>
                </c:pt>
                <c:pt idx="20">
                  <c:v>6402</c:v>
                </c:pt>
                <c:pt idx="21">
                  <c:v>6908</c:v>
                </c:pt>
                <c:pt idx="22">
                  <c:v>6917</c:v>
                </c:pt>
                <c:pt idx="23">
                  <c:v>7279</c:v>
                </c:pt>
                <c:pt idx="24">
                  <c:v>7284</c:v>
                </c:pt>
                <c:pt idx="25">
                  <c:v>7618</c:v>
                </c:pt>
                <c:pt idx="26">
                  <c:v>7820</c:v>
                </c:pt>
                <c:pt idx="27">
                  <c:v>7934</c:v>
                </c:pt>
                <c:pt idx="28">
                  <c:v>8152</c:v>
                </c:pt>
                <c:pt idx="29">
                  <c:v>8368</c:v>
                </c:pt>
                <c:pt idx="30">
                  <c:v>8659</c:v>
                </c:pt>
                <c:pt idx="31">
                  <c:v>9018</c:v>
                </c:pt>
                <c:pt idx="32">
                  <c:v>9270</c:v>
                </c:pt>
                <c:pt idx="33">
                  <c:v>9516</c:v>
                </c:pt>
                <c:pt idx="34">
                  <c:v>10090</c:v>
                </c:pt>
                <c:pt idx="35">
                  <c:v>9963</c:v>
                </c:pt>
                <c:pt idx="36">
                  <c:v>10025</c:v>
                </c:pt>
                <c:pt idx="37">
                  <c:v>10988</c:v>
                </c:pt>
                <c:pt idx="38">
                  <c:v>11248</c:v>
                </c:pt>
                <c:pt idx="39">
                  <c:v>11494</c:v>
                </c:pt>
                <c:pt idx="40">
                  <c:v>11996</c:v>
                </c:pt>
                <c:pt idx="41">
                  <c:v>12118</c:v>
                </c:pt>
                <c:pt idx="42">
                  <c:v>12311</c:v>
                </c:pt>
                <c:pt idx="43">
                  <c:v>12511</c:v>
                </c:pt>
                <c:pt idx="44">
                  <c:v>12937</c:v>
                </c:pt>
                <c:pt idx="45">
                  <c:v>13320</c:v>
                </c:pt>
                <c:pt idx="46">
                  <c:v>13867</c:v>
                </c:pt>
                <c:pt idx="47">
                  <c:v>13976</c:v>
                </c:pt>
                <c:pt idx="48">
                  <c:v>14064</c:v>
                </c:pt>
                <c:pt idx="49">
                  <c:v>14239</c:v>
                </c:pt>
                <c:pt idx="50">
                  <c:v>14550</c:v>
                </c:pt>
                <c:pt idx="51">
                  <c:v>14108</c:v>
                </c:pt>
              </c:numCache>
            </c:numRef>
          </c:val>
        </c:ser>
        <c:ser>
          <c:idx val="4"/>
          <c:order val="4"/>
          <c:tx>
            <c:strRef>
              <c:f>Sheet1!$F$1</c:f>
              <c:strCache>
                <c:ptCount val="1"/>
                <c:pt idx="0">
                  <c:v>肝臓癌</c:v>
                </c:pt>
              </c:strCache>
            </c:strRef>
          </c:tx>
          <c:spPr>
            <a:ln w="38100">
              <a:solidFill>
                <a:schemeClr val="tx1">
                  <a:lumMod val="50000"/>
                  <a:lumOff val="50000"/>
                </a:schemeClr>
              </a:solidFill>
            </a:ln>
          </c:spPr>
          <c:marker>
            <c:symbol val="none"/>
          </c:marker>
          <c:cat>
            <c:numRef>
              <c:f>Sheet1!$A$2:$A$53</c:f>
              <c:numCache>
                <c:formatCode>General</c:formatCode>
                <c:ptCount val="52"/>
                <c:pt idx="0">
                  <c:v>1958</c:v>
                </c:pt>
                <c:pt idx="12">
                  <c:v>1970</c:v>
                </c:pt>
                <c:pt idx="22">
                  <c:v>1980</c:v>
                </c:pt>
                <c:pt idx="32">
                  <c:v>1990</c:v>
                </c:pt>
                <c:pt idx="42">
                  <c:v>2000</c:v>
                </c:pt>
                <c:pt idx="51">
                  <c:v>2009</c:v>
                </c:pt>
              </c:numCache>
            </c:numRef>
          </c:cat>
          <c:val>
            <c:numRef>
              <c:f>Sheet1!$F$2:$F$53</c:f>
              <c:numCache>
                <c:formatCode>0_ </c:formatCode>
                <c:ptCount val="52"/>
                <c:pt idx="0">
                  <c:v>8291</c:v>
                </c:pt>
                <c:pt idx="1">
                  <c:v>8412</c:v>
                </c:pt>
                <c:pt idx="2">
                  <c:v>8817</c:v>
                </c:pt>
                <c:pt idx="3">
                  <c:v>8594</c:v>
                </c:pt>
                <c:pt idx="4">
                  <c:v>8629</c:v>
                </c:pt>
                <c:pt idx="5">
                  <c:v>8706</c:v>
                </c:pt>
                <c:pt idx="6">
                  <c:v>8691</c:v>
                </c:pt>
                <c:pt idx="7">
                  <c:v>8503</c:v>
                </c:pt>
                <c:pt idx="8">
                  <c:v>8907</c:v>
                </c:pt>
                <c:pt idx="9">
                  <c:v>8769</c:v>
                </c:pt>
                <c:pt idx="10">
                  <c:v>9012</c:v>
                </c:pt>
                <c:pt idx="11">
                  <c:v>9472</c:v>
                </c:pt>
                <c:pt idx="12">
                  <c:v>9516</c:v>
                </c:pt>
                <c:pt idx="13">
                  <c:v>9761</c:v>
                </c:pt>
                <c:pt idx="14">
                  <c:v>9788</c:v>
                </c:pt>
                <c:pt idx="15">
                  <c:v>10032</c:v>
                </c:pt>
                <c:pt idx="16">
                  <c:v>10116</c:v>
                </c:pt>
                <c:pt idx="17">
                  <c:v>10588</c:v>
                </c:pt>
                <c:pt idx="18">
                  <c:v>11492</c:v>
                </c:pt>
                <c:pt idx="19">
                  <c:v>11999</c:v>
                </c:pt>
                <c:pt idx="20">
                  <c:v>13051</c:v>
                </c:pt>
                <c:pt idx="21">
                  <c:v>13886</c:v>
                </c:pt>
                <c:pt idx="22">
                  <c:v>14510</c:v>
                </c:pt>
                <c:pt idx="23">
                  <c:v>15425</c:v>
                </c:pt>
                <c:pt idx="24">
                  <c:v>16557</c:v>
                </c:pt>
                <c:pt idx="25">
                  <c:v>17646</c:v>
                </c:pt>
                <c:pt idx="26">
                  <c:v>18607</c:v>
                </c:pt>
                <c:pt idx="27">
                  <c:v>19871</c:v>
                </c:pt>
                <c:pt idx="28">
                  <c:v>20746</c:v>
                </c:pt>
                <c:pt idx="29">
                  <c:v>22129</c:v>
                </c:pt>
                <c:pt idx="30">
                  <c:v>22985</c:v>
                </c:pt>
                <c:pt idx="31">
                  <c:v>24079</c:v>
                </c:pt>
                <c:pt idx="32">
                  <c:v>25352</c:v>
                </c:pt>
                <c:pt idx="33">
                  <c:v>25768</c:v>
                </c:pt>
                <c:pt idx="34">
                  <c:v>26999</c:v>
                </c:pt>
                <c:pt idx="35">
                  <c:v>27765</c:v>
                </c:pt>
                <c:pt idx="36">
                  <c:v>28677</c:v>
                </c:pt>
                <c:pt idx="37">
                  <c:v>31707</c:v>
                </c:pt>
                <c:pt idx="38">
                  <c:v>32175</c:v>
                </c:pt>
                <c:pt idx="39">
                  <c:v>32359</c:v>
                </c:pt>
                <c:pt idx="40">
                  <c:v>33433</c:v>
                </c:pt>
                <c:pt idx="41">
                  <c:v>33816</c:v>
                </c:pt>
                <c:pt idx="42">
                  <c:v>33981</c:v>
                </c:pt>
                <c:pt idx="43">
                  <c:v>34311</c:v>
                </c:pt>
                <c:pt idx="44">
                  <c:v>34637</c:v>
                </c:pt>
                <c:pt idx="45">
                  <c:v>34089</c:v>
                </c:pt>
                <c:pt idx="46">
                  <c:v>34510</c:v>
                </c:pt>
                <c:pt idx="47">
                  <c:v>34268</c:v>
                </c:pt>
                <c:pt idx="48">
                  <c:v>33662</c:v>
                </c:pt>
                <c:pt idx="49">
                  <c:v>33599</c:v>
                </c:pt>
                <c:pt idx="50">
                  <c:v>33665</c:v>
                </c:pt>
                <c:pt idx="51">
                  <c:v>32725</c:v>
                </c:pt>
              </c:numCache>
            </c:numRef>
          </c:val>
        </c:ser>
        <c:marker val="1"/>
        <c:axId val="232967552"/>
        <c:axId val="233575552"/>
      </c:lineChart>
      <c:catAx>
        <c:axId val="232967552"/>
        <c:scaling>
          <c:orientation val="minMax"/>
        </c:scaling>
        <c:axPos val="b"/>
        <c:numFmt formatCode="General" sourceLinked="1"/>
        <c:tickLblPos val="nextTo"/>
        <c:txPr>
          <a:bodyPr/>
          <a:lstStyle/>
          <a:p>
            <a:pPr>
              <a:defRPr b="1">
                <a:latin typeface="ＭＳ ゴシック" pitchFamily="49" charset="-128"/>
                <a:ea typeface="ＭＳ ゴシック" pitchFamily="49" charset="-128"/>
              </a:defRPr>
            </a:pPr>
            <a:endParaRPr lang="ja-JP"/>
          </a:p>
        </c:txPr>
        <c:crossAx val="233575552"/>
        <c:crosses val="autoZero"/>
        <c:auto val="1"/>
        <c:lblAlgn val="ctr"/>
        <c:lblOffset val="100"/>
      </c:catAx>
      <c:valAx>
        <c:axId val="233575552"/>
        <c:scaling>
          <c:orientation val="minMax"/>
        </c:scaling>
        <c:axPos val="l"/>
        <c:majorGridlines>
          <c:spPr>
            <a:ln>
              <a:noFill/>
            </a:ln>
          </c:spPr>
        </c:majorGridlines>
        <c:numFmt formatCode="0_ " sourceLinked="1"/>
        <c:tickLblPos val="nextTo"/>
        <c:txPr>
          <a:bodyPr/>
          <a:lstStyle/>
          <a:p>
            <a:pPr>
              <a:defRPr b="1">
                <a:latin typeface="ＭＳ ゴシック" pitchFamily="49" charset="-128"/>
                <a:ea typeface="ＭＳ ゴシック" pitchFamily="49" charset="-128"/>
              </a:defRPr>
            </a:pPr>
            <a:endParaRPr lang="ja-JP"/>
          </a:p>
        </c:txPr>
        <c:crossAx val="232967552"/>
        <c:crosses val="autoZero"/>
        <c:crossBetween val="between"/>
      </c:valAx>
    </c:plotArea>
    <c:plotVisOnly val="1"/>
    <c:dispBlanksAs val="gap"/>
  </c:chart>
  <c:txPr>
    <a:bodyPr/>
    <a:lstStyle/>
    <a:p>
      <a:pPr>
        <a:defRPr sz="1800"/>
      </a:pPr>
      <a:endParaRPr lang="ja-JP"/>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tx>
            <c:strRef>
              <c:f>Sheet1!$B$1</c:f>
              <c:strCache>
                <c:ptCount val="1"/>
                <c:pt idx="0">
                  <c:v>USA</c:v>
                </c:pt>
              </c:strCache>
            </c:strRef>
          </c:tx>
          <c:spPr>
            <a:ln w="57150"/>
          </c:spPr>
          <c:marker>
            <c:symbol val="none"/>
          </c:marker>
          <c:cat>
            <c:numRef>
              <c:f>Sheet1!$A$2:$A$8</c:f>
              <c:numCache>
                <c:formatCode>General</c:formatCode>
                <c:ptCount val="7"/>
                <c:pt idx="0">
                  <c:v>1960</c:v>
                </c:pt>
                <c:pt idx="2">
                  <c:v>70</c:v>
                </c:pt>
                <c:pt idx="3">
                  <c:v>80</c:v>
                </c:pt>
                <c:pt idx="4">
                  <c:v>90</c:v>
                </c:pt>
                <c:pt idx="5">
                  <c:v>2000</c:v>
                </c:pt>
                <c:pt idx="6">
                  <c:v>2006</c:v>
                </c:pt>
              </c:numCache>
            </c:numRef>
          </c:cat>
          <c:val>
            <c:numRef>
              <c:f>Sheet1!$B$2:$B$8</c:f>
              <c:numCache>
                <c:formatCode>General</c:formatCode>
                <c:ptCount val="7"/>
                <c:pt idx="1">
                  <c:v>52</c:v>
                </c:pt>
                <c:pt idx="2">
                  <c:v>44</c:v>
                </c:pt>
                <c:pt idx="3">
                  <c:v>38</c:v>
                </c:pt>
                <c:pt idx="4">
                  <c:v>28</c:v>
                </c:pt>
                <c:pt idx="5">
                  <c:v>26</c:v>
                </c:pt>
                <c:pt idx="6">
                  <c:v>24</c:v>
                </c:pt>
              </c:numCache>
            </c:numRef>
          </c:val>
        </c:ser>
        <c:ser>
          <c:idx val="1"/>
          <c:order val="1"/>
          <c:tx>
            <c:strRef>
              <c:f>Sheet1!$C$1</c:f>
              <c:strCache>
                <c:ptCount val="1"/>
                <c:pt idx="0">
                  <c:v>UK</c:v>
                </c:pt>
              </c:strCache>
            </c:strRef>
          </c:tx>
          <c:spPr>
            <a:ln w="57150">
              <a:solidFill>
                <a:schemeClr val="accent6">
                  <a:lumMod val="75000"/>
                </a:schemeClr>
              </a:solidFill>
            </a:ln>
          </c:spPr>
          <c:marker>
            <c:symbol val="none"/>
          </c:marker>
          <c:cat>
            <c:numRef>
              <c:f>Sheet1!$A$2:$A$8</c:f>
              <c:numCache>
                <c:formatCode>General</c:formatCode>
                <c:ptCount val="7"/>
                <c:pt idx="0">
                  <c:v>1960</c:v>
                </c:pt>
                <c:pt idx="2">
                  <c:v>70</c:v>
                </c:pt>
                <c:pt idx="3">
                  <c:v>80</c:v>
                </c:pt>
                <c:pt idx="4">
                  <c:v>90</c:v>
                </c:pt>
                <c:pt idx="5">
                  <c:v>2000</c:v>
                </c:pt>
                <c:pt idx="6">
                  <c:v>2006</c:v>
                </c:pt>
              </c:numCache>
            </c:numRef>
          </c:cat>
          <c:val>
            <c:numRef>
              <c:f>Sheet1!$C$2:$C$8</c:f>
              <c:numCache>
                <c:formatCode>General</c:formatCode>
                <c:ptCount val="7"/>
                <c:pt idx="0">
                  <c:v>61</c:v>
                </c:pt>
                <c:pt idx="1">
                  <c:v>58</c:v>
                </c:pt>
                <c:pt idx="2">
                  <c:v>55</c:v>
                </c:pt>
                <c:pt idx="3">
                  <c:v>42</c:v>
                </c:pt>
                <c:pt idx="4">
                  <c:v>31</c:v>
                </c:pt>
                <c:pt idx="5">
                  <c:v>29</c:v>
                </c:pt>
                <c:pt idx="6">
                  <c:v>23</c:v>
                </c:pt>
              </c:numCache>
            </c:numRef>
          </c:val>
        </c:ser>
        <c:ser>
          <c:idx val="2"/>
          <c:order val="2"/>
          <c:tx>
            <c:strRef>
              <c:f>Sheet1!$D$1</c:f>
              <c:strCache>
                <c:ptCount val="1"/>
                <c:pt idx="0">
                  <c:v>Japan</c:v>
                </c:pt>
              </c:strCache>
            </c:strRef>
          </c:tx>
          <c:spPr>
            <a:ln w="57150">
              <a:solidFill>
                <a:srgbClr val="FF0000"/>
              </a:solidFill>
            </a:ln>
          </c:spPr>
          <c:marker>
            <c:symbol val="none"/>
          </c:marker>
          <c:cat>
            <c:numRef>
              <c:f>Sheet1!$A$2:$A$8</c:f>
              <c:numCache>
                <c:formatCode>General</c:formatCode>
                <c:ptCount val="7"/>
                <c:pt idx="0">
                  <c:v>1960</c:v>
                </c:pt>
                <c:pt idx="2">
                  <c:v>70</c:v>
                </c:pt>
                <c:pt idx="3">
                  <c:v>80</c:v>
                </c:pt>
                <c:pt idx="4">
                  <c:v>90</c:v>
                </c:pt>
                <c:pt idx="5">
                  <c:v>2000</c:v>
                </c:pt>
                <c:pt idx="6">
                  <c:v>2006</c:v>
                </c:pt>
              </c:numCache>
            </c:numRef>
          </c:cat>
          <c:val>
            <c:numRef>
              <c:f>Sheet1!$D$2:$D$8</c:f>
              <c:numCache>
                <c:formatCode>General</c:formatCode>
                <c:ptCount val="7"/>
                <c:pt idx="0">
                  <c:v>81</c:v>
                </c:pt>
                <c:pt idx="1">
                  <c:v>79.5</c:v>
                </c:pt>
                <c:pt idx="2">
                  <c:v>78</c:v>
                </c:pt>
                <c:pt idx="3">
                  <c:v>70</c:v>
                </c:pt>
                <c:pt idx="4">
                  <c:v>61</c:v>
                </c:pt>
                <c:pt idx="5">
                  <c:v>54</c:v>
                </c:pt>
                <c:pt idx="6">
                  <c:v>40</c:v>
                </c:pt>
              </c:numCache>
            </c:numRef>
          </c:val>
        </c:ser>
        <c:marker val="1"/>
        <c:axId val="265623808"/>
        <c:axId val="265637888"/>
      </c:lineChart>
      <c:catAx>
        <c:axId val="265623808"/>
        <c:scaling>
          <c:orientation val="minMax"/>
        </c:scaling>
        <c:axPos val="b"/>
        <c:numFmt formatCode="General" sourceLinked="1"/>
        <c:tickLblPos val="nextTo"/>
        <c:crossAx val="265637888"/>
        <c:crosses val="autoZero"/>
        <c:auto val="1"/>
        <c:lblAlgn val="ctr"/>
        <c:lblOffset val="100"/>
      </c:catAx>
      <c:valAx>
        <c:axId val="265637888"/>
        <c:scaling>
          <c:orientation val="minMax"/>
          <c:max val="100"/>
        </c:scaling>
        <c:axPos val="l"/>
        <c:majorGridlines>
          <c:spPr>
            <a:ln>
              <a:noFill/>
            </a:ln>
          </c:spPr>
        </c:majorGridlines>
        <c:numFmt formatCode="General" sourceLinked="1"/>
        <c:tickLblPos val="nextTo"/>
        <c:crossAx val="265623808"/>
        <c:crosses val="autoZero"/>
        <c:crossBetween val="between"/>
      </c:valAx>
      <c:spPr>
        <a:ln>
          <a:solidFill>
            <a:schemeClr val="tx1"/>
          </a:solidFill>
        </a:ln>
      </c:spPr>
    </c:plotArea>
    <c:plotVisOnly val="1"/>
    <c:dispBlanksAs val="gap"/>
  </c:chart>
  <c:txPr>
    <a:bodyPr/>
    <a:lstStyle/>
    <a:p>
      <a:pPr>
        <a:defRPr sz="1800"/>
      </a:pPr>
      <a:endParaRPr lang="ja-JP"/>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tx>
            <c:strRef>
              <c:f>Sheet1!$B$1</c:f>
              <c:strCache>
                <c:ptCount val="1"/>
                <c:pt idx="0">
                  <c:v>USA</c:v>
                </c:pt>
              </c:strCache>
            </c:strRef>
          </c:tx>
          <c:spPr>
            <a:ln w="57150"/>
          </c:spPr>
          <c:marker>
            <c:symbol val="none"/>
          </c:marker>
          <c:cat>
            <c:numRef>
              <c:f>Sheet1!$A$2:$A$9</c:f>
              <c:numCache>
                <c:formatCode>General</c:formatCode>
                <c:ptCount val="8"/>
                <c:pt idx="0">
                  <c:v>1960</c:v>
                </c:pt>
                <c:pt idx="1">
                  <c:v>65</c:v>
                </c:pt>
                <c:pt idx="2">
                  <c:v>70</c:v>
                </c:pt>
                <c:pt idx="3">
                  <c:v>80</c:v>
                </c:pt>
                <c:pt idx="4">
                  <c:v>90</c:v>
                </c:pt>
                <c:pt idx="5">
                  <c:v>2000</c:v>
                </c:pt>
                <c:pt idx="6">
                  <c:v>2006</c:v>
                </c:pt>
                <c:pt idx="7">
                  <c:v>2007</c:v>
                </c:pt>
              </c:numCache>
            </c:numRef>
          </c:cat>
          <c:val>
            <c:numRef>
              <c:f>Sheet1!$B$2:$B$9</c:f>
              <c:numCache>
                <c:formatCode>General</c:formatCode>
                <c:ptCount val="8"/>
                <c:pt idx="1">
                  <c:v>34</c:v>
                </c:pt>
                <c:pt idx="2">
                  <c:v>32</c:v>
                </c:pt>
                <c:pt idx="3">
                  <c:v>30</c:v>
                </c:pt>
                <c:pt idx="4">
                  <c:v>23</c:v>
                </c:pt>
                <c:pt idx="5">
                  <c:v>21</c:v>
                </c:pt>
                <c:pt idx="6">
                  <c:v>18</c:v>
                </c:pt>
                <c:pt idx="7">
                  <c:v>18</c:v>
                </c:pt>
              </c:numCache>
            </c:numRef>
          </c:val>
        </c:ser>
        <c:ser>
          <c:idx val="1"/>
          <c:order val="1"/>
          <c:tx>
            <c:strRef>
              <c:f>Sheet1!$C$1</c:f>
              <c:strCache>
                <c:ptCount val="1"/>
                <c:pt idx="0">
                  <c:v>UK</c:v>
                </c:pt>
              </c:strCache>
            </c:strRef>
          </c:tx>
          <c:spPr>
            <a:ln w="57150">
              <a:solidFill>
                <a:schemeClr val="accent6">
                  <a:lumMod val="75000"/>
                </a:schemeClr>
              </a:solidFill>
            </a:ln>
          </c:spPr>
          <c:marker>
            <c:symbol val="none"/>
          </c:marker>
          <c:cat>
            <c:numRef>
              <c:f>Sheet1!$A$2:$A$9</c:f>
              <c:numCache>
                <c:formatCode>General</c:formatCode>
                <c:ptCount val="8"/>
                <c:pt idx="0">
                  <c:v>1960</c:v>
                </c:pt>
                <c:pt idx="1">
                  <c:v>65</c:v>
                </c:pt>
                <c:pt idx="2">
                  <c:v>70</c:v>
                </c:pt>
                <c:pt idx="3">
                  <c:v>80</c:v>
                </c:pt>
                <c:pt idx="4">
                  <c:v>90</c:v>
                </c:pt>
                <c:pt idx="5">
                  <c:v>2000</c:v>
                </c:pt>
                <c:pt idx="6">
                  <c:v>2006</c:v>
                </c:pt>
                <c:pt idx="7">
                  <c:v>2007</c:v>
                </c:pt>
              </c:numCache>
            </c:numRef>
          </c:cat>
          <c:val>
            <c:numRef>
              <c:f>Sheet1!$C$2:$C$9</c:f>
              <c:numCache>
                <c:formatCode>General</c:formatCode>
                <c:ptCount val="8"/>
                <c:pt idx="0">
                  <c:v>42</c:v>
                </c:pt>
                <c:pt idx="1">
                  <c:v>43</c:v>
                </c:pt>
                <c:pt idx="2">
                  <c:v>44</c:v>
                </c:pt>
                <c:pt idx="3">
                  <c:v>37</c:v>
                </c:pt>
                <c:pt idx="4">
                  <c:v>29</c:v>
                </c:pt>
                <c:pt idx="5">
                  <c:v>26</c:v>
                </c:pt>
                <c:pt idx="6">
                  <c:v>21</c:v>
                </c:pt>
              </c:numCache>
            </c:numRef>
          </c:val>
        </c:ser>
        <c:ser>
          <c:idx val="2"/>
          <c:order val="2"/>
          <c:tx>
            <c:strRef>
              <c:f>Sheet1!$D$1</c:f>
              <c:strCache>
                <c:ptCount val="1"/>
                <c:pt idx="0">
                  <c:v>Japan</c:v>
                </c:pt>
              </c:strCache>
            </c:strRef>
          </c:tx>
          <c:spPr>
            <a:ln w="57150">
              <a:solidFill>
                <a:srgbClr val="FF0000"/>
              </a:solidFill>
            </a:ln>
          </c:spPr>
          <c:marker>
            <c:symbol val="none"/>
          </c:marker>
          <c:cat>
            <c:numRef>
              <c:f>Sheet1!$A$2:$A$9</c:f>
              <c:numCache>
                <c:formatCode>General</c:formatCode>
                <c:ptCount val="8"/>
                <c:pt idx="0">
                  <c:v>1960</c:v>
                </c:pt>
                <c:pt idx="1">
                  <c:v>65</c:v>
                </c:pt>
                <c:pt idx="2">
                  <c:v>70</c:v>
                </c:pt>
                <c:pt idx="3">
                  <c:v>80</c:v>
                </c:pt>
                <c:pt idx="4">
                  <c:v>90</c:v>
                </c:pt>
                <c:pt idx="5">
                  <c:v>2000</c:v>
                </c:pt>
                <c:pt idx="6">
                  <c:v>2006</c:v>
                </c:pt>
                <c:pt idx="7">
                  <c:v>2007</c:v>
                </c:pt>
              </c:numCache>
            </c:numRef>
          </c:cat>
          <c:val>
            <c:numRef>
              <c:f>Sheet1!$D$2:$D$9</c:f>
              <c:numCache>
                <c:formatCode>General</c:formatCode>
                <c:ptCount val="8"/>
                <c:pt idx="0">
                  <c:v>13</c:v>
                </c:pt>
                <c:pt idx="1">
                  <c:v>14.5</c:v>
                </c:pt>
                <c:pt idx="2">
                  <c:v>16</c:v>
                </c:pt>
                <c:pt idx="3">
                  <c:v>14</c:v>
                </c:pt>
                <c:pt idx="4">
                  <c:v>14</c:v>
                </c:pt>
                <c:pt idx="5">
                  <c:v>14</c:v>
                </c:pt>
                <c:pt idx="6">
                  <c:v>10</c:v>
                </c:pt>
                <c:pt idx="7">
                  <c:v>12.7</c:v>
                </c:pt>
              </c:numCache>
            </c:numRef>
          </c:val>
        </c:ser>
        <c:marker val="1"/>
        <c:axId val="265668096"/>
        <c:axId val="265669632"/>
      </c:lineChart>
      <c:catAx>
        <c:axId val="265668096"/>
        <c:scaling>
          <c:orientation val="minMax"/>
        </c:scaling>
        <c:axPos val="b"/>
        <c:numFmt formatCode="General" sourceLinked="1"/>
        <c:tickLblPos val="nextTo"/>
        <c:crossAx val="265669632"/>
        <c:crosses val="autoZero"/>
        <c:auto val="1"/>
        <c:lblAlgn val="ctr"/>
        <c:lblOffset val="100"/>
      </c:catAx>
      <c:valAx>
        <c:axId val="265669632"/>
        <c:scaling>
          <c:orientation val="minMax"/>
          <c:max val="100"/>
        </c:scaling>
        <c:delete val="1"/>
        <c:axPos val="l"/>
        <c:majorGridlines>
          <c:spPr>
            <a:ln>
              <a:noFill/>
            </a:ln>
          </c:spPr>
        </c:majorGridlines>
        <c:numFmt formatCode="General" sourceLinked="1"/>
        <c:tickLblPos val="none"/>
        <c:crossAx val="265668096"/>
        <c:crosses val="autoZero"/>
        <c:crossBetween val="between"/>
      </c:valAx>
      <c:spPr>
        <a:ln>
          <a:solidFill>
            <a:schemeClr val="tx1"/>
          </a:solidFill>
        </a:ln>
      </c:spPr>
    </c:plotArea>
    <c:plotVisOnly val="1"/>
    <c:dispBlanksAs val="gap"/>
  </c:chart>
  <c:txPr>
    <a:bodyPr/>
    <a:lstStyle/>
    <a:p>
      <a:pPr>
        <a:defRPr sz="1800"/>
      </a:pPr>
      <a:endParaRPr lang="ja-JP"/>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stacked"/>
        <c:ser>
          <c:idx val="0"/>
          <c:order val="0"/>
          <c:tx>
            <c:strRef>
              <c:f>Sheet1!$B$1</c:f>
              <c:strCache>
                <c:ptCount val="1"/>
                <c:pt idx="0">
                  <c:v>系列 1</c:v>
                </c:pt>
              </c:strCache>
            </c:strRef>
          </c:tx>
          <c:spPr>
            <a:ln>
              <a:solidFill>
                <a:schemeClr val="tx1"/>
              </a:solidFill>
            </a:ln>
          </c:spPr>
          <c:dPt>
            <c:idx val="0"/>
            <c:spPr>
              <a:solidFill>
                <a:schemeClr val="accent6">
                  <a:lumMod val="75000"/>
                </a:schemeClr>
              </a:solidFill>
              <a:ln>
                <a:solidFill>
                  <a:schemeClr val="tx1"/>
                </a:solidFill>
              </a:ln>
            </c:spPr>
          </c:dPt>
          <c:dPt>
            <c:idx val="1"/>
            <c:spPr>
              <a:solidFill>
                <a:schemeClr val="accent1">
                  <a:lumMod val="60000"/>
                  <a:lumOff val="40000"/>
                </a:schemeClr>
              </a:solidFill>
              <a:ln>
                <a:solidFill>
                  <a:schemeClr val="tx1"/>
                </a:solidFill>
              </a:ln>
            </c:spPr>
          </c:dPt>
          <c:cat>
            <c:strRef>
              <c:f>Sheet1!$A$2:$A$3</c:f>
              <c:strCache>
                <c:ptCount val="2"/>
                <c:pt idx="0">
                  <c:v>収益</c:v>
                </c:pt>
                <c:pt idx="1">
                  <c:v>損失</c:v>
                </c:pt>
              </c:strCache>
            </c:strRef>
          </c:cat>
          <c:val>
            <c:numRef>
              <c:f>Sheet1!$B$2:$B$3</c:f>
              <c:numCache>
                <c:formatCode>General</c:formatCode>
                <c:ptCount val="2"/>
                <c:pt idx="0">
                  <c:v>1.9000000000000001</c:v>
                </c:pt>
                <c:pt idx="1">
                  <c:v>3.2</c:v>
                </c:pt>
              </c:numCache>
            </c:numRef>
          </c:val>
        </c:ser>
        <c:ser>
          <c:idx val="1"/>
          <c:order val="1"/>
          <c:tx>
            <c:strRef>
              <c:f>Sheet1!$C$1</c:f>
              <c:strCache>
                <c:ptCount val="1"/>
                <c:pt idx="0">
                  <c:v>系列 2</c:v>
                </c:pt>
              </c:strCache>
            </c:strRef>
          </c:tx>
          <c:spPr>
            <a:ln>
              <a:solidFill>
                <a:schemeClr val="tx1"/>
              </a:solidFill>
            </a:ln>
          </c:spPr>
          <c:dPt>
            <c:idx val="0"/>
            <c:spPr>
              <a:solidFill>
                <a:schemeClr val="accent6">
                  <a:lumMod val="60000"/>
                  <a:lumOff val="40000"/>
                </a:schemeClr>
              </a:solidFill>
              <a:ln>
                <a:solidFill>
                  <a:schemeClr val="tx1"/>
                </a:solidFill>
              </a:ln>
            </c:spPr>
          </c:dPt>
          <c:dPt>
            <c:idx val="1"/>
            <c:spPr>
              <a:solidFill>
                <a:schemeClr val="accent5">
                  <a:lumMod val="20000"/>
                  <a:lumOff val="80000"/>
                </a:schemeClr>
              </a:solidFill>
              <a:ln>
                <a:solidFill>
                  <a:schemeClr val="tx1"/>
                </a:solidFill>
              </a:ln>
            </c:spPr>
          </c:dPt>
          <c:cat>
            <c:strRef>
              <c:f>Sheet1!$A$2:$A$3</c:f>
              <c:strCache>
                <c:ptCount val="2"/>
                <c:pt idx="0">
                  <c:v>収益</c:v>
                </c:pt>
                <c:pt idx="1">
                  <c:v>損失</c:v>
                </c:pt>
              </c:strCache>
            </c:strRef>
          </c:cat>
          <c:val>
            <c:numRef>
              <c:f>Sheet1!$C$2:$C$3</c:f>
              <c:numCache>
                <c:formatCode>General</c:formatCode>
                <c:ptCount val="2"/>
                <c:pt idx="0">
                  <c:v>0.8500000000000002</c:v>
                </c:pt>
                <c:pt idx="1">
                  <c:v>2</c:v>
                </c:pt>
              </c:numCache>
            </c:numRef>
          </c:val>
        </c:ser>
        <c:ser>
          <c:idx val="2"/>
          <c:order val="2"/>
          <c:tx>
            <c:strRef>
              <c:f>Sheet1!$D$1</c:f>
              <c:strCache>
                <c:ptCount val="1"/>
                <c:pt idx="0">
                  <c:v>系列 3</c:v>
                </c:pt>
              </c:strCache>
            </c:strRef>
          </c:tx>
          <c:spPr>
            <a:ln>
              <a:solidFill>
                <a:schemeClr val="tx1"/>
              </a:solidFill>
            </a:ln>
          </c:spPr>
          <c:cat>
            <c:strRef>
              <c:f>Sheet1!$A$2:$A$3</c:f>
              <c:strCache>
                <c:ptCount val="2"/>
                <c:pt idx="0">
                  <c:v>収益</c:v>
                </c:pt>
                <c:pt idx="1">
                  <c:v>損失</c:v>
                </c:pt>
              </c:strCache>
            </c:strRef>
          </c:cat>
          <c:val>
            <c:numRef>
              <c:f>Sheet1!$D$2:$D$3</c:f>
              <c:numCache>
                <c:formatCode>General</c:formatCode>
                <c:ptCount val="2"/>
                <c:pt idx="0">
                  <c:v>0</c:v>
                </c:pt>
                <c:pt idx="1">
                  <c:v>0.2</c:v>
                </c:pt>
              </c:numCache>
            </c:numRef>
          </c:val>
        </c:ser>
        <c:ser>
          <c:idx val="3"/>
          <c:order val="3"/>
          <c:tx>
            <c:strRef>
              <c:f>Sheet1!$E$1</c:f>
              <c:strCache>
                <c:ptCount val="1"/>
                <c:pt idx="0">
                  <c:v>系列 4</c:v>
                </c:pt>
              </c:strCache>
            </c:strRef>
          </c:tx>
          <c:spPr>
            <a:ln>
              <a:solidFill>
                <a:schemeClr val="tx1"/>
              </a:solidFill>
            </a:ln>
          </c:spPr>
          <c:cat>
            <c:strRef>
              <c:f>Sheet1!$A$2:$A$3</c:f>
              <c:strCache>
                <c:ptCount val="2"/>
                <c:pt idx="0">
                  <c:v>収益</c:v>
                </c:pt>
                <c:pt idx="1">
                  <c:v>損失</c:v>
                </c:pt>
              </c:strCache>
            </c:strRef>
          </c:cat>
          <c:val>
            <c:numRef>
              <c:f>Sheet1!$E$2:$E$3</c:f>
              <c:numCache>
                <c:formatCode>General</c:formatCode>
                <c:ptCount val="2"/>
                <c:pt idx="0">
                  <c:v>0</c:v>
                </c:pt>
                <c:pt idx="1">
                  <c:v>0.2</c:v>
                </c:pt>
              </c:numCache>
            </c:numRef>
          </c:val>
        </c:ser>
        <c:overlap val="100"/>
        <c:axId val="265958528"/>
        <c:axId val="265960064"/>
      </c:barChart>
      <c:catAx>
        <c:axId val="265958528"/>
        <c:scaling>
          <c:orientation val="minMax"/>
        </c:scaling>
        <c:axPos val="b"/>
        <c:tickLblPos val="nextTo"/>
        <c:txPr>
          <a:bodyPr/>
          <a:lstStyle/>
          <a:p>
            <a:pPr>
              <a:defRPr sz="2400">
                <a:latin typeface="ＭＳ ゴシック" pitchFamily="49" charset="-128"/>
                <a:ea typeface="ＭＳ ゴシック" pitchFamily="49" charset="-128"/>
              </a:defRPr>
            </a:pPr>
            <a:endParaRPr lang="ja-JP"/>
          </a:p>
        </c:txPr>
        <c:crossAx val="265960064"/>
        <c:crosses val="autoZero"/>
        <c:auto val="1"/>
        <c:lblAlgn val="ctr"/>
        <c:lblOffset val="100"/>
      </c:catAx>
      <c:valAx>
        <c:axId val="265960064"/>
        <c:scaling>
          <c:orientation val="minMax"/>
        </c:scaling>
        <c:axPos val="l"/>
        <c:majorGridlines>
          <c:spPr>
            <a:ln>
              <a:noFill/>
            </a:ln>
          </c:spPr>
        </c:majorGridlines>
        <c:numFmt formatCode="General" sourceLinked="1"/>
        <c:tickLblPos val="nextTo"/>
        <c:txPr>
          <a:bodyPr/>
          <a:lstStyle/>
          <a:p>
            <a:pPr>
              <a:defRPr sz="2400">
                <a:latin typeface="ＭＳ ゴシック" pitchFamily="49" charset="-128"/>
                <a:ea typeface="ＭＳ ゴシック" pitchFamily="49" charset="-128"/>
              </a:defRPr>
            </a:pPr>
            <a:endParaRPr lang="ja-JP"/>
          </a:p>
        </c:txPr>
        <c:crossAx val="265958528"/>
        <c:crosses val="autoZero"/>
        <c:crossBetween val="between"/>
      </c:valAx>
    </c:plotArea>
    <c:plotVisOnly val="1"/>
    <c:dispBlanksAs val="gap"/>
  </c:chart>
  <c:txPr>
    <a:bodyPr/>
    <a:lstStyle/>
    <a:p>
      <a:pPr>
        <a:defRPr sz="1800"/>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Sheet1!$B$1</c:f>
              <c:strCache>
                <c:ptCount val="1"/>
                <c:pt idx="0">
                  <c:v>非喫煙</c:v>
                </c:pt>
              </c:strCache>
            </c:strRef>
          </c:tx>
          <c:spPr>
            <a:solidFill>
              <a:schemeClr val="tx2">
                <a:lumMod val="40000"/>
                <a:lumOff val="60000"/>
              </a:schemeClr>
            </a:solidFill>
            <a:ln>
              <a:solidFill>
                <a:schemeClr val="tx1"/>
              </a:solidFill>
            </a:ln>
          </c:spPr>
          <c:dPt>
            <c:idx val="0"/>
            <c:spPr>
              <a:solidFill>
                <a:schemeClr val="tx2">
                  <a:lumMod val="60000"/>
                  <a:lumOff val="40000"/>
                </a:schemeClr>
              </a:solidFill>
              <a:ln>
                <a:solidFill>
                  <a:schemeClr val="tx1"/>
                </a:solidFill>
              </a:ln>
            </c:spPr>
          </c:dPt>
          <c:dPt>
            <c:idx val="1"/>
            <c:spPr>
              <a:solidFill>
                <a:schemeClr val="tx2">
                  <a:lumMod val="60000"/>
                  <a:lumOff val="40000"/>
                </a:schemeClr>
              </a:solidFill>
              <a:ln>
                <a:solidFill>
                  <a:schemeClr val="tx1"/>
                </a:solidFill>
              </a:ln>
            </c:spPr>
          </c:dPt>
          <c:dLbls>
            <c:dLblPos val="outEnd"/>
            <c:showVal val="1"/>
          </c:dLbls>
          <c:cat>
            <c:strRef>
              <c:f>Sheet1!$A$2:$A$3</c:f>
              <c:strCache>
                <c:ptCount val="2"/>
                <c:pt idx="0">
                  <c:v>男性</c:v>
                </c:pt>
                <c:pt idx="1">
                  <c:v>女性</c:v>
                </c:pt>
              </c:strCache>
            </c:strRef>
          </c:cat>
          <c:val>
            <c:numRef>
              <c:f>Sheet1!$B$2:$B$3</c:f>
              <c:numCache>
                <c:formatCode>General</c:formatCode>
                <c:ptCount val="2"/>
                <c:pt idx="0">
                  <c:v>1</c:v>
                </c:pt>
                <c:pt idx="1">
                  <c:v>1</c:v>
                </c:pt>
              </c:numCache>
            </c:numRef>
          </c:val>
        </c:ser>
        <c:ser>
          <c:idx val="1"/>
          <c:order val="1"/>
          <c:tx>
            <c:strRef>
              <c:f>Sheet1!$C$1</c:f>
              <c:strCache>
                <c:ptCount val="1"/>
                <c:pt idx="0">
                  <c:v>過去喫煙</c:v>
                </c:pt>
              </c:strCache>
            </c:strRef>
          </c:tx>
          <c:spPr>
            <a:solidFill>
              <a:srgbClr val="FFFF00"/>
            </a:solidFill>
            <a:ln>
              <a:solidFill>
                <a:schemeClr val="tx1"/>
              </a:solidFill>
            </a:ln>
          </c:spPr>
          <c:dLbls>
            <c:dLblPos val="outEnd"/>
            <c:showVal val="1"/>
          </c:dLbls>
          <c:cat>
            <c:strRef>
              <c:f>Sheet1!$A$2:$A$3</c:f>
              <c:strCache>
                <c:ptCount val="2"/>
                <c:pt idx="0">
                  <c:v>男性</c:v>
                </c:pt>
                <c:pt idx="1">
                  <c:v>女性</c:v>
                </c:pt>
              </c:strCache>
            </c:strRef>
          </c:cat>
          <c:val>
            <c:numRef>
              <c:f>Sheet1!$C$2:$C$3</c:f>
              <c:numCache>
                <c:formatCode>General</c:formatCode>
                <c:ptCount val="2"/>
                <c:pt idx="0">
                  <c:v>2.2000000000000002</c:v>
                </c:pt>
                <c:pt idx="1">
                  <c:v>3.7</c:v>
                </c:pt>
              </c:numCache>
            </c:numRef>
          </c:val>
        </c:ser>
        <c:ser>
          <c:idx val="2"/>
          <c:order val="2"/>
          <c:tx>
            <c:strRef>
              <c:f>Sheet1!$D$1</c:f>
              <c:strCache>
                <c:ptCount val="1"/>
                <c:pt idx="0">
                  <c:v>現喫煙</c:v>
                </c:pt>
              </c:strCache>
            </c:strRef>
          </c:tx>
          <c:spPr>
            <a:solidFill>
              <a:schemeClr val="accent6">
                <a:lumMod val="75000"/>
              </a:schemeClr>
            </a:solidFill>
            <a:ln>
              <a:solidFill>
                <a:schemeClr val="tx1"/>
              </a:solidFill>
            </a:ln>
          </c:spPr>
          <c:dLbls>
            <c:dLblPos val="outEnd"/>
            <c:showVal val="1"/>
          </c:dLbls>
          <c:cat>
            <c:strRef>
              <c:f>Sheet1!$A$2:$A$3</c:f>
              <c:strCache>
                <c:ptCount val="2"/>
                <c:pt idx="0">
                  <c:v>男性</c:v>
                </c:pt>
                <c:pt idx="1">
                  <c:v>女性</c:v>
                </c:pt>
              </c:strCache>
            </c:strRef>
          </c:cat>
          <c:val>
            <c:numRef>
              <c:f>Sheet1!$D$2:$D$3</c:f>
              <c:numCache>
                <c:formatCode>General</c:formatCode>
                <c:ptCount val="2"/>
                <c:pt idx="0">
                  <c:v>4.5</c:v>
                </c:pt>
                <c:pt idx="1">
                  <c:v>4.2</c:v>
                </c:pt>
              </c:numCache>
            </c:numRef>
          </c:val>
        </c:ser>
        <c:axId val="233736064"/>
        <c:axId val="233737600"/>
      </c:barChart>
      <c:catAx>
        <c:axId val="233736064"/>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3737600"/>
        <c:crosses val="autoZero"/>
        <c:auto val="1"/>
        <c:lblAlgn val="ctr"/>
        <c:lblOffset val="100"/>
      </c:catAx>
      <c:valAx>
        <c:axId val="233737600"/>
        <c:scaling>
          <c:orientation val="minMax"/>
          <c:max val="5"/>
        </c:scaling>
        <c:axPos val="l"/>
        <c:majorGridlines>
          <c:spPr>
            <a:ln>
              <a:noFill/>
            </a:ln>
          </c:spPr>
        </c:majorGridlines>
        <c:numFmt formatCode="General" sourceLinked="1"/>
        <c:tickLblPos val="nextTo"/>
        <c:txPr>
          <a:bodyPr/>
          <a:lstStyle/>
          <a:p>
            <a:pPr>
              <a:defRPr b="1">
                <a:latin typeface="ＭＳ ゴシック" pitchFamily="49" charset="-128"/>
                <a:ea typeface="ＭＳ ゴシック" pitchFamily="49" charset="-128"/>
              </a:defRPr>
            </a:pPr>
            <a:endParaRPr lang="ja-JP"/>
          </a:p>
        </c:txPr>
        <c:crossAx val="233736064"/>
        <c:crosses val="autoZero"/>
        <c:crossBetween val="between"/>
        <c:majorUnit val="1"/>
      </c:valAx>
    </c:plotArea>
    <c:legend>
      <c:legendPos val="b"/>
      <c:txPr>
        <a:bodyPr/>
        <a:lstStyle/>
        <a:p>
          <a:pPr>
            <a:defRPr b="1">
              <a:latin typeface="ＭＳ ゴシック" pitchFamily="49" charset="-128"/>
              <a:ea typeface="ＭＳ ゴシック" pitchFamily="49" charset="-128"/>
            </a:defRPr>
          </a:pPr>
          <a:endParaRPr lang="ja-JP"/>
        </a:p>
      </c:txPr>
    </c:legend>
    <c:plotVisOnly val="1"/>
    <c:dispBlanksAs val="gap"/>
  </c:chart>
  <c:txPr>
    <a:bodyPr/>
    <a:lstStyle/>
    <a:p>
      <a:pPr>
        <a:defRPr sz="1800"/>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非喫煙</c:v>
                </c:pt>
              </c:strCache>
            </c:strRef>
          </c:tx>
          <c:spPr>
            <a:solidFill>
              <a:schemeClr val="tx2">
                <a:lumMod val="60000"/>
                <a:lumOff val="40000"/>
              </a:schemeClr>
            </a:solidFill>
            <a:ln>
              <a:solidFill>
                <a:schemeClr val="tx1"/>
              </a:solidFill>
            </a:ln>
          </c:spPr>
          <c:dLbls>
            <c:dLblPos val="outEnd"/>
            <c:showVal val="1"/>
          </c:dLbls>
          <c:cat>
            <c:strRef>
              <c:f>Sheet1!$A$2:$A$3</c:f>
              <c:strCache>
                <c:ptCount val="2"/>
                <c:pt idx="0">
                  <c:v>男性</c:v>
                </c:pt>
                <c:pt idx="1">
                  <c:v>女性</c:v>
                </c:pt>
              </c:strCache>
            </c:strRef>
          </c:cat>
          <c:val>
            <c:numRef>
              <c:f>Sheet1!$B$2:$B$3</c:f>
              <c:numCache>
                <c:formatCode>General</c:formatCode>
                <c:ptCount val="2"/>
                <c:pt idx="0">
                  <c:v>1</c:v>
                </c:pt>
                <c:pt idx="1">
                  <c:v>1</c:v>
                </c:pt>
              </c:numCache>
            </c:numRef>
          </c:val>
        </c:ser>
        <c:ser>
          <c:idx val="1"/>
          <c:order val="1"/>
          <c:tx>
            <c:strRef>
              <c:f>Sheet1!$C$1</c:f>
              <c:strCache>
                <c:ptCount val="1"/>
                <c:pt idx="0">
                  <c:v>過去喫煙</c:v>
                </c:pt>
              </c:strCache>
            </c:strRef>
          </c:tx>
          <c:spPr>
            <a:solidFill>
              <a:srgbClr val="FFFF00"/>
            </a:solidFill>
            <a:ln>
              <a:solidFill>
                <a:schemeClr val="tx1"/>
              </a:solidFill>
            </a:ln>
          </c:spPr>
          <c:dLbls>
            <c:dLblPos val="outEnd"/>
            <c:showVal val="1"/>
          </c:dLbls>
          <c:cat>
            <c:strRef>
              <c:f>Sheet1!$A$2:$A$3</c:f>
              <c:strCache>
                <c:ptCount val="2"/>
                <c:pt idx="0">
                  <c:v>男性</c:v>
                </c:pt>
                <c:pt idx="1">
                  <c:v>女性</c:v>
                </c:pt>
              </c:strCache>
            </c:strRef>
          </c:cat>
          <c:val>
            <c:numRef>
              <c:f>Sheet1!$C$2:$C$3</c:f>
              <c:numCache>
                <c:formatCode>General</c:formatCode>
                <c:ptCount val="2"/>
                <c:pt idx="0">
                  <c:v>5.0999999999999996</c:v>
                </c:pt>
                <c:pt idx="1">
                  <c:v>10.8</c:v>
                </c:pt>
              </c:numCache>
            </c:numRef>
          </c:val>
        </c:ser>
        <c:ser>
          <c:idx val="2"/>
          <c:order val="2"/>
          <c:tx>
            <c:strRef>
              <c:f>Sheet1!$D$1</c:f>
              <c:strCache>
                <c:ptCount val="1"/>
                <c:pt idx="0">
                  <c:v>現喫煙</c:v>
                </c:pt>
              </c:strCache>
            </c:strRef>
          </c:tx>
          <c:spPr>
            <a:solidFill>
              <a:schemeClr val="accent6">
                <a:lumMod val="75000"/>
              </a:schemeClr>
            </a:solidFill>
            <a:ln>
              <a:solidFill>
                <a:schemeClr val="tx1"/>
              </a:solidFill>
            </a:ln>
          </c:spPr>
          <c:dLbls>
            <c:dLblPos val="outEnd"/>
            <c:showVal val="1"/>
          </c:dLbls>
          <c:cat>
            <c:strRef>
              <c:f>Sheet1!$A$2:$A$3</c:f>
              <c:strCache>
                <c:ptCount val="2"/>
                <c:pt idx="0">
                  <c:v>男性</c:v>
                </c:pt>
                <c:pt idx="1">
                  <c:v>女性</c:v>
                </c:pt>
              </c:strCache>
            </c:strRef>
          </c:cat>
          <c:val>
            <c:numRef>
              <c:f>Sheet1!$D$2:$D$3</c:f>
              <c:numCache>
                <c:formatCode>General</c:formatCode>
                <c:ptCount val="2"/>
                <c:pt idx="0">
                  <c:v>12.7</c:v>
                </c:pt>
                <c:pt idx="1">
                  <c:v>17.5</c:v>
                </c:pt>
              </c:numCache>
            </c:numRef>
          </c:val>
        </c:ser>
        <c:axId val="234006400"/>
        <c:axId val="234007936"/>
      </c:barChart>
      <c:catAx>
        <c:axId val="23400640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4007936"/>
        <c:crosses val="autoZero"/>
        <c:auto val="1"/>
        <c:lblAlgn val="ctr"/>
        <c:lblOffset val="100"/>
      </c:catAx>
      <c:valAx>
        <c:axId val="234007936"/>
        <c:scaling>
          <c:orientation val="minMax"/>
          <c:max val="20"/>
        </c:scaling>
        <c:axPos val="l"/>
        <c:majorGridlines>
          <c:spPr>
            <a:ln>
              <a:noFill/>
            </a:ln>
          </c:spPr>
        </c:majorGridlines>
        <c:numFmt formatCode="General" sourceLinked="1"/>
        <c:tickLblPos val="nextTo"/>
        <c:txPr>
          <a:bodyPr/>
          <a:lstStyle/>
          <a:p>
            <a:pPr>
              <a:defRPr b="1">
                <a:latin typeface="ＭＳ ゴシック" pitchFamily="49" charset="-128"/>
                <a:ea typeface="ＭＳ ゴシック" pitchFamily="49" charset="-128"/>
              </a:defRPr>
            </a:pPr>
            <a:endParaRPr lang="ja-JP"/>
          </a:p>
        </c:txPr>
        <c:crossAx val="234006400"/>
        <c:crosses val="autoZero"/>
        <c:crossBetween val="between"/>
        <c:majorUnit val="5"/>
      </c:valAx>
    </c:plotArea>
    <c:legend>
      <c:legendPos val="b"/>
      <c:txPr>
        <a:bodyPr/>
        <a:lstStyle/>
        <a:p>
          <a:pPr>
            <a:defRPr b="1">
              <a:latin typeface="ＭＳ ゴシック" pitchFamily="49" charset="-128"/>
              <a:ea typeface="ＭＳ ゴシック" pitchFamily="49" charset="-128"/>
            </a:defRPr>
          </a:pPr>
          <a:endParaRPr lang="ja-JP"/>
        </a:p>
      </c:txPr>
    </c:legend>
    <c:plotVisOnly val="1"/>
    <c:dispBlanksAs val="gap"/>
  </c:chart>
  <c:txPr>
    <a:bodyPr/>
    <a:lstStyle/>
    <a:p>
      <a:pPr>
        <a:defRPr sz="1800"/>
      </a:pPr>
      <a:endParaRPr lang="ja-JP"/>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Sheet1!$B$1</c:f>
              <c:strCache>
                <c:ptCount val="1"/>
                <c:pt idx="0">
                  <c:v>非喫煙</c:v>
                </c:pt>
              </c:strCache>
            </c:strRef>
          </c:tx>
          <c:spPr>
            <a:solidFill>
              <a:schemeClr val="tx2">
                <a:lumMod val="40000"/>
                <a:lumOff val="60000"/>
              </a:schemeClr>
            </a:solidFill>
            <a:ln>
              <a:solidFill>
                <a:schemeClr val="tx1"/>
              </a:solidFill>
            </a:ln>
          </c:spPr>
          <c:dPt>
            <c:idx val="0"/>
            <c:spPr>
              <a:solidFill>
                <a:schemeClr val="tx2">
                  <a:lumMod val="60000"/>
                  <a:lumOff val="40000"/>
                </a:schemeClr>
              </a:solidFill>
              <a:ln>
                <a:solidFill>
                  <a:schemeClr val="tx1"/>
                </a:solidFill>
              </a:ln>
            </c:spPr>
          </c:dPt>
          <c:dPt>
            <c:idx val="1"/>
            <c:spPr>
              <a:solidFill>
                <a:schemeClr val="tx2">
                  <a:lumMod val="60000"/>
                  <a:lumOff val="40000"/>
                </a:schemeClr>
              </a:solidFill>
              <a:ln>
                <a:solidFill>
                  <a:schemeClr val="tx1"/>
                </a:solidFill>
              </a:ln>
            </c:spPr>
          </c:dPt>
          <c:dLbls>
            <c:dLblPos val="outEnd"/>
            <c:showVal val="1"/>
          </c:dLbls>
          <c:cat>
            <c:strRef>
              <c:f>Sheet1!$A$2:$A$3</c:f>
              <c:strCache>
                <c:ptCount val="2"/>
                <c:pt idx="0">
                  <c:v>男性</c:v>
                </c:pt>
                <c:pt idx="1">
                  <c:v>女性</c:v>
                </c:pt>
              </c:strCache>
            </c:strRef>
          </c:cat>
          <c:val>
            <c:numRef>
              <c:f>Sheet1!$B$2:$B$3</c:f>
              <c:numCache>
                <c:formatCode>General</c:formatCode>
                <c:ptCount val="2"/>
                <c:pt idx="0">
                  <c:v>1</c:v>
                </c:pt>
                <c:pt idx="1">
                  <c:v>1</c:v>
                </c:pt>
              </c:numCache>
            </c:numRef>
          </c:val>
        </c:ser>
        <c:ser>
          <c:idx val="1"/>
          <c:order val="1"/>
          <c:tx>
            <c:strRef>
              <c:f>Sheet1!$C$1</c:f>
              <c:strCache>
                <c:ptCount val="1"/>
                <c:pt idx="0">
                  <c:v>過去喫煙</c:v>
                </c:pt>
              </c:strCache>
            </c:strRef>
          </c:tx>
          <c:spPr>
            <a:solidFill>
              <a:srgbClr val="FFFF00"/>
            </a:solidFill>
            <a:ln>
              <a:solidFill>
                <a:schemeClr val="tx1"/>
              </a:solidFill>
            </a:ln>
          </c:spPr>
          <c:dLbls>
            <c:dLblPos val="outEnd"/>
            <c:showVal val="1"/>
          </c:dLbls>
          <c:cat>
            <c:strRef>
              <c:f>Sheet1!$A$2:$A$3</c:f>
              <c:strCache>
                <c:ptCount val="2"/>
                <c:pt idx="0">
                  <c:v>男性</c:v>
                </c:pt>
                <c:pt idx="1">
                  <c:v>女性</c:v>
                </c:pt>
              </c:strCache>
            </c:strRef>
          </c:cat>
          <c:val>
            <c:numRef>
              <c:f>Sheet1!$C$2:$C$3</c:f>
              <c:numCache>
                <c:formatCode>General</c:formatCode>
                <c:ptCount val="2"/>
                <c:pt idx="0">
                  <c:v>1.3</c:v>
                </c:pt>
                <c:pt idx="1">
                  <c:v>4.3</c:v>
                </c:pt>
              </c:numCache>
            </c:numRef>
          </c:val>
        </c:ser>
        <c:ser>
          <c:idx val="2"/>
          <c:order val="2"/>
          <c:tx>
            <c:strRef>
              <c:f>Sheet1!$D$1</c:f>
              <c:strCache>
                <c:ptCount val="1"/>
                <c:pt idx="0">
                  <c:v>現喫煙</c:v>
                </c:pt>
              </c:strCache>
            </c:strRef>
          </c:tx>
          <c:spPr>
            <a:solidFill>
              <a:schemeClr val="accent6">
                <a:lumMod val="75000"/>
              </a:schemeClr>
            </a:solidFill>
            <a:ln>
              <a:solidFill>
                <a:schemeClr val="tx1"/>
              </a:solidFill>
            </a:ln>
          </c:spPr>
          <c:dLbls>
            <c:dLblPos val="outEnd"/>
            <c:showVal val="1"/>
          </c:dLbls>
          <c:cat>
            <c:strRef>
              <c:f>Sheet1!$A$2:$A$3</c:f>
              <c:strCache>
                <c:ptCount val="2"/>
                <c:pt idx="0">
                  <c:v>男性</c:v>
                </c:pt>
                <c:pt idx="1">
                  <c:v>女性</c:v>
                </c:pt>
              </c:strCache>
            </c:strRef>
          </c:cat>
          <c:val>
            <c:numRef>
              <c:f>Sheet1!$D$2:$D$3</c:f>
              <c:numCache>
                <c:formatCode>General</c:formatCode>
                <c:ptCount val="2"/>
                <c:pt idx="0">
                  <c:v>2.8</c:v>
                </c:pt>
                <c:pt idx="1">
                  <c:v>2</c:v>
                </c:pt>
              </c:numCache>
            </c:numRef>
          </c:val>
        </c:ser>
        <c:axId val="234162816"/>
        <c:axId val="234168704"/>
      </c:barChart>
      <c:catAx>
        <c:axId val="234162816"/>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4168704"/>
        <c:crosses val="autoZero"/>
        <c:auto val="1"/>
        <c:lblAlgn val="ctr"/>
        <c:lblOffset val="100"/>
      </c:catAx>
      <c:valAx>
        <c:axId val="234168704"/>
        <c:scaling>
          <c:orientation val="minMax"/>
          <c:max val="5"/>
        </c:scaling>
        <c:axPos val="l"/>
        <c:majorGridlines>
          <c:spPr>
            <a:ln>
              <a:noFill/>
            </a:ln>
          </c:spPr>
        </c:majorGridlines>
        <c:numFmt formatCode="General" sourceLinked="1"/>
        <c:tickLblPos val="nextTo"/>
        <c:txPr>
          <a:bodyPr/>
          <a:lstStyle/>
          <a:p>
            <a:pPr>
              <a:defRPr b="1">
                <a:latin typeface="ＭＳ ゴシック" pitchFamily="49" charset="-128"/>
                <a:ea typeface="ＭＳ ゴシック" pitchFamily="49" charset="-128"/>
              </a:defRPr>
            </a:pPr>
            <a:endParaRPr lang="ja-JP"/>
          </a:p>
        </c:txPr>
        <c:crossAx val="234162816"/>
        <c:crosses val="autoZero"/>
        <c:crossBetween val="between"/>
        <c:majorUnit val="1"/>
      </c:valAx>
    </c:plotArea>
    <c:legend>
      <c:legendPos val="b"/>
      <c:txPr>
        <a:bodyPr/>
        <a:lstStyle/>
        <a:p>
          <a:pPr>
            <a:defRPr b="1">
              <a:latin typeface="ＭＳ ゴシック" pitchFamily="49" charset="-128"/>
              <a:ea typeface="ＭＳ ゴシック" pitchFamily="49" charset="-128"/>
            </a:defRPr>
          </a:pPr>
          <a:endParaRPr lang="ja-JP"/>
        </a:p>
      </c:txPr>
    </c:legend>
    <c:plotVisOnly val="1"/>
    <c:dispBlanksAs val="gap"/>
  </c:chart>
  <c:txPr>
    <a:bodyPr/>
    <a:lstStyle/>
    <a:p>
      <a:pPr>
        <a:defRPr sz="1800"/>
      </a:pPr>
      <a:endParaRPr lang="ja-JP"/>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clustered"/>
        <c:ser>
          <c:idx val="0"/>
          <c:order val="0"/>
          <c:tx>
            <c:strRef>
              <c:f>Sheet1!$B$1</c:f>
              <c:strCache>
                <c:ptCount val="1"/>
                <c:pt idx="0">
                  <c:v>曝露低</c:v>
                </c:pt>
              </c:strCache>
            </c:strRef>
          </c:tx>
          <c:spPr>
            <a:solidFill>
              <a:schemeClr val="tx2">
                <a:lumMod val="60000"/>
                <a:lumOff val="40000"/>
              </a:schemeClr>
            </a:solidFill>
            <a:ln>
              <a:solidFill>
                <a:schemeClr val="tx1"/>
              </a:solidFill>
            </a:ln>
          </c:spPr>
          <c:dLbls>
            <c:dLblPos val="outEnd"/>
            <c:showVal val="1"/>
          </c:dLbls>
          <c:cat>
            <c:strRef>
              <c:f>Sheet1!$A$2:$A$4</c:f>
              <c:strCache>
                <c:ptCount val="3"/>
                <c:pt idx="0">
                  <c:v>非喫煙</c:v>
                </c:pt>
                <c:pt idx="1">
                  <c:v>過去喫煙</c:v>
                </c:pt>
                <c:pt idx="2">
                  <c:v>現喫煙</c:v>
                </c:pt>
              </c:strCache>
            </c:strRef>
          </c:cat>
          <c:val>
            <c:numRef>
              <c:f>Sheet1!$B$2:$B$4</c:f>
              <c:numCache>
                <c:formatCode>General</c:formatCode>
                <c:ptCount val="3"/>
                <c:pt idx="0">
                  <c:v>1</c:v>
                </c:pt>
                <c:pt idx="1">
                  <c:v>5.6</c:v>
                </c:pt>
                <c:pt idx="2">
                  <c:v>18.8</c:v>
                </c:pt>
              </c:numCache>
            </c:numRef>
          </c:val>
        </c:ser>
        <c:ser>
          <c:idx val="1"/>
          <c:order val="1"/>
          <c:tx>
            <c:strRef>
              <c:f>Sheet1!$C$1</c:f>
              <c:strCache>
                <c:ptCount val="1"/>
                <c:pt idx="0">
                  <c:v>曝露中</c:v>
                </c:pt>
              </c:strCache>
            </c:strRef>
          </c:tx>
          <c:spPr>
            <a:solidFill>
              <a:srgbClr val="FFFF00"/>
            </a:solidFill>
            <a:ln>
              <a:solidFill>
                <a:schemeClr val="tx1"/>
              </a:solidFill>
            </a:ln>
          </c:spPr>
          <c:dLbls>
            <c:dLblPos val="outEnd"/>
            <c:showVal val="1"/>
          </c:dLbls>
          <c:cat>
            <c:strRef>
              <c:f>Sheet1!$A$2:$A$4</c:f>
              <c:strCache>
                <c:ptCount val="3"/>
                <c:pt idx="0">
                  <c:v>非喫煙</c:v>
                </c:pt>
                <c:pt idx="1">
                  <c:v>過去喫煙</c:v>
                </c:pt>
                <c:pt idx="2">
                  <c:v>現喫煙</c:v>
                </c:pt>
              </c:strCache>
            </c:strRef>
          </c:cat>
          <c:val>
            <c:numRef>
              <c:f>Sheet1!$C$2:$C$4</c:f>
              <c:numCache>
                <c:formatCode>General</c:formatCode>
                <c:ptCount val="3"/>
                <c:pt idx="0">
                  <c:v>1.9000000000000001</c:v>
                </c:pt>
                <c:pt idx="1">
                  <c:v>6.5</c:v>
                </c:pt>
                <c:pt idx="2">
                  <c:v>22.7</c:v>
                </c:pt>
              </c:numCache>
            </c:numRef>
          </c:val>
        </c:ser>
        <c:ser>
          <c:idx val="2"/>
          <c:order val="2"/>
          <c:tx>
            <c:strRef>
              <c:f>Sheet1!$D$1</c:f>
              <c:strCache>
                <c:ptCount val="1"/>
                <c:pt idx="0">
                  <c:v>曝露高</c:v>
                </c:pt>
              </c:strCache>
            </c:strRef>
          </c:tx>
          <c:spPr>
            <a:solidFill>
              <a:schemeClr val="accent6">
                <a:lumMod val="75000"/>
              </a:schemeClr>
            </a:solidFill>
            <a:ln>
              <a:solidFill>
                <a:schemeClr val="tx1"/>
              </a:solidFill>
            </a:ln>
          </c:spPr>
          <c:dLbls>
            <c:dLblPos val="outEnd"/>
            <c:showVal val="1"/>
          </c:dLbls>
          <c:cat>
            <c:strRef>
              <c:f>Sheet1!$A$2:$A$4</c:f>
              <c:strCache>
                <c:ptCount val="3"/>
                <c:pt idx="0">
                  <c:v>非喫煙</c:v>
                </c:pt>
                <c:pt idx="1">
                  <c:v>過去喫煙</c:v>
                </c:pt>
                <c:pt idx="2">
                  <c:v>現喫煙</c:v>
                </c:pt>
              </c:strCache>
            </c:strRef>
          </c:cat>
          <c:val>
            <c:numRef>
              <c:f>Sheet1!$D$2:$D$4</c:f>
              <c:numCache>
                <c:formatCode>General</c:formatCode>
                <c:ptCount val="3"/>
                <c:pt idx="0">
                  <c:v>1.6</c:v>
                </c:pt>
                <c:pt idx="1">
                  <c:v>9.7000000000000011</c:v>
                </c:pt>
                <c:pt idx="2">
                  <c:v>26.2</c:v>
                </c:pt>
              </c:numCache>
            </c:numRef>
          </c:val>
        </c:ser>
        <c:axId val="234347520"/>
        <c:axId val="234373888"/>
      </c:barChart>
      <c:catAx>
        <c:axId val="234347520"/>
        <c:scaling>
          <c:orientation val="minMax"/>
        </c:scaling>
        <c:axPos val="b"/>
        <c:tickLblPos val="nextTo"/>
        <c:txPr>
          <a:bodyPr/>
          <a:lstStyle/>
          <a:p>
            <a:pPr>
              <a:defRPr sz="2000" b="1">
                <a:latin typeface="ＭＳ ゴシック" pitchFamily="49" charset="-128"/>
                <a:ea typeface="ＭＳ ゴシック" pitchFamily="49" charset="-128"/>
              </a:defRPr>
            </a:pPr>
            <a:endParaRPr lang="ja-JP"/>
          </a:p>
        </c:txPr>
        <c:crossAx val="234373888"/>
        <c:crosses val="autoZero"/>
        <c:auto val="1"/>
        <c:lblAlgn val="ctr"/>
        <c:lblOffset val="100"/>
      </c:catAx>
      <c:valAx>
        <c:axId val="234373888"/>
        <c:scaling>
          <c:orientation val="minMax"/>
        </c:scaling>
        <c:axPos val="l"/>
        <c:majorGridlines>
          <c:spPr>
            <a:ln>
              <a:noFill/>
            </a:ln>
          </c:spPr>
        </c:majorGridlines>
        <c:numFmt formatCode="General" sourceLinked="1"/>
        <c:tickLblPos val="nextTo"/>
        <c:txPr>
          <a:bodyPr/>
          <a:lstStyle/>
          <a:p>
            <a:pPr>
              <a:defRPr sz="2000" b="1">
                <a:latin typeface="ＭＳ ゴシック" pitchFamily="49" charset="-128"/>
                <a:ea typeface="ＭＳ ゴシック" pitchFamily="49" charset="-128"/>
              </a:defRPr>
            </a:pPr>
            <a:endParaRPr lang="ja-JP"/>
          </a:p>
        </c:txPr>
        <c:crossAx val="234347520"/>
        <c:crosses val="autoZero"/>
        <c:crossBetween val="between"/>
      </c:valAx>
    </c:plotArea>
    <c:legend>
      <c:legendPos val="b"/>
      <c:txPr>
        <a:bodyPr/>
        <a:lstStyle/>
        <a:p>
          <a:pPr>
            <a:defRPr sz="1800">
              <a:latin typeface="ＭＳ ゴシック" pitchFamily="49" charset="-128"/>
              <a:ea typeface="ＭＳ ゴシック" pitchFamily="49" charset="-128"/>
            </a:defRPr>
          </a:pPr>
          <a:endParaRPr lang="ja-JP"/>
        </a:p>
      </c:txPr>
    </c:legend>
    <c:plotVisOnly val="1"/>
    <c:dispBlanksAs val="gap"/>
  </c:chart>
  <c:txPr>
    <a:bodyPr/>
    <a:lstStyle/>
    <a:p>
      <a:pPr>
        <a:defRPr sz="1800"/>
      </a:pPr>
      <a:endParaRPr lang="ja-JP"/>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8397C-5DF8-4789-A1B3-EFE1B726943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7E9A609A-FEA0-4161-99C1-85B79BE93DEF}">
      <dgm:prSet/>
      <dgm:spPr>
        <a:solidFill>
          <a:schemeClr val="accent1">
            <a:lumMod val="75000"/>
          </a:schemeClr>
        </a:solidFill>
        <a:ln>
          <a:noFill/>
        </a:ln>
      </dgm:spPr>
      <dgm:t>
        <a:bodyPr/>
        <a:lstStyle/>
        <a:p>
          <a:pPr rtl="0"/>
          <a:r>
            <a:rPr kumimoji="1" lang="ja-JP" b="1" dirty="0" smtClean="0">
              <a:latin typeface="ＭＳ ゴシック" pitchFamily="49" charset="-128"/>
              <a:ea typeface="ＭＳ ゴシック" pitchFamily="49" charset="-128"/>
            </a:rPr>
            <a:t>■影響が確実なもの■</a:t>
          </a:r>
          <a:endParaRPr lang="ja-JP" dirty="0">
            <a:latin typeface="ＭＳ ゴシック" pitchFamily="49" charset="-128"/>
            <a:ea typeface="ＭＳ ゴシック" pitchFamily="49" charset="-128"/>
          </a:endParaRPr>
        </a:p>
      </dgm:t>
    </dgm:pt>
    <dgm:pt modelId="{F422A760-5953-4F43-89FB-99D8354E94DF}" type="parTrans" cxnId="{F8B54286-DE9E-4CA2-A8AC-E214D52AB1C6}">
      <dgm:prSet/>
      <dgm:spPr/>
      <dgm:t>
        <a:bodyPr/>
        <a:lstStyle/>
        <a:p>
          <a:endParaRPr kumimoji="1" lang="ja-JP" altLang="en-US">
            <a:latin typeface="ＭＳ ゴシック" pitchFamily="49" charset="-128"/>
            <a:ea typeface="ＭＳ ゴシック" pitchFamily="49" charset="-128"/>
          </a:endParaRPr>
        </a:p>
      </dgm:t>
    </dgm:pt>
    <dgm:pt modelId="{4AA4D7BB-474B-4492-B93E-A622836AF673}" type="sibTrans" cxnId="{F8B54286-DE9E-4CA2-A8AC-E214D52AB1C6}">
      <dgm:prSet/>
      <dgm:spPr/>
      <dgm:t>
        <a:bodyPr/>
        <a:lstStyle/>
        <a:p>
          <a:endParaRPr kumimoji="1" lang="ja-JP" altLang="en-US">
            <a:latin typeface="ＭＳ ゴシック" pitchFamily="49" charset="-128"/>
            <a:ea typeface="ＭＳ ゴシック" pitchFamily="49" charset="-128"/>
          </a:endParaRPr>
        </a:p>
      </dgm:t>
    </dgm:pt>
    <dgm:pt modelId="{34065AA7-6B34-4936-AB4D-689211F46A3B}">
      <dgm:prSet/>
      <dgm:spPr/>
      <dgm:t>
        <a:bodyPr/>
        <a:lstStyle/>
        <a:p>
          <a:pPr rtl="0"/>
          <a:r>
            <a:rPr kumimoji="1" lang="ja-JP" b="1" dirty="0" smtClean="0">
              <a:effectLst/>
              <a:latin typeface="ＭＳ ゴシック" pitchFamily="49" charset="-128"/>
              <a:ea typeface="ＭＳ ゴシック" pitchFamily="49" charset="-128"/>
            </a:rPr>
            <a:t>発育に対する影響</a:t>
          </a:r>
          <a:endParaRPr lang="ja-JP" dirty="0">
            <a:effectLst/>
            <a:latin typeface="ＭＳ ゴシック" pitchFamily="49" charset="-128"/>
            <a:ea typeface="ＭＳ ゴシック" pitchFamily="49" charset="-128"/>
          </a:endParaRPr>
        </a:p>
      </dgm:t>
    </dgm:pt>
    <dgm:pt modelId="{03776DBA-D98E-4EFD-9953-C6F396173E5D}" type="parTrans" cxnId="{448FC59B-5CC4-4249-A5F7-B4283F384F83}">
      <dgm:prSet/>
      <dgm:spPr/>
      <dgm:t>
        <a:bodyPr/>
        <a:lstStyle/>
        <a:p>
          <a:endParaRPr kumimoji="1" lang="ja-JP" altLang="en-US">
            <a:latin typeface="ＭＳ ゴシック" pitchFamily="49" charset="-128"/>
            <a:ea typeface="ＭＳ ゴシック" pitchFamily="49" charset="-128"/>
          </a:endParaRPr>
        </a:p>
      </dgm:t>
    </dgm:pt>
    <dgm:pt modelId="{68E82EAC-BE16-4782-AB9C-3D0A767CB037}" type="sibTrans" cxnId="{448FC59B-5CC4-4249-A5F7-B4283F384F83}">
      <dgm:prSet/>
      <dgm:spPr/>
      <dgm:t>
        <a:bodyPr/>
        <a:lstStyle/>
        <a:p>
          <a:endParaRPr kumimoji="1" lang="ja-JP" altLang="en-US">
            <a:latin typeface="ＭＳ ゴシック" pitchFamily="49" charset="-128"/>
            <a:ea typeface="ＭＳ ゴシック" pitchFamily="49" charset="-128"/>
          </a:endParaRPr>
        </a:p>
      </dgm:t>
    </dgm:pt>
    <dgm:pt modelId="{718459C4-7883-4B71-9D90-01CF1EAFB792}">
      <dgm:prSet/>
      <dgm:spPr/>
      <dgm:t>
        <a:bodyPr/>
        <a:lstStyle/>
        <a:p>
          <a:pPr rtl="0"/>
          <a:r>
            <a:rPr kumimoji="1" lang="ja-JP" dirty="0" smtClean="0">
              <a:latin typeface="ＭＳ ゴシック" pitchFamily="49" charset="-128"/>
              <a:ea typeface="ＭＳ ゴシック" pitchFamily="49" charset="-128"/>
            </a:rPr>
            <a:t>胎児の成長阻害、乳幼児突然死症候群（</a:t>
          </a:r>
          <a:r>
            <a:rPr kumimoji="1" lang="en-US" dirty="0" smtClean="0">
              <a:latin typeface="ＭＳ ゴシック" pitchFamily="49" charset="-128"/>
              <a:ea typeface="ＭＳ ゴシック" pitchFamily="49" charset="-128"/>
            </a:rPr>
            <a:t>SIDS</a:t>
          </a:r>
          <a:r>
            <a:rPr kumimoji="1" lang="ja-JP" dirty="0" smtClean="0">
              <a:latin typeface="ＭＳ ゴシック" pitchFamily="49" charset="-128"/>
              <a:ea typeface="ＭＳ ゴシック" pitchFamily="49" charset="-128"/>
            </a:rPr>
            <a:t>）</a:t>
          </a:r>
          <a:endParaRPr lang="ja-JP" dirty="0">
            <a:latin typeface="ＭＳ ゴシック" pitchFamily="49" charset="-128"/>
            <a:ea typeface="ＭＳ ゴシック" pitchFamily="49" charset="-128"/>
          </a:endParaRPr>
        </a:p>
      </dgm:t>
    </dgm:pt>
    <dgm:pt modelId="{BB0C043F-C5B7-4E31-9C46-214416735F9B}" type="parTrans" cxnId="{23BBB2F5-E5BB-4A76-8D82-4EAFE452B15C}">
      <dgm:prSet/>
      <dgm:spPr/>
      <dgm:t>
        <a:bodyPr/>
        <a:lstStyle/>
        <a:p>
          <a:endParaRPr kumimoji="1" lang="ja-JP" altLang="en-US">
            <a:latin typeface="ＭＳ ゴシック" pitchFamily="49" charset="-128"/>
            <a:ea typeface="ＭＳ ゴシック" pitchFamily="49" charset="-128"/>
          </a:endParaRPr>
        </a:p>
      </dgm:t>
    </dgm:pt>
    <dgm:pt modelId="{3174C2B2-F310-4228-8E12-460FF13F4B89}" type="sibTrans" cxnId="{23BBB2F5-E5BB-4A76-8D82-4EAFE452B15C}">
      <dgm:prSet/>
      <dgm:spPr/>
      <dgm:t>
        <a:bodyPr/>
        <a:lstStyle/>
        <a:p>
          <a:endParaRPr kumimoji="1" lang="ja-JP" altLang="en-US">
            <a:latin typeface="ＭＳ ゴシック" pitchFamily="49" charset="-128"/>
            <a:ea typeface="ＭＳ ゴシック" pitchFamily="49" charset="-128"/>
          </a:endParaRPr>
        </a:p>
      </dgm:t>
    </dgm:pt>
    <dgm:pt modelId="{62F8957A-A357-4AE7-8590-BDBA0966A679}">
      <dgm:prSet/>
      <dgm:spPr/>
      <dgm:t>
        <a:bodyPr/>
        <a:lstStyle/>
        <a:p>
          <a:pPr rtl="0"/>
          <a:r>
            <a:rPr kumimoji="1" lang="ja-JP" b="1" dirty="0" smtClean="0">
              <a:effectLst/>
              <a:latin typeface="ＭＳ ゴシック" pitchFamily="49" charset="-128"/>
              <a:ea typeface="ＭＳ ゴシック" pitchFamily="49" charset="-128"/>
            </a:rPr>
            <a:t>呼吸器系に対する影響</a:t>
          </a:r>
          <a:endParaRPr lang="ja-JP" dirty="0">
            <a:effectLst/>
            <a:latin typeface="ＭＳ ゴシック" pitchFamily="49" charset="-128"/>
            <a:ea typeface="ＭＳ ゴシック" pitchFamily="49" charset="-128"/>
          </a:endParaRPr>
        </a:p>
      </dgm:t>
    </dgm:pt>
    <dgm:pt modelId="{72250196-394C-4D35-B0A6-D1EFDCCE9F0D}" type="parTrans" cxnId="{E7DEFF38-B7B2-461A-9C10-6E2F6BAA35A5}">
      <dgm:prSet/>
      <dgm:spPr/>
      <dgm:t>
        <a:bodyPr/>
        <a:lstStyle/>
        <a:p>
          <a:endParaRPr kumimoji="1" lang="ja-JP" altLang="en-US">
            <a:latin typeface="ＭＳ ゴシック" pitchFamily="49" charset="-128"/>
            <a:ea typeface="ＭＳ ゴシック" pitchFamily="49" charset="-128"/>
          </a:endParaRPr>
        </a:p>
      </dgm:t>
    </dgm:pt>
    <dgm:pt modelId="{77CB5EC9-D670-4649-A7D9-784C541C6A39}" type="sibTrans" cxnId="{E7DEFF38-B7B2-461A-9C10-6E2F6BAA35A5}">
      <dgm:prSet/>
      <dgm:spPr/>
      <dgm:t>
        <a:bodyPr/>
        <a:lstStyle/>
        <a:p>
          <a:endParaRPr kumimoji="1" lang="ja-JP" altLang="en-US">
            <a:latin typeface="ＭＳ ゴシック" pitchFamily="49" charset="-128"/>
            <a:ea typeface="ＭＳ ゴシック" pitchFamily="49" charset="-128"/>
          </a:endParaRPr>
        </a:p>
      </dgm:t>
    </dgm:pt>
    <dgm:pt modelId="{45CFBCA0-7ED8-40E1-83B8-06062B4D1BF1}">
      <dgm:prSet/>
      <dgm:spPr/>
      <dgm:t>
        <a:bodyPr/>
        <a:lstStyle/>
        <a:p>
          <a:pPr rtl="0"/>
          <a:r>
            <a:rPr kumimoji="1" lang="ja-JP" dirty="0" smtClean="0">
              <a:latin typeface="ＭＳ ゴシック" pitchFamily="49" charset="-128"/>
              <a:ea typeface="ＭＳ ゴシック" pitchFamily="49" charset="-128"/>
            </a:rPr>
            <a:t>小児の急性下部気道感染（気管支炎・肺炎など）、中耳感染</a:t>
          </a:r>
          <a:r>
            <a:rPr kumimoji="1" lang="ja-JP" altLang="en-US" dirty="0" smtClean="0">
              <a:latin typeface="ＭＳ ゴシック" pitchFamily="49" charset="-128"/>
              <a:ea typeface="ＭＳ ゴシック" pitchFamily="49" charset="-128"/>
            </a:rPr>
            <a:t>、</a:t>
          </a:r>
          <a:r>
            <a:rPr kumimoji="1" lang="ja-JP" dirty="0" smtClean="0">
              <a:latin typeface="ＭＳ ゴシック" pitchFamily="49" charset="-128"/>
              <a:ea typeface="ＭＳ ゴシック" pitchFamily="49" charset="-128"/>
            </a:rPr>
            <a:t>小児</a:t>
          </a:r>
          <a:r>
            <a:rPr kumimoji="1" lang="ja-JP" altLang="en-US" dirty="0" smtClean="0">
              <a:latin typeface="ＭＳ ゴシック" pitchFamily="49" charset="-128"/>
              <a:ea typeface="ＭＳ ゴシック" pitchFamily="49" charset="-128"/>
            </a:rPr>
            <a:t>　</a:t>
          </a:r>
          <a:r>
            <a:rPr kumimoji="1" lang="ja-JP" dirty="0" smtClean="0">
              <a:latin typeface="ＭＳ ゴシック" pitchFamily="49" charset="-128"/>
              <a:ea typeface="ＭＳ ゴシック" pitchFamily="49" charset="-128"/>
            </a:rPr>
            <a:t>の喘息の誘発と悪化、小児の慢性呼吸器症状</a:t>
          </a:r>
          <a:r>
            <a:rPr kumimoji="1" lang="ja-JP" altLang="en-US" dirty="0" smtClean="0">
              <a:latin typeface="ＭＳ ゴシック" pitchFamily="49" charset="-128"/>
              <a:ea typeface="ＭＳ ゴシック" pitchFamily="49" charset="-128"/>
            </a:rPr>
            <a:t>、</a:t>
          </a:r>
          <a:r>
            <a:rPr kumimoji="1" lang="ja-JP" dirty="0" smtClean="0">
              <a:latin typeface="ＭＳ ゴシック" pitchFamily="49" charset="-128"/>
              <a:ea typeface="ＭＳ ゴシック" pitchFamily="49" charset="-128"/>
            </a:rPr>
            <a:t>大人の目と鼻の刺激</a:t>
          </a:r>
          <a:endParaRPr lang="ja-JP" dirty="0">
            <a:latin typeface="ＭＳ ゴシック" pitchFamily="49" charset="-128"/>
            <a:ea typeface="ＭＳ ゴシック" pitchFamily="49" charset="-128"/>
          </a:endParaRPr>
        </a:p>
      </dgm:t>
    </dgm:pt>
    <dgm:pt modelId="{F392263B-5159-4AFE-AF30-1F7A1664B123}" type="parTrans" cxnId="{DFB0982F-DDA1-4FD1-B2AD-9C933BD2A2C1}">
      <dgm:prSet/>
      <dgm:spPr/>
      <dgm:t>
        <a:bodyPr/>
        <a:lstStyle/>
        <a:p>
          <a:endParaRPr kumimoji="1" lang="ja-JP" altLang="en-US">
            <a:latin typeface="ＭＳ ゴシック" pitchFamily="49" charset="-128"/>
            <a:ea typeface="ＭＳ ゴシック" pitchFamily="49" charset="-128"/>
          </a:endParaRPr>
        </a:p>
      </dgm:t>
    </dgm:pt>
    <dgm:pt modelId="{A41F00E9-5E36-4169-A6CA-2E7C7B5FA849}" type="sibTrans" cxnId="{DFB0982F-DDA1-4FD1-B2AD-9C933BD2A2C1}">
      <dgm:prSet/>
      <dgm:spPr/>
      <dgm:t>
        <a:bodyPr/>
        <a:lstStyle/>
        <a:p>
          <a:endParaRPr kumimoji="1" lang="ja-JP" altLang="en-US">
            <a:latin typeface="ＭＳ ゴシック" pitchFamily="49" charset="-128"/>
            <a:ea typeface="ＭＳ ゴシック" pitchFamily="49" charset="-128"/>
          </a:endParaRPr>
        </a:p>
      </dgm:t>
    </dgm:pt>
    <dgm:pt modelId="{D9A25EC7-C1CA-457E-8726-E985112E726A}">
      <dgm:prSet/>
      <dgm:spPr/>
      <dgm:t>
        <a:bodyPr/>
        <a:lstStyle/>
        <a:p>
          <a:pPr rtl="0"/>
          <a:r>
            <a:rPr kumimoji="1" lang="ja-JP" b="1" dirty="0" smtClean="0">
              <a:effectLst/>
              <a:latin typeface="ＭＳ ゴシック" pitchFamily="49" charset="-128"/>
              <a:ea typeface="ＭＳ ゴシック" pitchFamily="49" charset="-128"/>
            </a:rPr>
            <a:t>発</a:t>
          </a:r>
          <a:r>
            <a:rPr kumimoji="1" lang="ja-JP" altLang="en-US" b="1" dirty="0" smtClean="0">
              <a:effectLst/>
              <a:latin typeface="ＭＳ ゴシック" pitchFamily="49" charset="-128"/>
              <a:ea typeface="ＭＳ ゴシック" pitchFamily="49" charset="-128"/>
            </a:rPr>
            <a:t>がん</a:t>
          </a:r>
          <a:endParaRPr lang="ja-JP" dirty="0">
            <a:effectLst/>
            <a:latin typeface="ＭＳ ゴシック" pitchFamily="49" charset="-128"/>
            <a:ea typeface="ＭＳ ゴシック" pitchFamily="49" charset="-128"/>
          </a:endParaRPr>
        </a:p>
      </dgm:t>
    </dgm:pt>
    <dgm:pt modelId="{9CF15724-3B60-43B9-A31E-B537B02E1405}" type="parTrans" cxnId="{675D5E0A-52C4-48FD-A1A8-8F762D904C2E}">
      <dgm:prSet/>
      <dgm:spPr/>
      <dgm:t>
        <a:bodyPr/>
        <a:lstStyle/>
        <a:p>
          <a:endParaRPr kumimoji="1" lang="ja-JP" altLang="en-US">
            <a:latin typeface="ＭＳ ゴシック" pitchFamily="49" charset="-128"/>
            <a:ea typeface="ＭＳ ゴシック" pitchFamily="49" charset="-128"/>
          </a:endParaRPr>
        </a:p>
      </dgm:t>
    </dgm:pt>
    <dgm:pt modelId="{CC35105C-A310-4CF7-A45B-1965BBD100E1}" type="sibTrans" cxnId="{675D5E0A-52C4-48FD-A1A8-8F762D904C2E}">
      <dgm:prSet/>
      <dgm:spPr/>
      <dgm:t>
        <a:bodyPr/>
        <a:lstStyle/>
        <a:p>
          <a:endParaRPr kumimoji="1" lang="ja-JP" altLang="en-US">
            <a:latin typeface="ＭＳ ゴシック" pitchFamily="49" charset="-128"/>
            <a:ea typeface="ＭＳ ゴシック" pitchFamily="49" charset="-128"/>
          </a:endParaRPr>
        </a:p>
      </dgm:t>
    </dgm:pt>
    <dgm:pt modelId="{9B76D1CB-5C44-43D6-BDC8-F1406E983DFD}">
      <dgm:prSet/>
      <dgm:spPr/>
      <dgm:t>
        <a:bodyPr/>
        <a:lstStyle/>
        <a:p>
          <a:pPr rtl="0"/>
          <a:r>
            <a:rPr kumimoji="1" lang="ja-JP" b="1" dirty="0" smtClean="0">
              <a:effectLst/>
              <a:latin typeface="ＭＳ ゴシック" pitchFamily="49" charset="-128"/>
              <a:ea typeface="ＭＳ ゴシック" pitchFamily="49" charset="-128"/>
            </a:rPr>
            <a:t>心血管に対する影響</a:t>
          </a:r>
          <a:endParaRPr lang="ja-JP" dirty="0">
            <a:effectLst/>
            <a:latin typeface="ＭＳ ゴシック" pitchFamily="49" charset="-128"/>
            <a:ea typeface="ＭＳ ゴシック" pitchFamily="49" charset="-128"/>
          </a:endParaRPr>
        </a:p>
      </dgm:t>
    </dgm:pt>
    <dgm:pt modelId="{3E7864B9-3D00-475D-9437-8C141C20B058}" type="parTrans" cxnId="{59A15FBC-8454-4C86-96FE-8E8F7484C1A1}">
      <dgm:prSet/>
      <dgm:spPr/>
      <dgm:t>
        <a:bodyPr/>
        <a:lstStyle/>
        <a:p>
          <a:endParaRPr kumimoji="1" lang="ja-JP" altLang="en-US">
            <a:latin typeface="ＭＳ ゴシック" pitchFamily="49" charset="-128"/>
            <a:ea typeface="ＭＳ ゴシック" pitchFamily="49" charset="-128"/>
          </a:endParaRPr>
        </a:p>
      </dgm:t>
    </dgm:pt>
    <dgm:pt modelId="{DBC7AE48-B1FA-4041-8056-8E3F8EECD5DB}" type="sibTrans" cxnId="{59A15FBC-8454-4C86-96FE-8E8F7484C1A1}">
      <dgm:prSet/>
      <dgm:spPr/>
      <dgm:t>
        <a:bodyPr/>
        <a:lstStyle/>
        <a:p>
          <a:endParaRPr kumimoji="1" lang="ja-JP" altLang="en-US">
            <a:latin typeface="ＭＳ ゴシック" pitchFamily="49" charset="-128"/>
            <a:ea typeface="ＭＳ ゴシック" pitchFamily="49" charset="-128"/>
          </a:endParaRPr>
        </a:p>
      </dgm:t>
    </dgm:pt>
    <dgm:pt modelId="{A7BFB2AA-DFA5-4B46-B6F7-6295E3F4618E}">
      <dgm:prSet/>
      <dgm:spPr/>
      <dgm:t>
        <a:bodyPr/>
        <a:lstStyle/>
        <a:p>
          <a:pPr rtl="0"/>
          <a:r>
            <a:rPr kumimoji="1" lang="ja-JP" dirty="0" smtClean="0">
              <a:latin typeface="ＭＳ ゴシック" pitchFamily="49" charset="-128"/>
              <a:ea typeface="ＭＳ ゴシック" pitchFamily="49" charset="-128"/>
            </a:rPr>
            <a:t>心臓病の死亡、急性および慢性冠動脈疾患の罹患</a:t>
          </a:r>
          <a:endParaRPr lang="ja-JP" dirty="0">
            <a:latin typeface="ＭＳ ゴシック" pitchFamily="49" charset="-128"/>
            <a:ea typeface="ＭＳ ゴシック" pitchFamily="49" charset="-128"/>
          </a:endParaRPr>
        </a:p>
      </dgm:t>
    </dgm:pt>
    <dgm:pt modelId="{700406DB-C84A-48EC-A1DC-73D69702A6A1}" type="parTrans" cxnId="{0C6F5E4D-0FE2-4126-A2AB-077C3CEEAA67}">
      <dgm:prSet/>
      <dgm:spPr/>
      <dgm:t>
        <a:bodyPr/>
        <a:lstStyle/>
        <a:p>
          <a:endParaRPr kumimoji="1" lang="ja-JP" altLang="en-US">
            <a:latin typeface="ＭＳ ゴシック" pitchFamily="49" charset="-128"/>
            <a:ea typeface="ＭＳ ゴシック" pitchFamily="49" charset="-128"/>
          </a:endParaRPr>
        </a:p>
      </dgm:t>
    </dgm:pt>
    <dgm:pt modelId="{7E12BFF8-87EA-4811-B93D-5408A4D0E448}" type="sibTrans" cxnId="{0C6F5E4D-0FE2-4126-A2AB-077C3CEEAA67}">
      <dgm:prSet/>
      <dgm:spPr/>
      <dgm:t>
        <a:bodyPr/>
        <a:lstStyle/>
        <a:p>
          <a:endParaRPr kumimoji="1" lang="ja-JP" altLang="en-US">
            <a:latin typeface="ＭＳ ゴシック" pitchFamily="49" charset="-128"/>
            <a:ea typeface="ＭＳ ゴシック" pitchFamily="49" charset="-128"/>
          </a:endParaRPr>
        </a:p>
      </dgm:t>
    </dgm:pt>
    <dgm:pt modelId="{001E8906-D7C5-423E-A23A-753A4B0747DE}">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■影響が示唆されるもの■</a:t>
          </a:r>
          <a:endParaRPr lang="ja-JP" dirty="0">
            <a:latin typeface="ＭＳ ゴシック" pitchFamily="49" charset="-128"/>
            <a:ea typeface="ＭＳ ゴシック" pitchFamily="49" charset="-128"/>
          </a:endParaRPr>
        </a:p>
      </dgm:t>
    </dgm:pt>
    <dgm:pt modelId="{C061C43B-4954-48CD-8FB9-4BDB0B5D2DBA}" type="parTrans" cxnId="{84F2A224-2A83-42CF-8496-14D9B5628EF9}">
      <dgm:prSet/>
      <dgm:spPr/>
      <dgm:t>
        <a:bodyPr/>
        <a:lstStyle/>
        <a:p>
          <a:endParaRPr kumimoji="1" lang="ja-JP" altLang="en-US">
            <a:latin typeface="ＭＳ ゴシック" pitchFamily="49" charset="-128"/>
            <a:ea typeface="ＭＳ ゴシック" pitchFamily="49" charset="-128"/>
          </a:endParaRPr>
        </a:p>
      </dgm:t>
    </dgm:pt>
    <dgm:pt modelId="{ED58EC95-06A6-40D3-AFF0-0BCB64E8CA34}" type="sibTrans" cxnId="{84F2A224-2A83-42CF-8496-14D9B5628EF9}">
      <dgm:prSet/>
      <dgm:spPr/>
      <dgm:t>
        <a:bodyPr/>
        <a:lstStyle/>
        <a:p>
          <a:endParaRPr kumimoji="1" lang="ja-JP" altLang="en-US">
            <a:latin typeface="ＭＳ ゴシック" pitchFamily="49" charset="-128"/>
            <a:ea typeface="ＭＳ ゴシック" pitchFamily="49" charset="-128"/>
          </a:endParaRPr>
        </a:p>
      </dgm:t>
    </dgm:pt>
    <dgm:pt modelId="{5C4C84CA-A279-4676-9ED4-F877A7650814}">
      <dgm:prSet/>
      <dgm:spPr/>
      <dgm:t>
        <a:bodyPr/>
        <a:lstStyle/>
        <a:p>
          <a:pPr rtl="0"/>
          <a:r>
            <a:rPr kumimoji="1" lang="ja-JP" b="1" dirty="0" smtClean="0">
              <a:effectLst/>
              <a:latin typeface="ＭＳ ゴシック" pitchFamily="49" charset="-128"/>
              <a:ea typeface="ＭＳ ゴシック" pitchFamily="49" charset="-128"/>
            </a:rPr>
            <a:t>発育に対する影響</a:t>
          </a:r>
          <a:endParaRPr lang="ja-JP" dirty="0">
            <a:effectLst/>
            <a:latin typeface="ＭＳ ゴシック" pitchFamily="49" charset="-128"/>
            <a:ea typeface="ＭＳ ゴシック" pitchFamily="49" charset="-128"/>
          </a:endParaRPr>
        </a:p>
      </dgm:t>
    </dgm:pt>
    <dgm:pt modelId="{8874E3F0-384D-403D-8B13-92A889AD4893}" type="parTrans" cxnId="{1E40A1BF-DFFC-417B-8239-B38440F73A1A}">
      <dgm:prSet/>
      <dgm:spPr/>
      <dgm:t>
        <a:bodyPr/>
        <a:lstStyle/>
        <a:p>
          <a:endParaRPr kumimoji="1" lang="ja-JP" altLang="en-US">
            <a:latin typeface="ＭＳ ゴシック" pitchFamily="49" charset="-128"/>
            <a:ea typeface="ＭＳ ゴシック" pitchFamily="49" charset="-128"/>
          </a:endParaRPr>
        </a:p>
      </dgm:t>
    </dgm:pt>
    <dgm:pt modelId="{901E0F8F-E06A-4556-B936-BAEB78EE4ACF}" type="sibTrans" cxnId="{1E40A1BF-DFFC-417B-8239-B38440F73A1A}">
      <dgm:prSet/>
      <dgm:spPr/>
      <dgm:t>
        <a:bodyPr/>
        <a:lstStyle/>
        <a:p>
          <a:endParaRPr kumimoji="1" lang="ja-JP" altLang="en-US">
            <a:latin typeface="ＭＳ ゴシック" pitchFamily="49" charset="-128"/>
            <a:ea typeface="ＭＳ ゴシック" pitchFamily="49" charset="-128"/>
          </a:endParaRPr>
        </a:p>
      </dgm:t>
    </dgm:pt>
    <dgm:pt modelId="{C9AFFBCA-DC32-4D46-BDE0-4F15C52807EE}">
      <dgm:prSet/>
      <dgm:spPr/>
      <dgm:t>
        <a:bodyPr/>
        <a:lstStyle/>
        <a:p>
          <a:pPr rtl="0"/>
          <a:r>
            <a:rPr kumimoji="1" lang="ja-JP" dirty="0" smtClean="0">
              <a:latin typeface="ＭＳ ゴシック" pitchFamily="49" charset="-128"/>
              <a:ea typeface="ＭＳ ゴシック" pitchFamily="49" charset="-128"/>
            </a:rPr>
            <a:t>自然流産</a:t>
          </a:r>
          <a:r>
            <a:rPr kumimoji="1" lang="ja-JP" altLang="en-US" dirty="0" smtClean="0">
              <a:latin typeface="ＭＳ ゴシック" pitchFamily="49" charset="-128"/>
              <a:ea typeface="ＭＳ ゴシック" pitchFamily="49" charset="-128"/>
            </a:rPr>
            <a:t>、</a:t>
          </a:r>
          <a:r>
            <a:rPr kumimoji="1" lang="ja-JP" dirty="0" smtClean="0">
              <a:latin typeface="ＭＳ ゴシック" pitchFamily="49" charset="-128"/>
              <a:ea typeface="ＭＳ ゴシック" pitchFamily="49" charset="-128"/>
            </a:rPr>
            <a:t>認知および行動における好ましくない影響（</a:t>
          </a:r>
          <a:r>
            <a:rPr kumimoji="1" lang="en-US" dirty="0" smtClean="0">
              <a:latin typeface="ＭＳ ゴシック" pitchFamily="49" charset="-128"/>
              <a:ea typeface="ＭＳ ゴシック" pitchFamily="49" charset="-128"/>
            </a:rPr>
            <a:t>ADHD</a:t>
          </a:r>
          <a:r>
            <a:rPr kumimoji="1" lang="ja-JP" dirty="0" smtClean="0">
              <a:latin typeface="ＭＳ ゴシック" pitchFamily="49" charset="-128"/>
              <a:ea typeface="ＭＳ ゴシック" pitchFamily="49" charset="-128"/>
            </a:rPr>
            <a:t>等）</a:t>
          </a:r>
          <a:endParaRPr lang="ja-JP" dirty="0">
            <a:latin typeface="ＭＳ ゴシック" pitchFamily="49" charset="-128"/>
            <a:ea typeface="ＭＳ ゴシック" pitchFamily="49" charset="-128"/>
          </a:endParaRPr>
        </a:p>
      </dgm:t>
    </dgm:pt>
    <dgm:pt modelId="{D4B6C0F1-25E7-41F8-A668-C9BFB4E9382B}" type="parTrans" cxnId="{F6550720-A3BF-4F2B-92C8-71D7668129CF}">
      <dgm:prSet/>
      <dgm:spPr/>
      <dgm:t>
        <a:bodyPr/>
        <a:lstStyle/>
        <a:p>
          <a:endParaRPr kumimoji="1" lang="ja-JP" altLang="en-US">
            <a:latin typeface="ＭＳ ゴシック" pitchFamily="49" charset="-128"/>
            <a:ea typeface="ＭＳ ゴシック" pitchFamily="49" charset="-128"/>
          </a:endParaRPr>
        </a:p>
      </dgm:t>
    </dgm:pt>
    <dgm:pt modelId="{8C4DC813-5EDC-487C-A66F-133BBDB71D11}" type="sibTrans" cxnId="{F6550720-A3BF-4F2B-92C8-71D7668129CF}">
      <dgm:prSet/>
      <dgm:spPr/>
      <dgm:t>
        <a:bodyPr/>
        <a:lstStyle/>
        <a:p>
          <a:endParaRPr kumimoji="1" lang="ja-JP" altLang="en-US">
            <a:latin typeface="ＭＳ ゴシック" pitchFamily="49" charset="-128"/>
            <a:ea typeface="ＭＳ ゴシック" pitchFamily="49" charset="-128"/>
          </a:endParaRPr>
        </a:p>
      </dgm:t>
    </dgm:pt>
    <dgm:pt modelId="{13FF7E43-0210-4078-8966-CE9517735A29}">
      <dgm:prSet/>
      <dgm:spPr/>
      <dgm:t>
        <a:bodyPr/>
        <a:lstStyle/>
        <a:p>
          <a:pPr rtl="0"/>
          <a:r>
            <a:rPr kumimoji="1" lang="ja-JP" b="1" dirty="0" smtClean="0">
              <a:effectLst/>
              <a:latin typeface="ＭＳ ゴシック" pitchFamily="49" charset="-128"/>
              <a:ea typeface="ＭＳ ゴシック" pitchFamily="49" charset="-128"/>
            </a:rPr>
            <a:t>呼吸器系に対する影響</a:t>
          </a:r>
          <a:endParaRPr lang="ja-JP" dirty="0">
            <a:effectLst/>
            <a:latin typeface="ＭＳ ゴシック" pitchFamily="49" charset="-128"/>
            <a:ea typeface="ＭＳ ゴシック" pitchFamily="49" charset="-128"/>
          </a:endParaRPr>
        </a:p>
      </dgm:t>
    </dgm:pt>
    <dgm:pt modelId="{7DAC54D5-9357-4C84-BDE7-6A450A4F3979}" type="parTrans" cxnId="{915F24F0-B9A7-47AF-8565-086CD8A6C416}">
      <dgm:prSet/>
      <dgm:spPr/>
      <dgm:t>
        <a:bodyPr/>
        <a:lstStyle/>
        <a:p>
          <a:endParaRPr kumimoji="1" lang="ja-JP" altLang="en-US">
            <a:latin typeface="ＭＳ ゴシック" pitchFamily="49" charset="-128"/>
            <a:ea typeface="ＭＳ ゴシック" pitchFamily="49" charset="-128"/>
          </a:endParaRPr>
        </a:p>
      </dgm:t>
    </dgm:pt>
    <dgm:pt modelId="{B4320E58-EC54-45F7-9E06-A63E19FDE0EF}" type="sibTrans" cxnId="{915F24F0-B9A7-47AF-8565-086CD8A6C416}">
      <dgm:prSet/>
      <dgm:spPr/>
      <dgm:t>
        <a:bodyPr/>
        <a:lstStyle/>
        <a:p>
          <a:endParaRPr kumimoji="1" lang="ja-JP" altLang="en-US">
            <a:latin typeface="ＭＳ ゴシック" pitchFamily="49" charset="-128"/>
            <a:ea typeface="ＭＳ ゴシック" pitchFamily="49" charset="-128"/>
          </a:endParaRPr>
        </a:p>
      </dgm:t>
    </dgm:pt>
    <dgm:pt modelId="{677C4D32-EDE9-44D2-9A18-A1163338BE66}">
      <dgm:prSet/>
      <dgm:spPr/>
      <dgm:t>
        <a:bodyPr/>
        <a:lstStyle/>
        <a:p>
          <a:pPr rtl="0"/>
          <a:r>
            <a:rPr kumimoji="1" lang="ja-JP" dirty="0" smtClean="0">
              <a:latin typeface="ＭＳ ゴシック" pitchFamily="49" charset="-128"/>
              <a:ea typeface="ＭＳ ゴシック" pitchFamily="49" charset="-128"/>
            </a:rPr>
            <a:t>呼吸機能の低下</a:t>
          </a:r>
          <a:endParaRPr lang="ja-JP" dirty="0">
            <a:latin typeface="ＭＳ ゴシック" pitchFamily="49" charset="-128"/>
            <a:ea typeface="ＭＳ ゴシック" pitchFamily="49" charset="-128"/>
          </a:endParaRPr>
        </a:p>
      </dgm:t>
    </dgm:pt>
    <dgm:pt modelId="{401A55BA-471E-40D7-9F0C-1CEBB80D1680}" type="parTrans" cxnId="{9C77B15D-EB6A-430C-B8EE-60EF1DF43E24}">
      <dgm:prSet/>
      <dgm:spPr/>
      <dgm:t>
        <a:bodyPr/>
        <a:lstStyle/>
        <a:p>
          <a:endParaRPr kumimoji="1" lang="ja-JP" altLang="en-US">
            <a:latin typeface="ＭＳ ゴシック" pitchFamily="49" charset="-128"/>
            <a:ea typeface="ＭＳ ゴシック" pitchFamily="49" charset="-128"/>
          </a:endParaRPr>
        </a:p>
      </dgm:t>
    </dgm:pt>
    <dgm:pt modelId="{C4C590A6-F27E-4222-BFB4-221299838DF0}" type="sibTrans" cxnId="{9C77B15D-EB6A-430C-B8EE-60EF1DF43E24}">
      <dgm:prSet/>
      <dgm:spPr/>
      <dgm:t>
        <a:bodyPr/>
        <a:lstStyle/>
        <a:p>
          <a:endParaRPr kumimoji="1" lang="ja-JP" altLang="en-US">
            <a:latin typeface="ＭＳ ゴシック" pitchFamily="49" charset="-128"/>
            <a:ea typeface="ＭＳ ゴシック" pitchFamily="49" charset="-128"/>
          </a:endParaRPr>
        </a:p>
      </dgm:t>
    </dgm:pt>
    <dgm:pt modelId="{95AA1268-64FA-4F11-86F9-68F5D9F75F53}">
      <dgm:prSet/>
      <dgm:spPr/>
      <dgm:t>
        <a:bodyPr/>
        <a:lstStyle/>
        <a:p>
          <a:pPr rtl="0"/>
          <a:r>
            <a:rPr kumimoji="1" lang="ja-JP" b="1" dirty="0" smtClean="0">
              <a:effectLst/>
              <a:latin typeface="ＭＳ ゴシック" pitchFamily="49" charset="-128"/>
              <a:ea typeface="ＭＳ ゴシック" pitchFamily="49" charset="-128"/>
            </a:rPr>
            <a:t>発</a:t>
          </a:r>
          <a:r>
            <a:rPr kumimoji="1" lang="ja-JP" altLang="en-US" b="1" dirty="0" smtClean="0">
              <a:effectLst/>
              <a:latin typeface="ＭＳ ゴシック" pitchFamily="49" charset="-128"/>
              <a:ea typeface="ＭＳ ゴシック" pitchFamily="49" charset="-128"/>
            </a:rPr>
            <a:t>がん</a:t>
          </a:r>
          <a:endParaRPr lang="ja-JP" dirty="0">
            <a:effectLst/>
            <a:latin typeface="ＭＳ ゴシック" pitchFamily="49" charset="-128"/>
            <a:ea typeface="ＭＳ ゴシック" pitchFamily="49" charset="-128"/>
          </a:endParaRPr>
        </a:p>
      </dgm:t>
    </dgm:pt>
    <dgm:pt modelId="{1CCA13D3-9ABB-44C2-8968-EE76E7C47797}" type="parTrans" cxnId="{9B179411-4365-47BB-A675-82B6516A8147}">
      <dgm:prSet/>
      <dgm:spPr/>
      <dgm:t>
        <a:bodyPr/>
        <a:lstStyle/>
        <a:p>
          <a:endParaRPr kumimoji="1" lang="ja-JP" altLang="en-US">
            <a:latin typeface="ＭＳ ゴシック" pitchFamily="49" charset="-128"/>
            <a:ea typeface="ＭＳ ゴシック" pitchFamily="49" charset="-128"/>
          </a:endParaRPr>
        </a:p>
      </dgm:t>
    </dgm:pt>
    <dgm:pt modelId="{4C62F9D9-4EE4-4146-A79C-BDC1A8EA5C80}" type="sibTrans" cxnId="{9B179411-4365-47BB-A675-82B6516A8147}">
      <dgm:prSet/>
      <dgm:spPr/>
      <dgm:t>
        <a:bodyPr/>
        <a:lstStyle/>
        <a:p>
          <a:endParaRPr kumimoji="1" lang="ja-JP" altLang="en-US">
            <a:latin typeface="ＭＳ ゴシック" pitchFamily="49" charset="-128"/>
            <a:ea typeface="ＭＳ ゴシック" pitchFamily="49" charset="-128"/>
          </a:endParaRPr>
        </a:p>
      </dgm:t>
    </dgm:pt>
    <dgm:pt modelId="{D211A571-5C8A-4BF0-B5E6-93C0930B4F0A}">
      <dgm:prSet/>
      <dgm:spPr/>
      <dgm:t>
        <a:bodyPr/>
        <a:lstStyle/>
        <a:p>
          <a:pPr rtl="0"/>
          <a:r>
            <a:rPr kumimoji="1" lang="ja-JP" dirty="0" smtClean="0">
              <a:latin typeface="ＭＳ ゴシック" pitchFamily="49" charset="-128"/>
              <a:ea typeface="ＭＳ ゴシック" pitchFamily="49" charset="-128"/>
            </a:rPr>
            <a:t>頸部の癌、子宮頚がん</a:t>
          </a:r>
          <a:endParaRPr lang="ja-JP" dirty="0">
            <a:latin typeface="ＭＳ ゴシック" pitchFamily="49" charset="-128"/>
            <a:ea typeface="ＭＳ ゴシック" pitchFamily="49" charset="-128"/>
          </a:endParaRPr>
        </a:p>
      </dgm:t>
    </dgm:pt>
    <dgm:pt modelId="{B305DF92-6F64-455B-A9B5-6594CAADADCB}" type="parTrans" cxnId="{BB10A02C-9335-444A-96C6-339A60177C8E}">
      <dgm:prSet/>
      <dgm:spPr/>
      <dgm:t>
        <a:bodyPr/>
        <a:lstStyle/>
        <a:p>
          <a:endParaRPr kumimoji="1" lang="ja-JP" altLang="en-US">
            <a:latin typeface="ＭＳ ゴシック" pitchFamily="49" charset="-128"/>
            <a:ea typeface="ＭＳ ゴシック" pitchFamily="49" charset="-128"/>
          </a:endParaRPr>
        </a:p>
      </dgm:t>
    </dgm:pt>
    <dgm:pt modelId="{B43AC7EB-0F2C-4E92-83B0-FEC738CF2FDD}" type="sibTrans" cxnId="{BB10A02C-9335-444A-96C6-339A60177C8E}">
      <dgm:prSet/>
      <dgm:spPr/>
      <dgm:t>
        <a:bodyPr/>
        <a:lstStyle/>
        <a:p>
          <a:endParaRPr kumimoji="1" lang="ja-JP" altLang="en-US">
            <a:latin typeface="ＭＳ ゴシック" pitchFamily="49" charset="-128"/>
            <a:ea typeface="ＭＳ ゴシック" pitchFamily="49" charset="-128"/>
          </a:endParaRPr>
        </a:p>
      </dgm:t>
    </dgm:pt>
    <dgm:pt modelId="{82018F57-DB8D-4375-8CA1-65686FADD9DE}">
      <dgm:prSet/>
      <dgm:spPr/>
      <dgm:t>
        <a:bodyPr/>
        <a:lstStyle/>
        <a:p>
          <a:pPr rtl="0"/>
          <a:r>
            <a:rPr kumimoji="1" lang="ja-JP" dirty="0" smtClean="0">
              <a:latin typeface="ＭＳ ゴシック" pitchFamily="49" charset="-128"/>
              <a:ea typeface="ＭＳ ゴシック" pitchFamily="49" charset="-128"/>
            </a:rPr>
            <a:t>肺癌、副鼻腔癌、小児の発癌作用</a:t>
          </a:r>
          <a:endParaRPr lang="ja-JP" dirty="0">
            <a:latin typeface="ＭＳ ゴシック" pitchFamily="49" charset="-128"/>
            <a:ea typeface="ＭＳ ゴシック" pitchFamily="49" charset="-128"/>
          </a:endParaRPr>
        </a:p>
      </dgm:t>
    </dgm:pt>
    <dgm:pt modelId="{1F3C3EFB-872F-43F7-891F-44EF6F10AA2C}" type="parTrans" cxnId="{B47178B4-CCC2-47DB-99EF-49CA5969477C}">
      <dgm:prSet/>
      <dgm:spPr/>
      <dgm:t>
        <a:bodyPr/>
        <a:lstStyle/>
        <a:p>
          <a:endParaRPr kumimoji="1" lang="ja-JP" altLang="en-US">
            <a:latin typeface="ＭＳ ゴシック" pitchFamily="49" charset="-128"/>
            <a:ea typeface="ＭＳ ゴシック" pitchFamily="49" charset="-128"/>
          </a:endParaRPr>
        </a:p>
      </dgm:t>
    </dgm:pt>
    <dgm:pt modelId="{643E4E9F-3B03-4EE9-B1A9-51EB9AD6E2E4}" type="sibTrans" cxnId="{B47178B4-CCC2-47DB-99EF-49CA5969477C}">
      <dgm:prSet/>
      <dgm:spPr/>
      <dgm:t>
        <a:bodyPr/>
        <a:lstStyle/>
        <a:p>
          <a:endParaRPr kumimoji="1" lang="ja-JP" altLang="en-US">
            <a:latin typeface="ＭＳ ゴシック" pitchFamily="49" charset="-128"/>
            <a:ea typeface="ＭＳ ゴシック" pitchFamily="49" charset="-128"/>
          </a:endParaRPr>
        </a:p>
      </dgm:t>
    </dgm:pt>
    <dgm:pt modelId="{F3F51A0A-4DA3-4F58-800D-EBB444461B7B}" type="pres">
      <dgm:prSet presAssocID="{C028397C-5DF8-4789-A1B3-EFE1B7269434}" presName="linear" presStyleCnt="0">
        <dgm:presLayoutVars>
          <dgm:dir/>
          <dgm:animLvl val="lvl"/>
          <dgm:resizeHandles val="exact"/>
        </dgm:presLayoutVars>
      </dgm:prSet>
      <dgm:spPr/>
      <dgm:t>
        <a:bodyPr/>
        <a:lstStyle/>
        <a:p>
          <a:endParaRPr kumimoji="1" lang="ja-JP" altLang="en-US"/>
        </a:p>
      </dgm:t>
    </dgm:pt>
    <dgm:pt modelId="{CD56D329-6ED1-4521-9FD0-BFE94805EBC4}" type="pres">
      <dgm:prSet presAssocID="{7E9A609A-FEA0-4161-99C1-85B79BE93DEF}" presName="parentLin" presStyleCnt="0"/>
      <dgm:spPr/>
    </dgm:pt>
    <dgm:pt modelId="{D880EB74-E884-4B0A-954A-C3A2DCBDFCAE}" type="pres">
      <dgm:prSet presAssocID="{7E9A609A-FEA0-4161-99C1-85B79BE93DEF}" presName="parentLeftMargin" presStyleLbl="node1" presStyleIdx="0" presStyleCnt="2"/>
      <dgm:spPr/>
      <dgm:t>
        <a:bodyPr/>
        <a:lstStyle/>
        <a:p>
          <a:endParaRPr kumimoji="1" lang="ja-JP" altLang="en-US"/>
        </a:p>
      </dgm:t>
    </dgm:pt>
    <dgm:pt modelId="{82E9A7E2-699F-41E5-9BE0-7A9980560981}" type="pres">
      <dgm:prSet presAssocID="{7E9A609A-FEA0-4161-99C1-85B79BE93DEF}" presName="parentText" presStyleLbl="node1" presStyleIdx="0" presStyleCnt="2">
        <dgm:presLayoutVars>
          <dgm:chMax val="0"/>
          <dgm:bulletEnabled val="1"/>
        </dgm:presLayoutVars>
      </dgm:prSet>
      <dgm:spPr/>
      <dgm:t>
        <a:bodyPr/>
        <a:lstStyle/>
        <a:p>
          <a:endParaRPr kumimoji="1" lang="ja-JP" altLang="en-US"/>
        </a:p>
      </dgm:t>
    </dgm:pt>
    <dgm:pt modelId="{CF038ACA-C4DF-4D42-86F8-ABF97FA34DEE}" type="pres">
      <dgm:prSet presAssocID="{7E9A609A-FEA0-4161-99C1-85B79BE93DEF}" presName="negativeSpace" presStyleCnt="0"/>
      <dgm:spPr/>
    </dgm:pt>
    <dgm:pt modelId="{A41F03EC-2B98-4C36-960C-DAAE8257E41B}" type="pres">
      <dgm:prSet presAssocID="{7E9A609A-FEA0-4161-99C1-85B79BE93DEF}" presName="childText" presStyleLbl="conFgAcc1" presStyleIdx="0" presStyleCnt="2">
        <dgm:presLayoutVars>
          <dgm:bulletEnabled val="1"/>
        </dgm:presLayoutVars>
      </dgm:prSet>
      <dgm:spPr/>
      <dgm:t>
        <a:bodyPr/>
        <a:lstStyle/>
        <a:p>
          <a:endParaRPr kumimoji="1" lang="ja-JP" altLang="en-US"/>
        </a:p>
      </dgm:t>
    </dgm:pt>
    <dgm:pt modelId="{57CEDB91-97DC-4EFF-BED2-37BCA0D9062D}" type="pres">
      <dgm:prSet presAssocID="{4AA4D7BB-474B-4492-B93E-A622836AF673}" presName="spaceBetweenRectangles" presStyleCnt="0"/>
      <dgm:spPr/>
    </dgm:pt>
    <dgm:pt modelId="{6F496B10-F452-4D17-82E3-F4FB2780BE17}" type="pres">
      <dgm:prSet presAssocID="{001E8906-D7C5-423E-A23A-753A4B0747DE}" presName="parentLin" presStyleCnt="0"/>
      <dgm:spPr/>
    </dgm:pt>
    <dgm:pt modelId="{0C6375F0-903E-410E-B3E7-F9EC97FB384F}" type="pres">
      <dgm:prSet presAssocID="{001E8906-D7C5-423E-A23A-753A4B0747DE}" presName="parentLeftMargin" presStyleLbl="node1" presStyleIdx="0" presStyleCnt="2"/>
      <dgm:spPr/>
      <dgm:t>
        <a:bodyPr/>
        <a:lstStyle/>
        <a:p>
          <a:endParaRPr kumimoji="1" lang="ja-JP" altLang="en-US"/>
        </a:p>
      </dgm:t>
    </dgm:pt>
    <dgm:pt modelId="{3A42ED8B-175E-4841-838D-8639933B4E02}" type="pres">
      <dgm:prSet presAssocID="{001E8906-D7C5-423E-A23A-753A4B0747DE}" presName="parentText" presStyleLbl="node1" presStyleIdx="1" presStyleCnt="2">
        <dgm:presLayoutVars>
          <dgm:chMax val="0"/>
          <dgm:bulletEnabled val="1"/>
        </dgm:presLayoutVars>
      </dgm:prSet>
      <dgm:spPr/>
      <dgm:t>
        <a:bodyPr/>
        <a:lstStyle/>
        <a:p>
          <a:endParaRPr kumimoji="1" lang="ja-JP" altLang="en-US"/>
        </a:p>
      </dgm:t>
    </dgm:pt>
    <dgm:pt modelId="{905F2518-DA05-4C45-BBAF-64C3B8F95D17}" type="pres">
      <dgm:prSet presAssocID="{001E8906-D7C5-423E-A23A-753A4B0747DE}" presName="negativeSpace" presStyleCnt="0"/>
      <dgm:spPr/>
    </dgm:pt>
    <dgm:pt modelId="{FFE9A065-06CF-443B-A23C-F45CE9E39235}" type="pres">
      <dgm:prSet presAssocID="{001E8906-D7C5-423E-A23A-753A4B0747DE}" presName="childText" presStyleLbl="conFgAcc1" presStyleIdx="1" presStyleCnt="2">
        <dgm:presLayoutVars>
          <dgm:bulletEnabled val="1"/>
        </dgm:presLayoutVars>
      </dgm:prSet>
      <dgm:spPr/>
      <dgm:t>
        <a:bodyPr/>
        <a:lstStyle/>
        <a:p>
          <a:endParaRPr kumimoji="1" lang="ja-JP" altLang="en-US"/>
        </a:p>
      </dgm:t>
    </dgm:pt>
  </dgm:ptLst>
  <dgm:cxnLst>
    <dgm:cxn modelId="{23BBB2F5-E5BB-4A76-8D82-4EAFE452B15C}" srcId="{34065AA7-6B34-4936-AB4D-689211F46A3B}" destId="{718459C4-7883-4B71-9D90-01CF1EAFB792}" srcOrd="0" destOrd="0" parTransId="{BB0C043F-C5B7-4E31-9C46-214416735F9B}" sibTransId="{3174C2B2-F310-4228-8E12-460FF13F4B89}"/>
    <dgm:cxn modelId="{5A639660-C67F-4A1D-9457-21F403B58BF0}" type="presOf" srcId="{7E9A609A-FEA0-4161-99C1-85B79BE93DEF}" destId="{82E9A7E2-699F-41E5-9BE0-7A9980560981}" srcOrd="1" destOrd="0" presId="urn:microsoft.com/office/officeart/2005/8/layout/list1"/>
    <dgm:cxn modelId="{43538B5A-35AB-41EA-9DE3-02E27112CAA0}" type="presOf" srcId="{C9AFFBCA-DC32-4D46-BDE0-4F15C52807EE}" destId="{FFE9A065-06CF-443B-A23C-F45CE9E39235}" srcOrd="0" destOrd="1" presId="urn:microsoft.com/office/officeart/2005/8/layout/list1"/>
    <dgm:cxn modelId="{F6550720-A3BF-4F2B-92C8-71D7668129CF}" srcId="{5C4C84CA-A279-4676-9ED4-F877A7650814}" destId="{C9AFFBCA-DC32-4D46-BDE0-4F15C52807EE}" srcOrd="0" destOrd="0" parTransId="{D4B6C0F1-25E7-41F8-A668-C9BFB4E9382B}" sibTransId="{8C4DC813-5EDC-487C-A66F-133BBDB71D11}"/>
    <dgm:cxn modelId="{81B9C4AD-71AD-4C97-AD11-BE26BC0C2902}" type="presOf" srcId="{D9A25EC7-C1CA-457E-8726-E985112E726A}" destId="{A41F03EC-2B98-4C36-960C-DAAE8257E41B}" srcOrd="0" destOrd="4" presId="urn:microsoft.com/office/officeart/2005/8/layout/list1"/>
    <dgm:cxn modelId="{C3BBF4B3-9A0F-43B6-9055-6F891C0696D4}" type="presOf" srcId="{5C4C84CA-A279-4676-9ED4-F877A7650814}" destId="{FFE9A065-06CF-443B-A23C-F45CE9E39235}" srcOrd="0" destOrd="0" presId="urn:microsoft.com/office/officeart/2005/8/layout/list1"/>
    <dgm:cxn modelId="{4A4311C4-BC1A-48D5-8A2A-2AEF4764DD67}" type="presOf" srcId="{677C4D32-EDE9-44D2-9A18-A1163338BE66}" destId="{FFE9A065-06CF-443B-A23C-F45CE9E39235}" srcOrd="0" destOrd="3" presId="urn:microsoft.com/office/officeart/2005/8/layout/list1"/>
    <dgm:cxn modelId="{448FC59B-5CC4-4249-A5F7-B4283F384F83}" srcId="{7E9A609A-FEA0-4161-99C1-85B79BE93DEF}" destId="{34065AA7-6B34-4936-AB4D-689211F46A3B}" srcOrd="0" destOrd="0" parTransId="{03776DBA-D98E-4EFD-9953-C6F396173E5D}" sibTransId="{68E82EAC-BE16-4782-AB9C-3D0A767CB037}"/>
    <dgm:cxn modelId="{FC9A4763-9B5E-497C-A23B-DCD9E2F0EEAF}" type="presOf" srcId="{C028397C-5DF8-4789-A1B3-EFE1B7269434}" destId="{F3F51A0A-4DA3-4F58-800D-EBB444461B7B}" srcOrd="0" destOrd="0" presId="urn:microsoft.com/office/officeart/2005/8/layout/list1"/>
    <dgm:cxn modelId="{2AAA1CC7-7952-4D15-9183-5E1CBC0474C0}" type="presOf" srcId="{001E8906-D7C5-423E-A23A-753A4B0747DE}" destId="{3A42ED8B-175E-4841-838D-8639933B4E02}" srcOrd="1" destOrd="0" presId="urn:microsoft.com/office/officeart/2005/8/layout/list1"/>
    <dgm:cxn modelId="{9B179411-4365-47BB-A675-82B6516A8147}" srcId="{001E8906-D7C5-423E-A23A-753A4B0747DE}" destId="{95AA1268-64FA-4F11-86F9-68F5D9F75F53}" srcOrd="2" destOrd="0" parTransId="{1CCA13D3-9ABB-44C2-8968-EE76E7C47797}" sibTransId="{4C62F9D9-4EE4-4146-A79C-BDC1A8EA5C80}"/>
    <dgm:cxn modelId="{915F24F0-B9A7-47AF-8565-086CD8A6C416}" srcId="{001E8906-D7C5-423E-A23A-753A4B0747DE}" destId="{13FF7E43-0210-4078-8966-CE9517735A29}" srcOrd="1" destOrd="0" parTransId="{7DAC54D5-9357-4C84-BDE7-6A450A4F3979}" sibTransId="{B4320E58-EC54-45F7-9E06-A63E19FDE0EF}"/>
    <dgm:cxn modelId="{BB10A02C-9335-444A-96C6-339A60177C8E}" srcId="{95AA1268-64FA-4F11-86F9-68F5D9F75F53}" destId="{D211A571-5C8A-4BF0-B5E6-93C0930B4F0A}" srcOrd="0" destOrd="0" parTransId="{B305DF92-6F64-455B-A9B5-6594CAADADCB}" sibTransId="{B43AC7EB-0F2C-4E92-83B0-FEC738CF2FDD}"/>
    <dgm:cxn modelId="{BD8E99DD-2010-4B88-871A-AF4BD14D407C}" type="presOf" srcId="{34065AA7-6B34-4936-AB4D-689211F46A3B}" destId="{A41F03EC-2B98-4C36-960C-DAAE8257E41B}" srcOrd="0" destOrd="0" presId="urn:microsoft.com/office/officeart/2005/8/layout/list1"/>
    <dgm:cxn modelId="{0D794579-2691-4A66-A66A-ABB9C7CA44F0}" type="presOf" srcId="{001E8906-D7C5-423E-A23A-753A4B0747DE}" destId="{0C6375F0-903E-410E-B3E7-F9EC97FB384F}" srcOrd="0" destOrd="0" presId="urn:microsoft.com/office/officeart/2005/8/layout/list1"/>
    <dgm:cxn modelId="{84F2A224-2A83-42CF-8496-14D9B5628EF9}" srcId="{C028397C-5DF8-4789-A1B3-EFE1B7269434}" destId="{001E8906-D7C5-423E-A23A-753A4B0747DE}" srcOrd="1" destOrd="0" parTransId="{C061C43B-4954-48CD-8FB9-4BDB0B5D2DBA}" sibTransId="{ED58EC95-06A6-40D3-AFF0-0BCB64E8CA34}"/>
    <dgm:cxn modelId="{1E40A1BF-DFFC-417B-8239-B38440F73A1A}" srcId="{001E8906-D7C5-423E-A23A-753A4B0747DE}" destId="{5C4C84CA-A279-4676-9ED4-F877A7650814}" srcOrd="0" destOrd="0" parTransId="{8874E3F0-384D-403D-8B13-92A889AD4893}" sibTransId="{901E0F8F-E06A-4556-B936-BAEB78EE4ACF}"/>
    <dgm:cxn modelId="{E7DEFF38-B7B2-461A-9C10-6E2F6BAA35A5}" srcId="{7E9A609A-FEA0-4161-99C1-85B79BE93DEF}" destId="{62F8957A-A357-4AE7-8590-BDBA0966A679}" srcOrd="1" destOrd="0" parTransId="{72250196-394C-4D35-B0A6-D1EFDCCE9F0D}" sibTransId="{77CB5EC9-D670-4649-A7D9-784C541C6A39}"/>
    <dgm:cxn modelId="{FAE2F5B2-51C9-4DB4-822D-D1117FCFA61A}" type="presOf" srcId="{7E9A609A-FEA0-4161-99C1-85B79BE93DEF}" destId="{D880EB74-E884-4B0A-954A-C3A2DCBDFCAE}" srcOrd="0" destOrd="0" presId="urn:microsoft.com/office/officeart/2005/8/layout/list1"/>
    <dgm:cxn modelId="{193F4DD2-8724-41A6-A276-FBF2C49BA8DF}" type="presOf" srcId="{95AA1268-64FA-4F11-86F9-68F5D9F75F53}" destId="{FFE9A065-06CF-443B-A23C-F45CE9E39235}" srcOrd="0" destOrd="4" presId="urn:microsoft.com/office/officeart/2005/8/layout/list1"/>
    <dgm:cxn modelId="{B47178B4-CCC2-47DB-99EF-49CA5969477C}" srcId="{D9A25EC7-C1CA-457E-8726-E985112E726A}" destId="{82018F57-DB8D-4375-8CA1-65686FADD9DE}" srcOrd="0" destOrd="0" parTransId="{1F3C3EFB-872F-43F7-891F-44EF6F10AA2C}" sibTransId="{643E4E9F-3B03-4EE9-B1A9-51EB9AD6E2E4}"/>
    <dgm:cxn modelId="{EA637A86-8F40-454A-A5B6-1ABF0626218D}" type="presOf" srcId="{62F8957A-A357-4AE7-8590-BDBA0966A679}" destId="{A41F03EC-2B98-4C36-960C-DAAE8257E41B}" srcOrd="0" destOrd="2" presId="urn:microsoft.com/office/officeart/2005/8/layout/list1"/>
    <dgm:cxn modelId="{675D5E0A-52C4-48FD-A1A8-8F762D904C2E}" srcId="{7E9A609A-FEA0-4161-99C1-85B79BE93DEF}" destId="{D9A25EC7-C1CA-457E-8726-E985112E726A}" srcOrd="2" destOrd="0" parTransId="{9CF15724-3B60-43B9-A31E-B537B02E1405}" sibTransId="{CC35105C-A310-4CF7-A45B-1965BBD100E1}"/>
    <dgm:cxn modelId="{918D595D-645C-4CE8-BD57-B77067B8FE80}" type="presOf" srcId="{82018F57-DB8D-4375-8CA1-65686FADD9DE}" destId="{A41F03EC-2B98-4C36-960C-DAAE8257E41B}" srcOrd="0" destOrd="5" presId="urn:microsoft.com/office/officeart/2005/8/layout/list1"/>
    <dgm:cxn modelId="{8629C044-DE3E-48F3-B749-75E9AB09DD45}" type="presOf" srcId="{45CFBCA0-7ED8-40E1-83B8-06062B4D1BF1}" destId="{A41F03EC-2B98-4C36-960C-DAAE8257E41B}" srcOrd="0" destOrd="3" presId="urn:microsoft.com/office/officeart/2005/8/layout/list1"/>
    <dgm:cxn modelId="{59A15FBC-8454-4C86-96FE-8E8F7484C1A1}" srcId="{7E9A609A-FEA0-4161-99C1-85B79BE93DEF}" destId="{9B76D1CB-5C44-43D6-BDC8-F1406E983DFD}" srcOrd="3" destOrd="0" parTransId="{3E7864B9-3D00-475D-9437-8C141C20B058}" sibTransId="{DBC7AE48-B1FA-4041-8056-8E3F8EECD5DB}"/>
    <dgm:cxn modelId="{EE8817A0-B240-4EF0-84B9-52024999B07A}" type="presOf" srcId="{13FF7E43-0210-4078-8966-CE9517735A29}" destId="{FFE9A065-06CF-443B-A23C-F45CE9E39235}" srcOrd="0" destOrd="2" presId="urn:microsoft.com/office/officeart/2005/8/layout/list1"/>
    <dgm:cxn modelId="{C6AAA01F-E2CE-4DBB-BF7B-E07266457044}" type="presOf" srcId="{D211A571-5C8A-4BF0-B5E6-93C0930B4F0A}" destId="{FFE9A065-06CF-443B-A23C-F45CE9E39235}" srcOrd="0" destOrd="5" presId="urn:microsoft.com/office/officeart/2005/8/layout/list1"/>
    <dgm:cxn modelId="{2A83F229-F9F6-49DE-9156-9CF8B5ADCEC7}" type="presOf" srcId="{9B76D1CB-5C44-43D6-BDC8-F1406E983DFD}" destId="{A41F03EC-2B98-4C36-960C-DAAE8257E41B}" srcOrd="0" destOrd="6" presId="urn:microsoft.com/office/officeart/2005/8/layout/list1"/>
    <dgm:cxn modelId="{0C6F5E4D-0FE2-4126-A2AB-077C3CEEAA67}" srcId="{9B76D1CB-5C44-43D6-BDC8-F1406E983DFD}" destId="{A7BFB2AA-DFA5-4B46-B6F7-6295E3F4618E}" srcOrd="0" destOrd="0" parTransId="{700406DB-C84A-48EC-A1DC-73D69702A6A1}" sibTransId="{7E12BFF8-87EA-4811-B93D-5408A4D0E448}"/>
    <dgm:cxn modelId="{DFB0982F-DDA1-4FD1-B2AD-9C933BD2A2C1}" srcId="{62F8957A-A357-4AE7-8590-BDBA0966A679}" destId="{45CFBCA0-7ED8-40E1-83B8-06062B4D1BF1}" srcOrd="0" destOrd="0" parTransId="{F392263B-5159-4AFE-AF30-1F7A1664B123}" sibTransId="{A41F00E9-5E36-4169-A6CA-2E7C7B5FA849}"/>
    <dgm:cxn modelId="{ED764BA8-DC90-4ED9-9AEB-3BC3FA4290D7}" type="presOf" srcId="{A7BFB2AA-DFA5-4B46-B6F7-6295E3F4618E}" destId="{A41F03EC-2B98-4C36-960C-DAAE8257E41B}" srcOrd="0" destOrd="7" presId="urn:microsoft.com/office/officeart/2005/8/layout/list1"/>
    <dgm:cxn modelId="{F8B54286-DE9E-4CA2-A8AC-E214D52AB1C6}" srcId="{C028397C-5DF8-4789-A1B3-EFE1B7269434}" destId="{7E9A609A-FEA0-4161-99C1-85B79BE93DEF}" srcOrd="0" destOrd="0" parTransId="{F422A760-5953-4F43-89FB-99D8354E94DF}" sibTransId="{4AA4D7BB-474B-4492-B93E-A622836AF673}"/>
    <dgm:cxn modelId="{C7F0C274-33A6-46F0-ADFA-08691AD1F96E}" type="presOf" srcId="{718459C4-7883-4B71-9D90-01CF1EAFB792}" destId="{A41F03EC-2B98-4C36-960C-DAAE8257E41B}" srcOrd="0" destOrd="1" presId="urn:microsoft.com/office/officeart/2005/8/layout/list1"/>
    <dgm:cxn modelId="{9C77B15D-EB6A-430C-B8EE-60EF1DF43E24}" srcId="{13FF7E43-0210-4078-8966-CE9517735A29}" destId="{677C4D32-EDE9-44D2-9A18-A1163338BE66}" srcOrd="0" destOrd="0" parTransId="{401A55BA-471E-40D7-9F0C-1CEBB80D1680}" sibTransId="{C4C590A6-F27E-4222-BFB4-221299838DF0}"/>
    <dgm:cxn modelId="{EEAD7860-EDDC-447B-B1C8-89DEF4831591}" type="presParOf" srcId="{F3F51A0A-4DA3-4F58-800D-EBB444461B7B}" destId="{CD56D329-6ED1-4521-9FD0-BFE94805EBC4}" srcOrd="0" destOrd="0" presId="urn:microsoft.com/office/officeart/2005/8/layout/list1"/>
    <dgm:cxn modelId="{363F813E-267C-43DF-8C52-5FAC723C8E2C}" type="presParOf" srcId="{CD56D329-6ED1-4521-9FD0-BFE94805EBC4}" destId="{D880EB74-E884-4B0A-954A-C3A2DCBDFCAE}" srcOrd="0" destOrd="0" presId="urn:microsoft.com/office/officeart/2005/8/layout/list1"/>
    <dgm:cxn modelId="{E82C1C1E-ECC8-4401-8B6E-8A8253C5AE6C}" type="presParOf" srcId="{CD56D329-6ED1-4521-9FD0-BFE94805EBC4}" destId="{82E9A7E2-699F-41E5-9BE0-7A9980560981}" srcOrd="1" destOrd="0" presId="urn:microsoft.com/office/officeart/2005/8/layout/list1"/>
    <dgm:cxn modelId="{DEA3E268-58E6-4960-B325-32F217A318AD}" type="presParOf" srcId="{F3F51A0A-4DA3-4F58-800D-EBB444461B7B}" destId="{CF038ACA-C4DF-4D42-86F8-ABF97FA34DEE}" srcOrd="1" destOrd="0" presId="urn:microsoft.com/office/officeart/2005/8/layout/list1"/>
    <dgm:cxn modelId="{B7309265-CC0E-4801-B04C-B1DBA113DD59}" type="presParOf" srcId="{F3F51A0A-4DA3-4F58-800D-EBB444461B7B}" destId="{A41F03EC-2B98-4C36-960C-DAAE8257E41B}" srcOrd="2" destOrd="0" presId="urn:microsoft.com/office/officeart/2005/8/layout/list1"/>
    <dgm:cxn modelId="{CC70CB21-D04C-4BFD-B1BE-66C8EAE96EF0}" type="presParOf" srcId="{F3F51A0A-4DA3-4F58-800D-EBB444461B7B}" destId="{57CEDB91-97DC-4EFF-BED2-37BCA0D9062D}" srcOrd="3" destOrd="0" presId="urn:microsoft.com/office/officeart/2005/8/layout/list1"/>
    <dgm:cxn modelId="{5AC03563-C5AC-4E68-9F9E-7BA76E7C5CCC}" type="presParOf" srcId="{F3F51A0A-4DA3-4F58-800D-EBB444461B7B}" destId="{6F496B10-F452-4D17-82E3-F4FB2780BE17}" srcOrd="4" destOrd="0" presId="urn:microsoft.com/office/officeart/2005/8/layout/list1"/>
    <dgm:cxn modelId="{45151C7E-F57F-4543-8A79-26890559F736}" type="presParOf" srcId="{6F496B10-F452-4D17-82E3-F4FB2780BE17}" destId="{0C6375F0-903E-410E-B3E7-F9EC97FB384F}" srcOrd="0" destOrd="0" presId="urn:microsoft.com/office/officeart/2005/8/layout/list1"/>
    <dgm:cxn modelId="{90E1DDE4-4955-4056-9DE3-51399EC8BC12}" type="presParOf" srcId="{6F496B10-F452-4D17-82E3-F4FB2780BE17}" destId="{3A42ED8B-175E-4841-838D-8639933B4E02}" srcOrd="1" destOrd="0" presId="urn:microsoft.com/office/officeart/2005/8/layout/list1"/>
    <dgm:cxn modelId="{FB422B17-0A35-474E-B654-923ED6B7C828}" type="presParOf" srcId="{F3F51A0A-4DA3-4F58-800D-EBB444461B7B}" destId="{905F2518-DA05-4C45-BBAF-64C3B8F95D17}" srcOrd="5" destOrd="0" presId="urn:microsoft.com/office/officeart/2005/8/layout/list1"/>
    <dgm:cxn modelId="{5F3869C3-5C6B-47D2-A326-B415D5FDC13E}" type="presParOf" srcId="{F3F51A0A-4DA3-4F58-800D-EBB444461B7B}" destId="{FFE9A065-06CF-443B-A23C-F45CE9E39235}"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0BFEFC-8416-45FE-872D-2892C1920F03}" type="doc">
      <dgm:prSet loTypeId="urn:microsoft.com/office/officeart/2005/8/layout/vList2" loCatId="list" qsTypeId="urn:microsoft.com/office/officeart/2005/8/quickstyle/3d3" qsCatId="3D" csTypeId="urn:microsoft.com/office/officeart/2005/8/colors/accent1_1" csCatId="accent1" phldr="1"/>
      <dgm:spPr/>
      <dgm:t>
        <a:bodyPr/>
        <a:lstStyle/>
        <a:p>
          <a:endParaRPr kumimoji="1" lang="ja-JP" altLang="en-US"/>
        </a:p>
      </dgm:t>
    </dgm:pt>
    <dgm:pt modelId="{4DEC33D1-D9F9-4213-95D9-864A91AA1EE2}">
      <dgm:prSet/>
      <dgm:spPr/>
      <dgm:t>
        <a:bodyPr/>
        <a:lstStyle/>
        <a:p>
          <a:pPr rtl="0"/>
          <a:r>
            <a:rPr kumimoji="1" lang="ja-JP" altLang="en-US" dirty="0" smtClean="0"/>
            <a:t>✓</a:t>
          </a:r>
          <a:r>
            <a:rPr kumimoji="1" lang="ja-JP" dirty="0" smtClean="0"/>
            <a:t>受動喫煙の防止</a:t>
          </a:r>
          <a:endParaRPr lang="ja-JP" dirty="0"/>
        </a:p>
      </dgm:t>
    </dgm:pt>
    <dgm:pt modelId="{B1521723-B054-4536-B294-57EB0D45EE11}" type="parTrans" cxnId="{2C1789C8-A045-4491-B3C1-5104DB7F1DEA}">
      <dgm:prSet/>
      <dgm:spPr/>
      <dgm:t>
        <a:bodyPr/>
        <a:lstStyle/>
        <a:p>
          <a:endParaRPr kumimoji="1" lang="ja-JP" altLang="en-US"/>
        </a:p>
      </dgm:t>
    </dgm:pt>
    <dgm:pt modelId="{704B31A5-29F0-402B-BC1A-CAE1B2243748}" type="sibTrans" cxnId="{2C1789C8-A045-4491-B3C1-5104DB7F1DEA}">
      <dgm:prSet/>
      <dgm:spPr/>
      <dgm:t>
        <a:bodyPr/>
        <a:lstStyle/>
        <a:p>
          <a:endParaRPr kumimoji="1" lang="ja-JP" altLang="en-US"/>
        </a:p>
      </dgm:t>
    </dgm:pt>
    <dgm:pt modelId="{0685D99F-C01D-4BA9-AC61-384F92C3773A}">
      <dgm:prSet/>
      <dgm:spPr/>
      <dgm:t>
        <a:bodyPr/>
        <a:lstStyle/>
        <a:p>
          <a:pPr rtl="0"/>
          <a:r>
            <a:rPr kumimoji="1" lang="ja-JP" altLang="en-US" dirty="0" smtClean="0"/>
            <a:t>✓</a:t>
          </a:r>
          <a:r>
            <a:rPr kumimoji="1" lang="ja-JP" dirty="0" smtClean="0"/>
            <a:t>喫煙者への禁煙促進</a:t>
          </a:r>
          <a:endParaRPr lang="ja-JP" dirty="0"/>
        </a:p>
      </dgm:t>
    </dgm:pt>
    <dgm:pt modelId="{5823110D-867A-45E3-B0F5-BFFC3E30DD01}" type="parTrans" cxnId="{72A47E76-BC58-44BD-9C80-6A5F9F6BF7C5}">
      <dgm:prSet/>
      <dgm:spPr/>
      <dgm:t>
        <a:bodyPr/>
        <a:lstStyle/>
        <a:p>
          <a:endParaRPr kumimoji="1" lang="ja-JP" altLang="en-US"/>
        </a:p>
      </dgm:t>
    </dgm:pt>
    <dgm:pt modelId="{28CC96DF-DC76-4906-B687-3018CFCA5751}" type="sibTrans" cxnId="{72A47E76-BC58-44BD-9C80-6A5F9F6BF7C5}">
      <dgm:prSet/>
      <dgm:spPr/>
      <dgm:t>
        <a:bodyPr/>
        <a:lstStyle/>
        <a:p>
          <a:endParaRPr kumimoji="1" lang="ja-JP" altLang="en-US"/>
        </a:p>
      </dgm:t>
    </dgm:pt>
    <dgm:pt modelId="{FAF7F0A2-C386-4B76-A91F-D5939574077A}">
      <dgm:prSet/>
      <dgm:spPr/>
      <dgm:t>
        <a:bodyPr/>
        <a:lstStyle/>
        <a:p>
          <a:pPr rtl="0"/>
          <a:r>
            <a:rPr kumimoji="1" lang="ja-JP" altLang="en-US" dirty="0" smtClean="0"/>
            <a:t>✓</a:t>
          </a:r>
          <a:r>
            <a:rPr kumimoji="1" lang="ja-JP" dirty="0" smtClean="0"/>
            <a:t>喫煙開始の予防</a:t>
          </a:r>
          <a:endParaRPr lang="ja-JP" dirty="0"/>
        </a:p>
      </dgm:t>
    </dgm:pt>
    <dgm:pt modelId="{54248A9B-653F-48D3-803B-1E5B9C4ED879}" type="parTrans" cxnId="{18C1F9BB-F6EB-4170-8B62-E02DC5A81FF2}">
      <dgm:prSet/>
      <dgm:spPr/>
      <dgm:t>
        <a:bodyPr/>
        <a:lstStyle/>
        <a:p>
          <a:endParaRPr kumimoji="1" lang="ja-JP" altLang="en-US"/>
        </a:p>
      </dgm:t>
    </dgm:pt>
    <dgm:pt modelId="{09933F87-99B3-424D-9817-9A2032EC2BB6}" type="sibTrans" cxnId="{18C1F9BB-F6EB-4170-8B62-E02DC5A81FF2}">
      <dgm:prSet/>
      <dgm:spPr/>
      <dgm:t>
        <a:bodyPr/>
        <a:lstStyle/>
        <a:p>
          <a:endParaRPr kumimoji="1" lang="ja-JP" altLang="en-US"/>
        </a:p>
      </dgm:t>
    </dgm:pt>
    <dgm:pt modelId="{4FE5DD71-8D00-4F55-9E31-CE28398CA493}">
      <dgm:prSet/>
      <dgm:spPr/>
      <dgm:t>
        <a:bodyPr/>
        <a:lstStyle/>
        <a:p>
          <a:pPr rtl="0"/>
          <a:r>
            <a:rPr kumimoji="1" lang="ja-JP" altLang="en-US" dirty="0" smtClean="0"/>
            <a:t>✓</a:t>
          </a:r>
          <a:r>
            <a:rPr kumimoji="1" lang="ja-JP" dirty="0" smtClean="0"/>
            <a:t>禁煙実行者の禁煙の維持</a:t>
          </a:r>
          <a:endParaRPr lang="ja-JP" dirty="0"/>
        </a:p>
      </dgm:t>
    </dgm:pt>
    <dgm:pt modelId="{BFC05A4A-016E-4065-8A42-8117550C29F5}" type="parTrans" cxnId="{92A819D4-C4D3-4A38-8FDD-CEFC812A5EB6}">
      <dgm:prSet/>
      <dgm:spPr/>
      <dgm:t>
        <a:bodyPr/>
        <a:lstStyle/>
        <a:p>
          <a:endParaRPr kumimoji="1" lang="ja-JP" altLang="en-US"/>
        </a:p>
      </dgm:t>
    </dgm:pt>
    <dgm:pt modelId="{E82267B8-EEE0-403A-978E-2F1BEF6BE3BC}" type="sibTrans" cxnId="{92A819D4-C4D3-4A38-8FDD-CEFC812A5EB6}">
      <dgm:prSet/>
      <dgm:spPr/>
      <dgm:t>
        <a:bodyPr/>
        <a:lstStyle/>
        <a:p>
          <a:endParaRPr kumimoji="1" lang="ja-JP" altLang="en-US"/>
        </a:p>
      </dgm:t>
    </dgm:pt>
    <dgm:pt modelId="{9DC69303-223D-43A5-AF8D-A241E6D47FBE}" type="pres">
      <dgm:prSet presAssocID="{6B0BFEFC-8416-45FE-872D-2892C1920F03}" presName="linear" presStyleCnt="0">
        <dgm:presLayoutVars>
          <dgm:animLvl val="lvl"/>
          <dgm:resizeHandles val="exact"/>
        </dgm:presLayoutVars>
      </dgm:prSet>
      <dgm:spPr/>
      <dgm:t>
        <a:bodyPr/>
        <a:lstStyle/>
        <a:p>
          <a:endParaRPr kumimoji="1" lang="ja-JP" altLang="en-US"/>
        </a:p>
      </dgm:t>
    </dgm:pt>
    <dgm:pt modelId="{82C3843E-5467-4FD9-972E-62136DE0AB8C}" type="pres">
      <dgm:prSet presAssocID="{4DEC33D1-D9F9-4213-95D9-864A91AA1EE2}" presName="parentText" presStyleLbl="node1" presStyleIdx="0" presStyleCnt="4">
        <dgm:presLayoutVars>
          <dgm:chMax val="0"/>
          <dgm:bulletEnabled val="1"/>
        </dgm:presLayoutVars>
      </dgm:prSet>
      <dgm:spPr/>
      <dgm:t>
        <a:bodyPr/>
        <a:lstStyle/>
        <a:p>
          <a:endParaRPr kumimoji="1" lang="ja-JP" altLang="en-US"/>
        </a:p>
      </dgm:t>
    </dgm:pt>
    <dgm:pt modelId="{F65C5E6B-A018-4779-8F24-06F1446B8001}" type="pres">
      <dgm:prSet presAssocID="{704B31A5-29F0-402B-BC1A-CAE1B2243748}" presName="spacer" presStyleCnt="0"/>
      <dgm:spPr/>
      <dgm:t>
        <a:bodyPr/>
        <a:lstStyle/>
        <a:p>
          <a:endParaRPr kumimoji="1" lang="ja-JP" altLang="en-US"/>
        </a:p>
      </dgm:t>
    </dgm:pt>
    <dgm:pt modelId="{26D801ED-0C73-4437-9653-BD8B76B0878E}" type="pres">
      <dgm:prSet presAssocID="{0685D99F-C01D-4BA9-AC61-384F92C3773A}" presName="parentText" presStyleLbl="node1" presStyleIdx="1" presStyleCnt="4">
        <dgm:presLayoutVars>
          <dgm:chMax val="0"/>
          <dgm:bulletEnabled val="1"/>
        </dgm:presLayoutVars>
      </dgm:prSet>
      <dgm:spPr/>
      <dgm:t>
        <a:bodyPr/>
        <a:lstStyle/>
        <a:p>
          <a:endParaRPr kumimoji="1" lang="ja-JP" altLang="en-US"/>
        </a:p>
      </dgm:t>
    </dgm:pt>
    <dgm:pt modelId="{0EB45C64-5A2C-4B42-ACE0-C7894DD8F057}" type="pres">
      <dgm:prSet presAssocID="{28CC96DF-DC76-4906-B687-3018CFCA5751}" presName="spacer" presStyleCnt="0"/>
      <dgm:spPr/>
      <dgm:t>
        <a:bodyPr/>
        <a:lstStyle/>
        <a:p>
          <a:endParaRPr kumimoji="1" lang="ja-JP" altLang="en-US"/>
        </a:p>
      </dgm:t>
    </dgm:pt>
    <dgm:pt modelId="{B96C442F-2C50-42A6-9AD5-7EC673FB72FE}" type="pres">
      <dgm:prSet presAssocID="{FAF7F0A2-C386-4B76-A91F-D5939574077A}" presName="parentText" presStyleLbl="node1" presStyleIdx="2" presStyleCnt="4">
        <dgm:presLayoutVars>
          <dgm:chMax val="0"/>
          <dgm:bulletEnabled val="1"/>
        </dgm:presLayoutVars>
      </dgm:prSet>
      <dgm:spPr/>
      <dgm:t>
        <a:bodyPr/>
        <a:lstStyle/>
        <a:p>
          <a:endParaRPr kumimoji="1" lang="ja-JP" altLang="en-US"/>
        </a:p>
      </dgm:t>
    </dgm:pt>
    <dgm:pt modelId="{D51CB1C8-F01F-431B-8B79-9EB8817DAF12}" type="pres">
      <dgm:prSet presAssocID="{09933F87-99B3-424D-9817-9A2032EC2BB6}" presName="spacer" presStyleCnt="0"/>
      <dgm:spPr/>
      <dgm:t>
        <a:bodyPr/>
        <a:lstStyle/>
        <a:p>
          <a:endParaRPr kumimoji="1" lang="ja-JP" altLang="en-US"/>
        </a:p>
      </dgm:t>
    </dgm:pt>
    <dgm:pt modelId="{13C989E3-9B41-4140-AF94-13388C3F8B2D}" type="pres">
      <dgm:prSet presAssocID="{4FE5DD71-8D00-4F55-9E31-CE28398CA493}" presName="parentText" presStyleLbl="node1" presStyleIdx="3" presStyleCnt="4">
        <dgm:presLayoutVars>
          <dgm:chMax val="0"/>
          <dgm:bulletEnabled val="1"/>
        </dgm:presLayoutVars>
      </dgm:prSet>
      <dgm:spPr/>
      <dgm:t>
        <a:bodyPr/>
        <a:lstStyle/>
        <a:p>
          <a:endParaRPr kumimoji="1" lang="ja-JP" altLang="en-US"/>
        </a:p>
      </dgm:t>
    </dgm:pt>
  </dgm:ptLst>
  <dgm:cxnLst>
    <dgm:cxn modelId="{C2F8208E-0131-4F51-9EDA-268665956665}" type="presOf" srcId="{FAF7F0A2-C386-4B76-A91F-D5939574077A}" destId="{B96C442F-2C50-42A6-9AD5-7EC673FB72FE}" srcOrd="0" destOrd="0" presId="urn:microsoft.com/office/officeart/2005/8/layout/vList2"/>
    <dgm:cxn modelId="{234372D0-CF4B-49C4-A0A6-38E2FB94F7B1}" type="presOf" srcId="{0685D99F-C01D-4BA9-AC61-384F92C3773A}" destId="{26D801ED-0C73-4437-9653-BD8B76B0878E}" srcOrd="0" destOrd="0" presId="urn:microsoft.com/office/officeart/2005/8/layout/vList2"/>
    <dgm:cxn modelId="{2C1789C8-A045-4491-B3C1-5104DB7F1DEA}" srcId="{6B0BFEFC-8416-45FE-872D-2892C1920F03}" destId="{4DEC33D1-D9F9-4213-95D9-864A91AA1EE2}" srcOrd="0" destOrd="0" parTransId="{B1521723-B054-4536-B294-57EB0D45EE11}" sibTransId="{704B31A5-29F0-402B-BC1A-CAE1B2243748}"/>
    <dgm:cxn modelId="{18C1F9BB-F6EB-4170-8B62-E02DC5A81FF2}" srcId="{6B0BFEFC-8416-45FE-872D-2892C1920F03}" destId="{FAF7F0A2-C386-4B76-A91F-D5939574077A}" srcOrd="2" destOrd="0" parTransId="{54248A9B-653F-48D3-803B-1E5B9C4ED879}" sibTransId="{09933F87-99B3-424D-9817-9A2032EC2BB6}"/>
    <dgm:cxn modelId="{C1EB8B57-985E-44F2-81F4-2C0166DD13BA}" type="presOf" srcId="{4DEC33D1-D9F9-4213-95D9-864A91AA1EE2}" destId="{82C3843E-5467-4FD9-972E-62136DE0AB8C}" srcOrd="0" destOrd="0" presId="urn:microsoft.com/office/officeart/2005/8/layout/vList2"/>
    <dgm:cxn modelId="{72A47E76-BC58-44BD-9C80-6A5F9F6BF7C5}" srcId="{6B0BFEFC-8416-45FE-872D-2892C1920F03}" destId="{0685D99F-C01D-4BA9-AC61-384F92C3773A}" srcOrd="1" destOrd="0" parTransId="{5823110D-867A-45E3-B0F5-BFFC3E30DD01}" sibTransId="{28CC96DF-DC76-4906-B687-3018CFCA5751}"/>
    <dgm:cxn modelId="{428037B4-7DF5-4846-B5C0-1EB3A111C36D}" type="presOf" srcId="{6B0BFEFC-8416-45FE-872D-2892C1920F03}" destId="{9DC69303-223D-43A5-AF8D-A241E6D47FBE}" srcOrd="0" destOrd="0" presId="urn:microsoft.com/office/officeart/2005/8/layout/vList2"/>
    <dgm:cxn modelId="{92A819D4-C4D3-4A38-8FDD-CEFC812A5EB6}" srcId="{6B0BFEFC-8416-45FE-872D-2892C1920F03}" destId="{4FE5DD71-8D00-4F55-9E31-CE28398CA493}" srcOrd="3" destOrd="0" parTransId="{BFC05A4A-016E-4065-8A42-8117550C29F5}" sibTransId="{E82267B8-EEE0-403A-978E-2F1BEF6BE3BC}"/>
    <dgm:cxn modelId="{8451DA3C-E431-4E64-A712-CD3D94020AF1}" type="presOf" srcId="{4FE5DD71-8D00-4F55-9E31-CE28398CA493}" destId="{13C989E3-9B41-4140-AF94-13388C3F8B2D}" srcOrd="0" destOrd="0" presId="urn:microsoft.com/office/officeart/2005/8/layout/vList2"/>
    <dgm:cxn modelId="{41351668-6171-4B0B-8994-AFD914BE183A}" type="presParOf" srcId="{9DC69303-223D-43A5-AF8D-A241E6D47FBE}" destId="{82C3843E-5467-4FD9-972E-62136DE0AB8C}" srcOrd="0" destOrd="0" presId="urn:microsoft.com/office/officeart/2005/8/layout/vList2"/>
    <dgm:cxn modelId="{0E8F9077-9829-45F2-A962-1C7245A0253B}" type="presParOf" srcId="{9DC69303-223D-43A5-AF8D-A241E6D47FBE}" destId="{F65C5E6B-A018-4779-8F24-06F1446B8001}" srcOrd="1" destOrd="0" presId="urn:microsoft.com/office/officeart/2005/8/layout/vList2"/>
    <dgm:cxn modelId="{5413E92B-8B5A-4A75-A408-5115EA93A71E}" type="presParOf" srcId="{9DC69303-223D-43A5-AF8D-A241E6D47FBE}" destId="{26D801ED-0C73-4437-9653-BD8B76B0878E}" srcOrd="2" destOrd="0" presId="urn:microsoft.com/office/officeart/2005/8/layout/vList2"/>
    <dgm:cxn modelId="{8410D440-AC26-4DA2-961D-7915DB68C1EF}" type="presParOf" srcId="{9DC69303-223D-43A5-AF8D-A241E6D47FBE}" destId="{0EB45C64-5A2C-4B42-ACE0-C7894DD8F057}" srcOrd="3" destOrd="0" presId="urn:microsoft.com/office/officeart/2005/8/layout/vList2"/>
    <dgm:cxn modelId="{88B3B1E5-7B23-40AF-9A30-06E38F52B080}" type="presParOf" srcId="{9DC69303-223D-43A5-AF8D-A241E6D47FBE}" destId="{B96C442F-2C50-42A6-9AD5-7EC673FB72FE}" srcOrd="4" destOrd="0" presId="urn:microsoft.com/office/officeart/2005/8/layout/vList2"/>
    <dgm:cxn modelId="{FEE817F5-4CC5-474D-B4C6-F97D53FE85DD}" type="presParOf" srcId="{9DC69303-223D-43A5-AF8D-A241E6D47FBE}" destId="{D51CB1C8-F01F-431B-8B79-9EB8817DAF12}" srcOrd="5" destOrd="0" presId="urn:microsoft.com/office/officeart/2005/8/layout/vList2"/>
    <dgm:cxn modelId="{30E80C3C-13B5-445C-9BE6-5C43ED4D3D0F}" type="presParOf" srcId="{9DC69303-223D-43A5-AF8D-A241E6D47FBE}" destId="{13C989E3-9B41-4140-AF94-13388C3F8B2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6C8D1B-B34E-458F-9DFE-D5F417E64719}" type="doc">
      <dgm:prSet loTypeId="urn:microsoft.com/office/officeart/2005/8/layout/vList2" loCatId="list" qsTypeId="urn:microsoft.com/office/officeart/2005/8/quickstyle/3d3" qsCatId="3D" csTypeId="urn:microsoft.com/office/officeart/2005/8/colors/accent1_1" csCatId="accent1"/>
      <dgm:spPr/>
      <dgm:t>
        <a:bodyPr/>
        <a:lstStyle/>
        <a:p>
          <a:endParaRPr kumimoji="1" lang="ja-JP" altLang="en-US"/>
        </a:p>
      </dgm:t>
    </dgm:pt>
    <dgm:pt modelId="{9420FA8A-4C7E-4BF3-A503-27006E6A0BA9}">
      <dgm:prSet/>
      <dgm:spPr/>
      <dgm:t>
        <a:bodyPr/>
        <a:lstStyle/>
        <a:p>
          <a:pPr rtl="0"/>
          <a:r>
            <a:rPr kumimoji="1" lang="ja-JP" b="1" smtClean="0">
              <a:latin typeface="ＭＳ ゴシック" pitchFamily="49" charset="-128"/>
              <a:ea typeface="ＭＳ ゴシック" pitchFamily="49" charset="-128"/>
            </a:rPr>
            <a:t>科学的な検証の結果、受動喫煙のレベルに安全なレベルはない。</a:t>
          </a:r>
          <a:endParaRPr lang="ja-JP" b="1">
            <a:latin typeface="ＭＳ ゴシック" pitchFamily="49" charset="-128"/>
            <a:ea typeface="ＭＳ ゴシック" pitchFamily="49" charset="-128"/>
          </a:endParaRPr>
        </a:p>
      </dgm:t>
    </dgm:pt>
    <dgm:pt modelId="{BE44C18B-72B2-4EDB-852D-0BCF84C9F94B}" type="parTrans" cxnId="{0450F59D-C323-4E36-A8F7-8D404FF3DB69}">
      <dgm:prSet/>
      <dgm:spPr/>
      <dgm:t>
        <a:bodyPr/>
        <a:lstStyle/>
        <a:p>
          <a:endParaRPr kumimoji="1" lang="ja-JP" altLang="en-US" b="1">
            <a:latin typeface="ＭＳ ゴシック" pitchFamily="49" charset="-128"/>
            <a:ea typeface="ＭＳ ゴシック" pitchFamily="49" charset="-128"/>
          </a:endParaRPr>
        </a:p>
      </dgm:t>
    </dgm:pt>
    <dgm:pt modelId="{162C9AE9-9F82-4E2C-91ED-27CAED83B3DE}" type="sibTrans" cxnId="{0450F59D-C323-4E36-A8F7-8D404FF3DB69}">
      <dgm:prSet/>
      <dgm:spPr/>
      <dgm:t>
        <a:bodyPr/>
        <a:lstStyle/>
        <a:p>
          <a:endParaRPr kumimoji="1" lang="ja-JP" altLang="en-US" b="1">
            <a:latin typeface="ＭＳ ゴシック" pitchFamily="49" charset="-128"/>
            <a:ea typeface="ＭＳ ゴシック" pitchFamily="49" charset="-128"/>
          </a:endParaRPr>
        </a:p>
      </dgm:t>
    </dgm:pt>
    <dgm:pt modelId="{AE7768D0-4020-4F26-AA72-B17BC3163D39}">
      <dgm:prSet/>
      <dgm:spPr/>
      <dgm:t>
        <a:bodyPr/>
        <a:lstStyle/>
        <a:p>
          <a:pPr rtl="0"/>
          <a:r>
            <a:rPr kumimoji="1" lang="ja-JP" b="1" smtClean="0">
              <a:latin typeface="ＭＳ ゴシック" pitchFamily="49" charset="-128"/>
              <a:ea typeface="ＭＳ ゴシック" pitchFamily="49" charset="-128"/>
            </a:rPr>
            <a:t>受動喫煙の危険性から人々を守る唯一の効果的な方法は「</a:t>
          </a:r>
          <a:r>
            <a:rPr kumimoji="1" lang="en-US" b="1" smtClean="0">
              <a:latin typeface="ＭＳ ゴシック" pitchFamily="49" charset="-128"/>
              <a:ea typeface="ＭＳ ゴシック" pitchFamily="49" charset="-128"/>
            </a:rPr>
            <a:t>100</a:t>
          </a:r>
          <a:r>
            <a:rPr kumimoji="1" lang="ja-JP" b="1" smtClean="0">
              <a:latin typeface="ＭＳ ゴシック" pitchFamily="49" charset="-128"/>
              <a:ea typeface="ＭＳ ゴシック" pitchFamily="49" charset="-128"/>
            </a:rPr>
            <a:t>％完全禁煙」のみである。これはすでに確実な事実であり、議論の余地はない。</a:t>
          </a:r>
          <a:endParaRPr lang="ja-JP" b="1">
            <a:latin typeface="ＭＳ ゴシック" pitchFamily="49" charset="-128"/>
            <a:ea typeface="ＭＳ ゴシック" pitchFamily="49" charset="-128"/>
          </a:endParaRPr>
        </a:p>
      </dgm:t>
    </dgm:pt>
    <dgm:pt modelId="{3B728958-C5BD-4A81-8445-DD6C0AB6C496}" type="parTrans" cxnId="{B024980F-2423-44AF-B891-A07234EE98EB}">
      <dgm:prSet/>
      <dgm:spPr/>
      <dgm:t>
        <a:bodyPr/>
        <a:lstStyle/>
        <a:p>
          <a:endParaRPr kumimoji="1" lang="ja-JP" altLang="en-US" b="1">
            <a:latin typeface="ＭＳ ゴシック" pitchFamily="49" charset="-128"/>
            <a:ea typeface="ＭＳ ゴシック" pitchFamily="49" charset="-128"/>
          </a:endParaRPr>
        </a:p>
      </dgm:t>
    </dgm:pt>
    <dgm:pt modelId="{D598AFCA-B4F0-4FC0-99A1-E7892740185B}" type="sibTrans" cxnId="{B024980F-2423-44AF-B891-A07234EE98EB}">
      <dgm:prSet/>
      <dgm:spPr/>
      <dgm:t>
        <a:bodyPr/>
        <a:lstStyle/>
        <a:p>
          <a:endParaRPr kumimoji="1" lang="ja-JP" altLang="en-US" b="1">
            <a:latin typeface="ＭＳ ゴシック" pitchFamily="49" charset="-128"/>
            <a:ea typeface="ＭＳ ゴシック" pitchFamily="49" charset="-128"/>
          </a:endParaRPr>
        </a:p>
      </dgm:t>
    </dgm:pt>
    <dgm:pt modelId="{71C5D7F3-0EFB-4A6A-8C7A-0B1362B1ABFE}">
      <dgm:prSet/>
      <dgm:spPr/>
      <dgm:t>
        <a:bodyPr/>
        <a:lstStyle/>
        <a:p>
          <a:pPr rtl="0"/>
          <a:r>
            <a:rPr kumimoji="1" lang="ja-JP" b="1" smtClean="0">
              <a:latin typeface="ＭＳ ゴシック" pitchFamily="49" charset="-128"/>
              <a:ea typeface="ＭＳ ゴシック" pitchFamily="49" charset="-128"/>
            </a:rPr>
            <a:t>受動喫煙防止のための「規制」が必要である。</a:t>
          </a:r>
          <a:endParaRPr lang="ja-JP" b="1">
            <a:latin typeface="ＭＳ ゴシック" pitchFamily="49" charset="-128"/>
            <a:ea typeface="ＭＳ ゴシック" pitchFamily="49" charset="-128"/>
          </a:endParaRPr>
        </a:p>
      </dgm:t>
    </dgm:pt>
    <dgm:pt modelId="{9C0E5028-B940-4CA2-BFC7-BDCC87A055C2}" type="parTrans" cxnId="{62B657B1-908D-4BC7-9D6C-5FCA45C72E6A}">
      <dgm:prSet/>
      <dgm:spPr/>
      <dgm:t>
        <a:bodyPr/>
        <a:lstStyle/>
        <a:p>
          <a:endParaRPr kumimoji="1" lang="ja-JP" altLang="en-US" b="1">
            <a:latin typeface="ＭＳ ゴシック" pitchFamily="49" charset="-128"/>
            <a:ea typeface="ＭＳ ゴシック" pitchFamily="49" charset="-128"/>
          </a:endParaRPr>
        </a:p>
      </dgm:t>
    </dgm:pt>
    <dgm:pt modelId="{67DB3C8D-56B5-424F-80C5-C271D6CE2268}" type="sibTrans" cxnId="{62B657B1-908D-4BC7-9D6C-5FCA45C72E6A}">
      <dgm:prSet/>
      <dgm:spPr/>
      <dgm:t>
        <a:bodyPr/>
        <a:lstStyle/>
        <a:p>
          <a:endParaRPr kumimoji="1" lang="ja-JP" altLang="en-US" b="1">
            <a:latin typeface="ＭＳ ゴシック" pitchFamily="49" charset="-128"/>
            <a:ea typeface="ＭＳ ゴシック" pitchFamily="49" charset="-128"/>
          </a:endParaRPr>
        </a:p>
      </dgm:t>
    </dgm:pt>
    <dgm:pt modelId="{1EEACCBC-F407-4897-9830-B77699B0A762}">
      <dgm:prSet/>
      <dgm:spPr/>
      <dgm:t>
        <a:bodyPr/>
        <a:lstStyle/>
        <a:p>
          <a:pPr rtl="0"/>
          <a:r>
            <a:rPr kumimoji="1" lang="ja-JP" b="1" dirty="0" smtClean="0">
              <a:latin typeface="ＭＳ ゴシック" pitchFamily="49" charset="-128"/>
              <a:ea typeface="ＭＳ ゴシック" pitchFamily="49" charset="-128"/>
            </a:rPr>
            <a:t>規制は「単純」「明解」「強制的」「包括的」であることが重要である。（</a:t>
          </a:r>
          <a:r>
            <a:rPr kumimoji="1" lang="en-US" b="1" dirty="0" smtClean="0">
              <a:latin typeface="ＭＳ ゴシック" pitchFamily="49" charset="-128"/>
              <a:ea typeface="ＭＳ ゴシック" pitchFamily="49" charset="-128"/>
            </a:rPr>
            <a:t>※</a:t>
          </a:r>
          <a:r>
            <a:rPr kumimoji="1" lang="ja-JP" b="1" dirty="0" smtClean="0">
              <a:latin typeface="ＭＳ ゴシック" pitchFamily="49" charset="-128"/>
              <a:ea typeface="ＭＳ ゴシック" pitchFamily="49" charset="-128"/>
            </a:rPr>
            <a:t>複雑、例外的、自主的、個別的規制ではない。）</a:t>
          </a:r>
          <a:endParaRPr lang="ja-JP" b="1" dirty="0">
            <a:latin typeface="ＭＳ ゴシック" pitchFamily="49" charset="-128"/>
            <a:ea typeface="ＭＳ ゴシック" pitchFamily="49" charset="-128"/>
          </a:endParaRPr>
        </a:p>
      </dgm:t>
    </dgm:pt>
    <dgm:pt modelId="{DA797AF5-37CD-4479-814D-8AAFC2600EEC}" type="parTrans" cxnId="{0F277018-CFD6-4F54-B4AE-C9D6AAB72265}">
      <dgm:prSet/>
      <dgm:spPr/>
      <dgm:t>
        <a:bodyPr/>
        <a:lstStyle/>
        <a:p>
          <a:endParaRPr kumimoji="1" lang="ja-JP" altLang="en-US" b="1">
            <a:latin typeface="ＭＳ ゴシック" pitchFamily="49" charset="-128"/>
            <a:ea typeface="ＭＳ ゴシック" pitchFamily="49" charset="-128"/>
          </a:endParaRPr>
        </a:p>
      </dgm:t>
    </dgm:pt>
    <dgm:pt modelId="{31182901-3934-4D5C-9E09-3D58D9D51E0D}" type="sibTrans" cxnId="{0F277018-CFD6-4F54-B4AE-C9D6AAB72265}">
      <dgm:prSet/>
      <dgm:spPr/>
      <dgm:t>
        <a:bodyPr/>
        <a:lstStyle/>
        <a:p>
          <a:endParaRPr kumimoji="1" lang="ja-JP" altLang="en-US" b="1">
            <a:latin typeface="ＭＳ ゴシック" pitchFamily="49" charset="-128"/>
            <a:ea typeface="ＭＳ ゴシック" pitchFamily="49" charset="-128"/>
          </a:endParaRPr>
        </a:p>
      </dgm:t>
    </dgm:pt>
    <dgm:pt modelId="{3BFEDCAC-5F1F-4244-8F24-45259D31B343}" type="pres">
      <dgm:prSet presAssocID="{1D6C8D1B-B34E-458F-9DFE-D5F417E64719}" presName="linear" presStyleCnt="0">
        <dgm:presLayoutVars>
          <dgm:animLvl val="lvl"/>
          <dgm:resizeHandles val="exact"/>
        </dgm:presLayoutVars>
      </dgm:prSet>
      <dgm:spPr/>
      <dgm:t>
        <a:bodyPr/>
        <a:lstStyle/>
        <a:p>
          <a:endParaRPr kumimoji="1" lang="ja-JP" altLang="en-US"/>
        </a:p>
      </dgm:t>
    </dgm:pt>
    <dgm:pt modelId="{BC418556-3E86-4914-BAB2-A96E74338E6B}" type="pres">
      <dgm:prSet presAssocID="{9420FA8A-4C7E-4BF3-A503-27006E6A0BA9}" presName="parentText" presStyleLbl="node1" presStyleIdx="0" presStyleCnt="4">
        <dgm:presLayoutVars>
          <dgm:chMax val="0"/>
          <dgm:bulletEnabled val="1"/>
        </dgm:presLayoutVars>
      </dgm:prSet>
      <dgm:spPr/>
      <dgm:t>
        <a:bodyPr/>
        <a:lstStyle/>
        <a:p>
          <a:endParaRPr kumimoji="1" lang="ja-JP" altLang="en-US"/>
        </a:p>
      </dgm:t>
    </dgm:pt>
    <dgm:pt modelId="{57EDD002-F207-4A4A-84A8-FD649BA1D1BE}" type="pres">
      <dgm:prSet presAssocID="{162C9AE9-9F82-4E2C-91ED-27CAED83B3DE}" presName="spacer" presStyleCnt="0"/>
      <dgm:spPr/>
      <dgm:t>
        <a:bodyPr/>
        <a:lstStyle/>
        <a:p>
          <a:endParaRPr kumimoji="1" lang="ja-JP" altLang="en-US"/>
        </a:p>
      </dgm:t>
    </dgm:pt>
    <dgm:pt modelId="{42246E69-CE87-4B43-9A4D-5FD0B8C85462}" type="pres">
      <dgm:prSet presAssocID="{AE7768D0-4020-4F26-AA72-B17BC3163D39}" presName="parentText" presStyleLbl="node1" presStyleIdx="1" presStyleCnt="4">
        <dgm:presLayoutVars>
          <dgm:chMax val="0"/>
          <dgm:bulletEnabled val="1"/>
        </dgm:presLayoutVars>
      </dgm:prSet>
      <dgm:spPr/>
      <dgm:t>
        <a:bodyPr/>
        <a:lstStyle/>
        <a:p>
          <a:endParaRPr kumimoji="1" lang="ja-JP" altLang="en-US"/>
        </a:p>
      </dgm:t>
    </dgm:pt>
    <dgm:pt modelId="{3CE5365F-EECF-40ED-9CC0-55FA5C32E6DC}" type="pres">
      <dgm:prSet presAssocID="{D598AFCA-B4F0-4FC0-99A1-E7892740185B}" presName="spacer" presStyleCnt="0"/>
      <dgm:spPr/>
      <dgm:t>
        <a:bodyPr/>
        <a:lstStyle/>
        <a:p>
          <a:endParaRPr kumimoji="1" lang="ja-JP" altLang="en-US"/>
        </a:p>
      </dgm:t>
    </dgm:pt>
    <dgm:pt modelId="{13358BF1-D8AF-48B1-9DFE-5FAAA3F36FBF}" type="pres">
      <dgm:prSet presAssocID="{71C5D7F3-0EFB-4A6A-8C7A-0B1362B1ABFE}" presName="parentText" presStyleLbl="node1" presStyleIdx="2" presStyleCnt="4">
        <dgm:presLayoutVars>
          <dgm:chMax val="0"/>
          <dgm:bulletEnabled val="1"/>
        </dgm:presLayoutVars>
      </dgm:prSet>
      <dgm:spPr/>
      <dgm:t>
        <a:bodyPr/>
        <a:lstStyle/>
        <a:p>
          <a:endParaRPr kumimoji="1" lang="ja-JP" altLang="en-US"/>
        </a:p>
      </dgm:t>
    </dgm:pt>
    <dgm:pt modelId="{4790E8F9-FD75-45FF-9F00-379F935EED63}" type="pres">
      <dgm:prSet presAssocID="{67DB3C8D-56B5-424F-80C5-C271D6CE2268}" presName="spacer" presStyleCnt="0"/>
      <dgm:spPr/>
      <dgm:t>
        <a:bodyPr/>
        <a:lstStyle/>
        <a:p>
          <a:endParaRPr kumimoji="1" lang="ja-JP" altLang="en-US"/>
        </a:p>
      </dgm:t>
    </dgm:pt>
    <dgm:pt modelId="{FBCCB60F-F685-4970-8D57-37FCB2EBC54C}" type="pres">
      <dgm:prSet presAssocID="{1EEACCBC-F407-4897-9830-B77699B0A762}" presName="parentText" presStyleLbl="node1" presStyleIdx="3" presStyleCnt="4">
        <dgm:presLayoutVars>
          <dgm:chMax val="0"/>
          <dgm:bulletEnabled val="1"/>
        </dgm:presLayoutVars>
      </dgm:prSet>
      <dgm:spPr/>
      <dgm:t>
        <a:bodyPr/>
        <a:lstStyle/>
        <a:p>
          <a:endParaRPr kumimoji="1" lang="ja-JP" altLang="en-US"/>
        </a:p>
      </dgm:t>
    </dgm:pt>
  </dgm:ptLst>
  <dgm:cxnLst>
    <dgm:cxn modelId="{83D617C4-BA4D-4786-9A26-CDCAEF215C79}" type="presOf" srcId="{1D6C8D1B-B34E-458F-9DFE-D5F417E64719}" destId="{3BFEDCAC-5F1F-4244-8F24-45259D31B343}" srcOrd="0" destOrd="0" presId="urn:microsoft.com/office/officeart/2005/8/layout/vList2"/>
    <dgm:cxn modelId="{B024980F-2423-44AF-B891-A07234EE98EB}" srcId="{1D6C8D1B-B34E-458F-9DFE-D5F417E64719}" destId="{AE7768D0-4020-4F26-AA72-B17BC3163D39}" srcOrd="1" destOrd="0" parTransId="{3B728958-C5BD-4A81-8445-DD6C0AB6C496}" sibTransId="{D598AFCA-B4F0-4FC0-99A1-E7892740185B}"/>
    <dgm:cxn modelId="{EE564647-825D-409A-915F-9F8F22A99BC0}" type="presOf" srcId="{1EEACCBC-F407-4897-9830-B77699B0A762}" destId="{FBCCB60F-F685-4970-8D57-37FCB2EBC54C}" srcOrd="0" destOrd="0" presId="urn:microsoft.com/office/officeart/2005/8/layout/vList2"/>
    <dgm:cxn modelId="{62B657B1-908D-4BC7-9D6C-5FCA45C72E6A}" srcId="{1D6C8D1B-B34E-458F-9DFE-D5F417E64719}" destId="{71C5D7F3-0EFB-4A6A-8C7A-0B1362B1ABFE}" srcOrd="2" destOrd="0" parTransId="{9C0E5028-B940-4CA2-BFC7-BDCC87A055C2}" sibTransId="{67DB3C8D-56B5-424F-80C5-C271D6CE2268}"/>
    <dgm:cxn modelId="{50E4F3C6-0E97-4C89-A9F9-D8AD911A264D}" type="presOf" srcId="{71C5D7F3-0EFB-4A6A-8C7A-0B1362B1ABFE}" destId="{13358BF1-D8AF-48B1-9DFE-5FAAA3F36FBF}" srcOrd="0" destOrd="0" presId="urn:microsoft.com/office/officeart/2005/8/layout/vList2"/>
    <dgm:cxn modelId="{0F277018-CFD6-4F54-B4AE-C9D6AAB72265}" srcId="{1D6C8D1B-B34E-458F-9DFE-D5F417E64719}" destId="{1EEACCBC-F407-4897-9830-B77699B0A762}" srcOrd="3" destOrd="0" parTransId="{DA797AF5-37CD-4479-814D-8AAFC2600EEC}" sibTransId="{31182901-3934-4D5C-9E09-3D58D9D51E0D}"/>
    <dgm:cxn modelId="{3CDCA1BC-9A15-46F1-8743-E75F2F283D17}" type="presOf" srcId="{AE7768D0-4020-4F26-AA72-B17BC3163D39}" destId="{42246E69-CE87-4B43-9A4D-5FD0B8C85462}" srcOrd="0" destOrd="0" presId="urn:microsoft.com/office/officeart/2005/8/layout/vList2"/>
    <dgm:cxn modelId="{0450F59D-C323-4E36-A8F7-8D404FF3DB69}" srcId="{1D6C8D1B-B34E-458F-9DFE-D5F417E64719}" destId="{9420FA8A-4C7E-4BF3-A503-27006E6A0BA9}" srcOrd="0" destOrd="0" parTransId="{BE44C18B-72B2-4EDB-852D-0BCF84C9F94B}" sibTransId="{162C9AE9-9F82-4E2C-91ED-27CAED83B3DE}"/>
    <dgm:cxn modelId="{48055BC2-3AA3-44D7-BB93-DA913E42038D}" type="presOf" srcId="{9420FA8A-4C7E-4BF3-A503-27006E6A0BA9}" destId="{BC418556-3E86-4914-BAB2-A96E74338E6B}" srcOrd="0" destOrd="0" presId="urn:microsoft.com/office/officeart/2005/8/layout/vList2"/>
    <dgm:cxn modelId="{ABC0847E-EE31-489C-A279-D188A2BA5D8C}" type="presParOf" srcId="{3BFEDCAC-5F1F-4244-8F24-45259D31B343}" destId="{BC418556-3E86-4914-BAB2-A96E74338E6B}" srcOrd="0" destOrd="0" presId="urn:microsoft.com/office/officeart/2005/8/layout/vList2"/>
    <dgm:cxn modelId="{190195D2-75FC-4D96-A119-71D5AD34BC57}" type="presParOf" srcId="{3BFEDCAC-5F1F-4244-8F24-45259D31B343}" destId="{57EDD002-F207-4A4A-84A8-FD649BA1D1BE}" srcOrd="1" destOrd="0" presId="urn:microsoft.com/office/officeart/2005/8/layout/vList2"/>
    <dgm:cxn modelId="{657D7D0A-587D-4BE0-A6BB-2B312E6AB60D}" type="presParOf" srcId="{3BFEDCAC-5F1F-4244-8F24-45259D31B343}" destId="{42246E69-CE87-4B43-9A4D-5FD0B8C85462}" srcOrd="2" destOrd="0" presId="urn:microsoft.com/office/officeart/2005/8/layout/vList2"/>
    <dgm:cxn modelId="{CD94CEAE-73EB-45C1-A2A0-A2347B906B4D}" type="presParOf" srcId="{3BFEDCAC-5F1F-4244-8F24-45259D31B343}" destId="{3CE5365F-EECF-40ED-9CC0-55FA5C32E6DC}" srcOrd="3" destOrd="0" presId="urn:microsoft.com/office/officeart/2005/8/layout/vList2"/>
    <dgm:cxn modelId="{C6B8FCC5-0D51-49E2-B0EB-BB54D8432D80}" type="presParOf" srcId="{3BFEDCAC-5F1F-4244-8F24-45259D31B343}" destId="{13358BF1-D8AF-48B1-9DFE-5FAAA3F36FBF}" srcOrd="4" destOrd="0" presId="urn:microsoft.com/office/officeart/2005/8/layout/vList2"/>
    <dgm:cxn modelId="{5D4F7F2B-9EC7-4B8A-9F99-77A27B9EEAB8}" type="presParOf" srcId="{3BFEDCAC-5F1F-4244-8F24-45259D31B343}" destId="{4790E8F9-FD75-45FF-9F00-379F935EED63}" srcOrd="5" destOrd="0" presId="urn:microsoft.com/office/officeart/2005/8/layout/vList2"/>
    <dgm:cxn modelId="{571FACBF-4927-4EA9-A3F8-C1F415676D7D}" type="presParOf" srcId="{3BFEDCAC-5F1F-4244-8F24-45259D31B343}" destId="{FBCCB60F-F685-4970-8D57-37FCB2EBC54C}"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2EE1CA-FC02-4157-BD71-94556B480B53}" type="doc">
      <dgm:prSet loTypeId="urn:microsoft.com/office/officeart/2005/8/layout/vList2" loCatId="list" qsTypeId="urn:microsoft.com/office/officeart/2005/8/quickstyle/3d3" qsCatId="3D" csTypeId="urn:microsoft.com/office/officeart/2005/8/colors/accent1_1" csCatId="accent1"/>
      <dgm:spPr/>
      <dgm:t>
        <a:bodyPr/>
        <a:lstStyle/>
        <a:p>
          <a:endParaRPr kumimoji="1" lang="ja-JP" altLang="en-US"/>
        </a:p>
      </dgm:t>
    </dgm:pt>
    <dgm:pt modelId="{696FE00F-AF69-43B4-A69F-8D24BF07A45B}">
      <dgm:prSet custT="1"/>
      <dgm:spPr/>
      <dgm:t>
        <a:bodyPr/>
        <a:lstStyle/>
        <a:p>
          <a:pPr rtl="0"/>
          <a:r>
            <a:rPr kumimoji="1" lang="ja-JP" altLang="en-US" sz="2400" smtClean="0">
              <a:latin typeface="ＭＳ ゴシック" pitchFamily="49" charset="-128"/>
              <a:ea typeface="ＭＳ ゴシック" pitchFamily="49" charset="-128"/>
            </a:rPr>
            <a:t>禁煙に有効であるという医学的な根拠は一切ない</a:t>
          </a:r>
          <a:endParaRPr lang="ja-JP" altLang="en-US" sz="2400">
            <a:latin typeface="ＭＳ ゴシック" pitchFamily="49" charset="-128"/>
            <a:ea typeface="ＭＳ ゴシック" pitchFamily="49" charset="-128"/>
          </a:endParaRPr>
        </a:p>
      </dgm:t>
    </dgm:pt>
    <dgm:pt modelId="{2EE8B9E5-61DC-4FD5-A2E4-45899E7A6719}" type="parTrans" cxnId="{6CC54E22-07E9-47DE-9A70-E2F021914664}">
      <dgm:prSet/>
      <dgm:spPr/>
      <dgm:t>
        <a:bodyPr/>
        <a:lstStyle/>
        <a:p>
          <a:endParaRPr kumimoji="1" lang="ja-JP" altLang="en-US" sz="2400">
            <a:latin typeface="ＭＳ ゴシック" pitchFamily="49" charset="-128"/>
            <a:ea typeface="ＭＳ ゴシック" pitchFamily="49" charset="-128"/>
          </a:endParaRPr>
        </a:p>
      </dgm:t>
    </dgm:pt>
    <dgm:pt modelId="{A165BB4C-98C1-4E28-8625-DEFF75C25603}" type="sibTrans" cxnId="{6CC54E22-07E9-47DE-9A70-E2F021914664}">
      <dgm:prSet/>
      <dgm:spPr/>
      <dgm:t>
        <a:bodyPr/>
        <a:lstStyle/>
        <a:p>
          <a:endParaRPr kumimoji="1" lang="ja-JP" altLang="en-US" sz="2400">
            <a:latin typeface="ＭＳ ゴシック" pitchFamily="49" charset="-128"/>
            <a:ea typeface="ＭＳ ゴシック" pitchFamily="49" charset="-128"/>
          </a:endParaRPr>
        </a:p>
      </dgm:t>
    </dgm:pt>
    <dgm:pt modelId="{DA3CACE9-39B9-4D2D-BE24-EE21B5545DA0}">
      <dgm:prSet custT="1"/>
      <dgm:spPr/>
      <dgm:t>
        <a:bodyPr/>
        <a:lstStyle/>
        <a:p>
          <a:pPr rtl="0"/>
          <a:r>
            <a:rPr kumimoji="1" lang="ja-JP" altLang="en-US" sz="2400" dirty="0" smtClean="0">
              <a:latin typeface="ＭＳ ゴシック" pitchFamily="49" charset="-128"/>
              <a:ea typeface="ＭＳ ゴシック" pitchFamily="49" charset="-128"/>
            </a:rPr>
            <a:t>一部の電子タバコからはニコチンや有害物質が検出される</a:t>
          </a:r>
          <a:endParaRPr lang="ja-JP" altLang="en-US" sz="2400" dirty="0">
            <a:latin typeface="ＭＳ ゴシック" pitchFamily="49" charset="-128"/>
            <a:ea typeface="ＭＳ ゴシック" pitchFamily="49" charset="-128"/>
          </a:endParaRPr>
        </a:p>
      </dgm:t>
    </dgm:pt>
    <dgm:pt modelId="{5C839E6D-A2EA-4618-92B8-84590AE0E768}" type="parTrans" cxnId="{1CA71086-A513-490A-B01C-DC210E70F3E6}">
      <dgm:prSet/>
      <dgm:spPr/>
      <dgm:t>
        <a:bodyPr/>
        <a:lstStyle/>
        <a:p>
          <a:endParaRPr kumimoji="1" lang="ja-JP" altLang="en-US" sz="2400">
            <a:latin typeface="ＭＳ ゴシック" pitchFamily="49" charset="-128"/>
            <a:ea typeface="ＭＳ ゴシック" pitchFamily="49" charset="-128"/>
          </a:endParaRPr>
        </a:p>
      </dgm:t>
    </dgm:pt>
    <dgm:pt modelId="{9E55A659-922B-4FEC-9875-A8E3CB073298}" type="sibTrans" cxnId="{1CA71086-A513-490A-B01C-DC210E70F3E6}">
      <dgm:prSet/>
      <dgm:spPr/>
      <dgm:t>
        <a:bodyPr/>
        <a:lstStyle/>
        <a:p>
          <a:endParaRPr kumimoji="1" lang="ja-JP" altLang="en-US" sz="2400">
            <a:latin typeface="ＭＳ ゴシック" pitchFamily="49" charset="-128"/>
            <a:ea typeface="ＭＳ ゴシック" pitchFamily="49" charset="-128"/>
          </a:endParaRPr>
        </a:p>
      </dgm:t>
    </dgm:pt>
    <dgm:pt modelId="{C6AAC823-D659-4367-AF93-45AABDFCA182}">
      <dgm:prSet custT="1"/>
      <dgm:spPr/>
      <dgm:t>
        <a:bodyPr/>
        <a:lstStyle/>
        <a:p>
          <a:pPr rtl="0"/>
          <a:r>
            <a:rPr kumimoji="1" lang="ja-JP" altLang="en-US" sz="2400" dirty="0" smtClean="0">
              <a:latin typeface="ＭＳ ゴシック" pitchFamily="49" charset="-128"/>
              <a:ea typeface="ＭＳ ゴシック" pitchFamily="49" charset="-128"/>
            </a:rPr>
            <a:t>口にくわえて吸うくせがとれず、結局は実際の喫煙へ戻りやすい</a:t>
          </a:r>
          <a:endParaRPr lang="ja-JP" altLang="en-US" sz="2400" dirty="0">
            <a:latin typeface="ＭＳ ゴシック" pitchFamily="49" charset="-128"/>
            <a:ea typeface="ＭＳ ゴシック" pitchFamily="49" charset="-128"/>
          </a:endParaRPr>
        </a:p>
      </dgm:t>
    </dgm:pt>
    <dgm:pt modelId="{7FFCD160-FBA7-4E34-A719-1B3B72F55CBD}" type="parTrans" cxnId="{D0FF4666-ECED-4651-97BB-703B85277F2B}">
      <dgm:prSet/>
      <dgm:spPr/>
      <dgm:t>
        <a:bodyPr/>
        <a:lstStyle/>
        <a:p>
          <a:endParaRPr kumimoji="1" lang="ja-JP" altLang="en-US" sz="2400">
            <a:latin typeface="ＭＳ ゴシック" pitchFamily="49" charset="-128"/>
            <a:ea typeface="ＭＳ ゴシック" pitchFamily="49" charset="-128"/>
          </a:endParaRPr>
        </a:p>
      </dgm:t>
    </dgm:pt>
    <dgm:pt modelId="{461829AF-E873-415B-8CC0-3CFAC0EA51BA}" type="sibTrans" cxnId="{D0FF4666-ECED-4651-97BB-703B85277F2B}">
      <dgm:prSet/>
      <dgm:spPr/>
      <dgm:t>
        <a:bodyPr/>
        <a:lstStyle/>
        <a:p>
          <a:endParaRPr kumimoji="1" lang="ja-JP" altLang="en-US" sz="2400">
            <a:latin typeface="ＭＳ ゴシック" pitchFamily="49" charset="-128"/>
            <a:ea typeface="ＭＳ ゴシック" pitchFamily="49" charset="-128"/>
          </a:endParaRPr>
        </a:p>
      </dgm:t>
    </dgm:pt>
    <dgm:pt modelId="{DE2C70AF-D87A-4473-924F-05284F7E24C6}" type="pres">
      <dgm:prSet presAssocID="{1B2EE1CA-FC02-4157-BD71-94556B480B53}" presName="linear" presStyleCnt="0">
        <dgm:presLayoutVars>
          <dgm:animLvl val="lvl"/>
          <dgm:resizeHandles val="exact"/>
        </dgm:presLayoutVars>
      </dgm:prSet>
      <dgm:spPr/>
      <dgm:t>
        <a:bodyPr/>
        <a:lstStyle/>
        <a:p>
          <a:endParaRPr kumimoji="1" lang="ja-JP" altLang="en-US"/>
        </a:p>
      </dgm:t>
    </dgm:pt>
    <dgm:pt modelId="{9BD0B640-56D9-4D17-8D8D-1FD068E753D3}" type="pres">
      <dgm:prSet presAssocID="{696FE00F-AF69-43B4-A69F-8D24BF07A45B}" presName="parentText" presStyleLbl="node1" presStyleIdx="0" presStyleCnt="3">
        <dgm:presLayoutVars>
          <dgm:chMax val="0"/>
          <dgm:bulletEnabled val="1"/>
        </dgm:presLayoutVars>
      </dgm:prSet>
      <dgm:spPr/>
      <dgm:t>
        <a:bodyPr/>
        <a:lstStyle/>
        <a:p>
          <a:endParaRPr kumimoji="1" lang="ja-JP" altLang="en-US"/>
        </a:p>
      </dgm:t>
    </dgm:pt>
    <dgm:pt modelId="{44B6BF4C-A083-4313-B5F3-71409593A431}" type="pres">
      <dgm:prSet presAssocID="{A165BB4C-98C1-4E28-8625-DEFF75C25603}" presName="spacer" presStyleCnt="0"/>
      <dgm:spPr/>
      <dgm:t>
        <a:bodyPr/>
        <a:lstStyle/>
        <a:p>
          <a:endParaRPr kumimoji="1" lang="ja-JP" altLang="en-US"/>
        </a:p>
      </dgm:t>
    </dgm:pt>
    <dgm:pt modelId="{5E87B34E-9E2E-46F1-9C0E-7D3BFA80C3D0}" type="pres">
      <dgm:prSet presAssocID="{DA3CACE9-39B9-4D2D-BE24-EE21B5545DA0}" presName="parentText" presStyleLbl="node1" presStyleIdx="1" presStyleCnt="3">
        <dgm:presLayoutVars>
          <dgm:chMax val="0"/>
          <dgm:bulletEnabled val="1"/>
        </dgm:presLayoutVars>
      </dgm:prSet>
      <dgm:spPr/>
      <dgm:t>
        <a:bodyPr/>
        <a:lstStyle/>
        <a:p>
          <a:endParaRPr kumimoji="1" lang="ja-JP" altLang="en-US"/>
        </a:p>
      </dgm:t>
    </dgm:pt>
    <dgm:pt modelId="{B753AEEF-C8A7-4F0F-9791-229D174E3417}" type="pres">
      <dgm:prSet presAssocID="{9E55A659-922B-4FEC-9875-A8E3CB073298}" presName="spacer" presStyleCnt="0"/>
      <dgm:spPr/>
      <dgm:t>
        <a:bodyPr/>
        <a:lstStyle/>
        <a:p>
          <a:endParaRPr kumimoji="1" lang="ja-JP" altLang="en-US"/>
        </a:p>
      </dgm:t>
    </dgm:pt>
    <dgm:pt modelId="{E3DA072C-CF96-4B74-AF22-3216EF9E517F}" type="pres">
      <dgm:prSet presAssocID="{C6AAC823-D659-4367-AF93-45AABDFCA182}" presName="parentText" presStyleLbl="node1" presStyleIdx="2" presStyleCnt="3">
        <dgm:presLayoutVars>
          <dgm:chMax val="0"/>
          <dgm:bulletEnabled val="1"/>
        </dgm:presLayoutVars>
      </dgm:prSet>
      <dgm:spPr/>
      <dgm:t>
        <a:bodyPr/>
        <a:lstStyle/>
        <a:p>
          <a:endParaRPr kumimoji="1" lang="ja-JP" altLang="en-US"/>
        </a:p>
      </dgm:t>
    </dgm:pt>
  </dgm:ptLst>
  <dgm:cxnLst>
    <dgm:cxn modelId="{1CA71086-A513-490A-B01C-DC210E70F3E6}" srcId="{1B2EE1CA-FC02-4157-BD71-94556B480B53}" destId="{DA3CACE9-39B9-4D2D-BE24-EE21B5545DA0}" srcOrd="1" destOrd="0" parTransId="{5C839E6D-A2EA-4618-92B8-84590AE0E768}" sibTransId="{9E55A659-922B-4FEC-9875-A8E3CB073298}"/>
    <dgm:cxn modelId="{CE450458-C2F4-4511-B3F8-864D5D74DCB8}" type="presOf" srcId="{696FE00F-AF69-43B4-A69F-8D24BF07A45B}" destId="{9BD0B640-56D9-4D17-8D8D-1FD068E753D3}" srcOrd="0" destOrd="0" presId="urn:microsoft.com/office/officeart/2005/8/layout/vList2"/>
    <dgm:cxn modelId="{8319A701-9D89-4266-AAC5-987E56CC16CC}" type="presOf" srcId="{C6AAC823-D659-4367-AF93-45AABDFCA182}" destId="{E3DA072C-CF96-4B74-AF22-3216EF9E517F}" srcOrd="0" destOrd="0" presId="urn:microsoft.com/office/officeart/2005/8/layout/vList2"/>
    <dgm:cxn modelId="{6CC54E22-07E9-47DE-9A70-E2F021914664}" srcId="{1B2EE1CA-FC02-4157-BD71-94556B480B53}" destId="{696FE00F-AF69-43B4-A69F-8D24BF07A45B}" srcOrd="0" destOrd="0" parTransId="{2EE8B9E5-61DC-4FD5-A2E4-45899E7A6719}" sibTransId="{A165BB4C-98C1-4E28-8625-DEFF75C25603}"/>
    <dgm:cxn modelId="{D0FF4666-ECED-4651-97BB-703B85277F2B}" srcId="{1B2EE1CA-FC02-4157-BD71-94556B480B53}" destId="{C6AAC823-D659-4367-AF93-45AABDFCA182}" srcOrd="2" destOrd="0" parTransId="{7FFCD160-FBA7-4E34-A719-1B3B72F55CBD}" sibTransId="{461829AF-E873-415B-8CC0-3CFAC0EA51BA}"/>
    <dgm:cxn modelId="{D80F1A9C-AB45-48FC-860B-118D6B4CAA57}" type="presOf" srcId="{DA3CACE9-39B9-4D2D-BE24-EE21B5545DA0}" destId="{5E87B34E-9E2E-46F1-9C0E-7D3BFA80C3D0}" srcOrd="0" destOrd="0" presId="urn:microsoft.com/office/officeart/2005/8/layout/vList2"/>
    <dgm:cxn modelId="{A79A9F2A-5AF4-466B-ADA1-F3B000F9279A}" type="presOf" srcId="{1B2EE1CA-FC02-4157-BD71-94556B480B53}" destId="{DE2C70AF-D87A-4473-924F-05284F7E24C6}" srcOrd="0" destOrd="0" presId="urn:microsoft.com/office/officeart/2005/8/layout/vList2"/>
    <dgm:cxn modelId="{E6AA3A7C-5982-4830-884B-8253BDB84000}" type="presParOf" srcId="{DE2C70AF-D87A-4473-924F-05284F7E24C6}" destId="{9BD0B640-56D9-4D17-8D8D-1FD068E753D3}" srcOrd="0" destOrd="0" presId="urn:microsoft.com/office/officeart/2005/8/layout/vList2"/>
    <dgm:cxn modelId="{098E728A-BF12-4C72-AA8D-D0FA4BA83DC5}" type="presParOf" srcId="{DE2C70AF-D87A-4473-924F-05284F7E24C6}" destId="{44B6BF4C-A083-4313-B5F3-71409593A431}" srcOrd="1" destOrd="0" presId="urn:microsoft.com/office/officeart/2005/8/layout/vList2"/>
    <dgm:cxn modelId="{2EEF9FDA-953B-426A-80C0-A1C8468510D0}" type="presParOf" srcId="{DE2C70AF-D87A-4473-924F-05284F7E24C6}" destId="{5E87B34E-9E2E-46F1-9C0E-7D3BFA80C3D0}" srcOrd="2" destOrd="0" presId="urn:microsoft.com/office/officeart/2005/8/layout/vList2"/>
    <dgm:cxn modelId="{24AED644-B894-4B28-8B29-FDAB19922077}" type="presParOf" srcId="{DE2C70AF-D87A-4473-924F-05284F7E24C6}" destId="{B753AEEF-C8A7-4F0F-9791-229D174E3417}" srcOrd="3" destOrd="0" presId="urn:microsoft.com/office/officeart/2005/8/layout/vList2"/>
    <dgm:cxn modelId="{D925D587-108E-4A3D-8A3D-3E75BA33DC31}" type="presParOf" srcId="{DE2C70AF-D87A-4473-924F-05284F7E24C6}" destId="{E3DA072C-CF96-4B74-AF22-3216EF9E517F}"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BF6386-C55C-4920-9C2F-38B0E478B7F8}"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kumimoji="1" lang="ja-JP" altLang="en-US"/>
        </a:p>
      </dgm:t>
    </dgm:pt>
    <dgm:pt modelId="{4A0C0540-E793-448A-9936-EC087E31C650}">
      <dgm:prSet/>
      <dgm:spPr/>
      <dgm:t>
        <a:bodyPr/>
        <a:lstStyle/>
        <a:p>
          <a:pPr rtl="0"/>
          <a:r>
            <a:rPr kumimoji="1" lang="ja-JP" b="1" dirty="0" smtClean="0">
              <a:latin typeface="ＭＳ ゴシック" pitchFamily="49" charset="-128"/>
              <a:ea typeface="ＭＳ ゴシック" pitchFamily="49" charset="-128"/>
            </a:rPr>
            <a:t>診察時間のかなりの部分が</a:t>
          </a:r>
          <a:r>
            <a:rPr kumimoji="1" lang="ja-JP" altLang="en-US" b="1" dirty="0" smtClean="0">
              <a:latin typeface="ＭＳ ゴシック" pitchFamily="49" charset="-128"/>
              <a:ea typeface="ＭＳ ゴシック" pitchFamily="49" charset="-128"/>
            </a:rPr>
            <a:t>、</a:t>
          </a:r>
          <a:r>
            <a:rPr kumimoji="1" lang="ja-JP" b="1" dirty="0" smtClean="0">
              <a:latin typeface="ＭＳ ゴシック" pitchFamily="49" charset="-128"/>
              <a:ea typeface="ＭＳ ゴシック" pitchFamily="49" charset="-128"/>
            </a:rPr>
            <a:t>喫煙に起因する疾患をもつ患者のために費やされている</a:t>
          </a:r>
          <a:endParaRPr lang="ja-JP" b="1" dirty="0">
            <a:latin typeface="ＭＳ ゴシック" pitchFamily="49" charset="-128"/>
            <a:ea typeface="ＭＳ ゴシック" pitchFamily="49" charset="-128"/>
          </a:endParaRPr>
        </a:p>
      </dgm:t>
    </dgm:pt>
    <dgm:pt modelId="{8CBB558A-9753-4049-B70A-24CC15B581D9}" type="parTrans" cxnId="{5290235C-9B09-48FE-83FE-68BE5E1B8D33}">
      <dgm:prSet/>
      <dgm:spPr/>
      <dgm:t>
        <a:bodyPr/>
        <a:lstStyle/>
        <a:p>
          <a:endParaRPr kumimoji="1" lang="ja-JP" altLang="en-US" b="1">
            <a:latin typeface="ＭＳ ゴシック" pitchFamily="49" charset="-128"/>
            <a:ea typeface="ＭＳ ゴシック" pitchFamily="49" charset="-128"/>
          </a:endParaRPr>
        </a:p>
      </dgm:t>
    </dgm:pt>
    <dgm:pt modelId="{916D66EC-1704-481D-BB1D-9012C5535D45}" type="sibTrans" cxnId="{5290235C-9B09-48FE-83FE-68BE5E1B8D33}">
      <dgm:prSet/>
      <dgm:spPr/>
      <dgm:t>
        <a:bodyPr/>
        <a:lstStyle/>
        <a:p>
          <a:endParaRPr kumimoji="1" lang="ja-JP" altLang="en-US" b="1">
            <a:latin typeface="ＭＳ ゴシック" pitchFamily="49" charset="-128"/>
            <a:ea typeface="ＭＳ ゴシック" pitchFamily="49" charset="-128"/>
          </a:endParaRPr>
        </a:p>
      </dgm:t>
    </dgm:pt>
    <dgm:pt modelId="{4E66C469-0220-4452-9BA5-738CBF041CC7}">
      <dgm:prSet/>
      <dgm:spPr/>
      <dgm:t>
        <a:bodyPr/>
        <a:lstStyle/>
        <a:p>
          <a:pPr rtl="0"/>
          <a:r>
            <a:rPr kumimoji="1" lang="ja-JP" b="1" dirty="0" smtClean="0">
              <a:latin typeface="ＭＳ ゴシック" pitchFamily="49" charset="-128"/>
              <a:ea typeface="ＭＳ ゴシック" pitchFamily="49" charset="-128"/>
            </a:rPr>
            <a:t>医師は、喫煙によって起こされる悲劇と苦痛に日々直面しており、</a:t>
          </a:r>
          <a:r>
            <a:rPr kumimoji="1" lang="ja-JP" altLang="en-US" b="1" dirty="0" smtClean="0">
              <a:latin typeface="ＭＳ ゴシック" pitchFamily="49" charset="-128"/>
              <a:ea typeface="ＭＳ ゴシック" pitchFamily="49" charset="-128"/>
            </a:rPr>
            <a:t>　</a:t>
          </a:r>
          <a:r>
            <a:rPr kumimoji="1" lang="ja-JP" b="1" dirty="0" smtClean="0">
              <a:latin typeface="ＭＳ ゴシック" pitchFamily="49" charset="-128"/>
              <a:ea typeface="ＭＳ ゴシック" pitchFamily="49" charset="-128"/>
            </a:rPr>
            <a:t>予防しうる疾患原因の中で最も大きいものがタバコである</a:t>
          </a:r>
          <a:endParaRPr lang="ja-JP" b="1" dirty="0">
            <a:latin typeface="ＭＳ ゴシック" pitchFamily="49" charset="-128"/>
            <a:ea typeface="ＭＳ ゴシック" pitchFamily="49" charset="-128"/>
          </a:endParaRPr>
        </a:p>
      </dgm:t>
    </dgm:pt>
    <dgm:pt modelId="{552A156C-458F-4EBF-85B6-7F178F4BA3B1}" type="parTrans" cxnId="{B5FE428F-D508-43F5-916C-21F89022CC1A}">
      <dgm:prSet/>
      <dgm:spPr/>
      <dgm:t>
        <a:bodyPr/>
        <a:lstStyle/>
        <a:p>
          <a:endParaRPr kumimoji="1" lang="ja-JP" altLang="en-US" b="1">
            <a:latin typeface="ＭＳ ゴシック" pitchFamily="49" charset="-128"/>
            <a:ea typeface="ＭＳ ゴシック" pitchFamily="49" charset="-128"/>
          </a:endParaRPr>
        </a:p>
      </dgm:t>
    </dgm:pt>
    <dgm:pt modelId="{A438F85D-3E5C-4D9C-8E3B-8771BA43D83C}" type="sibTrans" cxnId="{B5FE428F-D508-43F5-916C-21F89022CC1A}">
      <dgm:prSet/>
      <dgm:spPr/>
      <dgm:t>
        <a:bodyPr/>
        <a:lstStyle/>
        <a:p>
          <a:endParaRPr kumimoji="1" lang="ja-JP" altLang="en-US" b="1">
            <a:latin typeface="ＭＳ ゴシック" pitchFamily="49" charset="-128"/>
            <a:ea typeface="ＭＳ ゴシック" pitchFamily="49" charset="-128"/>
          </a:endParaRPr>
        </a:p>
      </dgm:t>
    </dgm:pt>
    <dgm:pt modelId="{2267E557-2D22-4502-B0E4-E4DC333410F6}">
      <dgm:prSet/>
      <dgm:spPr/>
      <dgm:t>
        <a:bodyPr/>
        <a:lstStyle/>
        <a:p>
          <a:pPr rtl="0"/>
          <a:r>
            <a:rPr kumimoji="1" lang="ja-JP" b="1" dirty="0" smtClean="0">
              <a:latin typeface="ＭＳ ゴシック" pitchFamily="49" charset="-128"/>
              <a:ea typeface="ＭＳ ゴシック" pitchFamily="49" charset="-128"/>
            </a:rPr>
            <a:t>医師個人あるいは各国医師会を通じてタバココントロールに参加することは、われわれの時代が抱えている大きな公衆衛生上の課題に取り組む絶好の機会である</a:t>
          </a:r>
          <a:endParaRPr lang="ja-JP" b="1" dirty="0">
            <a:latin typeface="ＭＳ ゴシック" pitchFamily="49" charset="-128"/>
            <a:ea typeface="ＭＳ ゴシック" pitchFamily="49" charset="-128"/>
          </a:endParaRPr>
        </a:p>
      </dgm:t>
    </dgm:pt>
    <dgm:pt modelId="{DF3636DA-5874-43BA-8DF3-94B5261D9F44}" type="parTrans" cxnId="{8D286497-BFB0-490F-BEAE-D79CEFD2611A}">
      <dgm:prSet/>
      <dgm:spPr/>
      <dgm:t>
        <a:bodyPr/>
        <a:lstStyle/>
        <a:p>
          <a:endParaRPr kumimoji="1" lang="ja-JP" altLang="en-US" b="1">
            <a:latin typeface="ＭＳ ゴシック" pitchFamily="49" charset="-128"/>
            <a:ea typeface="ＭＳ ゴシック" pitchFamily="49" charset="-128"/>
          </a:endParaRPr>
        </a:p>
      </dgm:t>
    </dgm:pt>
    <dgm:pt modelId="{369FFD20-CC04-4FC4-BC73-67F6DB63802A}" type="sibTrans" cxnId="{8D286497-BFB0-490F-BEAE-D79CEFD2611A}">
      <dgm:prSet/>
      <dgm:spPr/>
      <dgm:t>
        <a:bodyPr/>
        <a:lstStyle/>
        <a:p>
          <a:endParaRPr kumimoji="1" lang="ja-JP" altLang="en-US" b="1">
            <a:latin typeface="ＭＳ ゴシック" pitchFamily="49" charset="-128"/>
            <a:ea typeface="ＭＳ ゴシック" pitchFamily="49" charset="-128"/>
          </a:endParaRPr>
        </a:p>
      </dgm:t>
    </dgm:pt>
    <dgm:pt modelId="{670A781E-A77D-476A-924D-F6F782EB8C4C}">
      <dgm:prSet/>
      <dgm:spPr/>
      <dgm:t>
        <a:bodyPr/>
        <a:lstStyle/>
        <a:p>
          <a:pPr rtl="0"/>
          <a:r>
            <a:rPr kumimoji="1" lang="ja-JP" b="1" dirty="0" smtClean="0">
              <a:latin typeface="ＭＳ ゴシック" pitchFamily="49" charset="-128"/>
              <a:ea typeface="ＭＳ ゴシック" pitchFamily="49" charset="-128"/>
            </a:rPr>
            <a:t>健康問題について最も信頼性の高い情報と助言をしてくれるのは医師であると認識されており、医師は市民のお手本である</a:t>
          </a:r>
          <a:endParaRPr lang="ja-JP" b="1" dirty="0">
            <a:latin typeface="ＭＳ ゴシック" pitchFamily="49" charset="-128"/>
            <a:ea typeface="ＭＳ ゴシック" pitchFamily="49" charset="-128"/>
          </a:endParaRPr>
        </a:p>
      </dgm:t>
    </dgm:pt>
    <dgm:pt modelId="{DD5C621B-A3FF-47D1-9528-3976D593AE5E}" type="parTrans" cxnId="{2398231D-31BD-4BCD-A27B-4F9F4F0FF7FB}">
      <dgm:prSet/>
      <dgm:spPr/>
      <dgm:t>
        <a:bodyPr/>
        <a:lstStyle/>
        <a:p>
          <a:endParaRPr kumimoji="1" lang="ja-JP" altLang="en-US" b="1">
            <a:latin typeface="ＭＳ ゴシック" pitchFamily="49" charset="-128"/>
            <a:ea typeface="ＭＳ ゴシック" pitchFamily="49" charset="-128"/>
          </a:endParaRPr>
        </a:p>
      </dgm:t>
    </dgm:pt>
    <dgm:pt modelId="{026EDA09-0778-4EFA-B3BA-A6E1EEAC6AAD}" type="sibTrans" cxnId="{2398231D-31BD-4BCD-A27B-4F9F4F0FF7FB}">
      <dgm:prSet/>
      <dgm:spPr/>
      <dgm:t>
        <a:bodyPr/>
        <a:lstStyle/>
        <a:p>
          <a:endParaRPr kumimoji="1" lang="ja-JP" altLang="en-US" b="1">
            <a:latin typeface="ＭＳ ゴシック" pitchFamily="49" charset="-128"/>
            <a:ea typeface="ＭＳ ゴシック" pitchFamily="49" charset="-128"/>
          </a:endParaRPr>
        </a:p>
      </dgm:t>
    </dgm:pt>
    <dgm:pt modelId="{46F45EE8-6738-4164-9F02-68FBBF9BF328}" type="pres">
      <dgm:prSet presAssocID="{12BF6386-C55C-4920-9C2F-38B0E478B7F8}" presName="linear" presStyleCnt="0">
        <dgm:presLayoutVars>
          <dgm:animLvl val="lvl"/>
          <dgm:resizeHandles val="exact"/>
        </dgm:presLayoutVars>
      </dgm:prSet>
      <dgm:spPr/>
      <dgm:t>
        <a:bodyPr/>
        <a:lstStyle/>
        <a:p>
          <a:endParaRPr kumimoji="1" lang="ja-JP" altLang="en-US"/>
        </a:p>
      </dgm:t>
    </dgm:pt>
    <dgm:pt modelId="{FE3187C4-0E2D-40F4-A5FF-52A0F7786B28}" type="pres">
      <dgm:prSet presAssocID="{4A0C0540-E793-448A-9936-EC087E31C650}" presName="parentText" presStyleLbl="node1" presStyleIdx="0" presStyleCnt="4">
        <dgm:presLayoutVars>
          <dgm:chMax val="0"/>
          <dgm:bulletEnabled val="1"/>
        </dgm:presLayoutVars>
      </dgm:prSet>
      <dgm:spPr/>
      <dgm:t>
        <a:bodyPr/>
        <a:lstStyle/>
        <a:p>
          <a:endParaRPr kumimoji="1" lang="ja-JP" altLang="en-US"/>
        </a:p>
      </dgm:t>
    </dgm:pt>
    <dgm:pt modelId="{D1C8CD2F-5148-46AD-AD6B-4497BDC913E1}" type="pres">
      <dgm:prSet presAssocID="{916D66EC-1704-481D-BB1D-9012C5535D45}" presName="spacer" presStyleCnt="0"/>
      <dgm:spPr/>
      <dgm:t>
        <a:bodyPr/>
        <a:lstStyle/>
        <a:p>
          <a:endParaRPr kumimoji="1" lang="ja-JP" altLang="en-US"/>
        </a:p>
      </dgm:t>
    </dgm:pt>
    <dgm:pt modelId="{5EBF2170-B6AC-4D44-B409-4EBB579BC904}" type="pres">
      <dgm:prSet presAssocID="{4E66C469-0220-4452-9BA5-738CBF041CC7}" presName="parentText" presStyleLbl="node1" presStyleIdx="1" presStyleCnt="4">
        <dgm:presLayoutVars>
          <dgm:chMax val="0"/>
          <dgm:bulletEnabled val="1"/>
        </dgm:presLayoutVars>
      </dgm:prSet>
      <dgm:spPr/>
      <dgm:t>
        <a:bodyPr/>
        <a:lstStyle/>
        <a:p>
          <a:endParaRPr kumimoji="1" lang="ja-JP" altLang="en-US"/>
        </a:p>
      </dgm:t>
    </dgm:pt>
    <dgm:pt modelId="{4DDF7247-BCBB-43C2-AE30-5879C49E21A9}" type="pres">
      <dgm:prSet presAssocID="{A438F85D-3E5C-4D9C-8E3B-8771BA43D83C}" presName="spacer" presStyleCnt="0"/>
      <dgm:spPr/>
      <dgm:t>
        <a:bodyPr/>
        <a:lstStyle/>
        <a:p>
          <a:endParaRPr kumimoji="1" lang="ja-JP" altLang="en-US"/>
        </a:p>
      </dgm:t>
    </dgm:pt>
    <dgm:pt modelId="{00FF28B8-7006-42C2-AFAC-32611E3A4A58}" type="pres">
      <dgm:prSet presAssocID="{2267E557-2D22-4502-B0E4-E4DC333410F6}" presName="parentText" presStyleLbl="node1" presStyleIdx="2" presStyleCnt="4">
        <dgm:presLayoutVars>
          <dgm:chMax val="0"/>
          <dgm:bulletEnabled val="1"/>
        </dgm:presLayoutVars>
      </dgm:prSet>
      <dgm:spPr/>
      <dgm:t>
        <a:bodyPr/>
        <a:lstStyle/>
        <a:p>
          <a:endParaRPr kumimoji="1" lang="ja-JP" altLang="en-US"/>
        </a:p>
      </dgm:t>
    </dgm:pt>
    <dgm:pt modelId="{D91144CA-871A-4BF9-AC58-2F5F96D9095E}" type="pres">
      <dgm:prSet presAssocID="{369FFD20-CC04-4FC4-BC73-67F6DB63802A}" presName="spacer" presStyleCnt="0"/>
      <dgm:spPr/>
      <dgm:t>
        <a:bodyPr/>
        <a:lstStyle/>
        <a:p>
          <a:endParaRPr kumimoji="1" lang="ja-JP" altLang="en-US"/>
        </a:p>
      </dgm:t>
    </dgm:pt>
    <dgm:pt modelId="{5EB02E12-EC9D-453D-B400-A72FCD50435A}" type="pres">
      <dgm:prSet presAssocID="{670A781E-A77D-476A-924D-F6F782EB8C4C}" presName="parentText" presStyleLbl="node1" presStyleIdx="3" presStyleCnt="4">
        <dgm:presLayoutVars>
          <dgm:chMax val="0"/>
          <dgm:bulletEnabled val="1"/>
        </dgm:presLayoutVars>
      </dgm:prSet>
      <dgm:spPr/>
      <dgm:t>
        <a:bodyPr/>
        <a:lstStyle/>
        <a:p>
          <a:endParaRPr kumimoji="1" lang="ja-JP" altLang="en-US"/>
        </a:p>
      </dgm:t>
    </dgm:pt>
  </dgm:ptLst>
  <dgm:cxnLst>
    <dgm:cxn modelId="{5F3A5E3A-25C0-43D9-9A16-8268C15E5DE1}" type="presOf" srcId="{12BF6386-C55C-4920-9C2F-38B0E478B7F8}" destId="{46F45EE8-6738-4164-9F02-68FBBF9BF328}" srcOrd="0" destOrd="0" presId="urn:microsoft.com/office/officeart/2005/8/layout/vList2"/>
    <dgm:cxn modelId="{5290235C-9B09-48FE-83FE-68BE5E1B8D33}" srcId="{12BF6386-C55C-4920-9C2F-38B0E478B7F8}" destId="{4A0C0540-E793-448A-9936-EC087E31C650}" srcOrd="0" destOrd="0" parTransId="{8CBB558A-9753-4049-B70A-24CC15B581D9}" sibTransId="{916D66EC-1704-481D-BB1D-9012C5535D45}"/>
    <dgm:cxn modelId="{2398231D-31BD-4BCD-A27B-4F9F4F0FF7FB}" srcId="{12BF6386-C55C-4920-9C2F-38B0E478B7F8}" destId="{670A781E-A77D-476A-924D-F6F782EB8C4C}" srcOrd="3" destOrd="0" parTransId="{DD5C621B-A3FF-47D1-9528-3976D593AE5E}" sibTransId="{026EDA09-0778-4EFA-B3BA-A6E1EEAC6AAD}"/>
    <dgm:cxn modelId="{744D2A6A-B4A2-454E-8799-17E2D1F9AF2C}" type="presOf" srcId="{4E66C469-0220-4452-9BA5-738CBF041CC7}" destId="{5EBF2170-B6AC-4D44-B409-4EBB579BC904}" srcOrd="0" destOrd="0" presId="urn:microsoft.com/office/officeart/2005/8/layout/vList2"/>
    <dgm:cxn modelId="{ACD43205-CD1E-4F8B-BABF-F1070AA8AD59}" type="presOf" srcId="{4A0C0540-E793-448A-9936-EC087E31C650}" destId="{FE3187C4-0E2D-40F4-A5FF-52A0F7786B28}" srcOrd="0" destOrd="0" presId="urn:microsoft.com/office/officeart/2005/8/layout/vList2"/>
    <dgm:cxn modelId="{B5FE428F-D508-43F5-916C-21F89022CC1A}" srcId="{12BF6386-C55C-4920-9C2F-38B0E478B7F8}" destId="{4E66C469-0220-4452-9BA5-738CBF041CC7}" srcOrd="1" destOrd="0" parTransId="{552A156C-458F-4EBF-85B6-7F178F4BA3B1}" sibTransId="{A438F85D-3E5C-4D9C-8E3B-8771BA43D83C}"/>
    <dgm:cxn modelId="{8D286497-BFB0-490F-BEAE-D79CEFD2611A}" srcId="{12BF6386-C55C-4920-9C2F-38B0E478B7F8}" destId="{2267E557-2D22-4502-B0E4-E4DC333410F6}" srcOrd="2" destOrd="0" parTransId="{DF3636DA-5874-43BA-8DF3-94B5261D9F44}" sibTransId="{369FFD20-CC04-4FC4-BC73-67F6DB63802A}"/>
    <dgm:cxn modelId="{A0D5F53D-ED07-438D-B627-DDC105409728}" type="presOf" srcId="{670A781E-A77D-476A-924D-F6F782EB8C4C}" destId="{5EB02E12-EC9D-453D-B400-A72FCD50435A}" srcOrd="0" destOrd="0" presId="urn:microsoft.com/office/officeart/2005/8/layout/vList2"/>
    <dgm:cxn modelId="{32148081-2893-4438-936A-FD12698F3751}" type="presOf" srcId="{2267E557-2D22-4502-B0E4-E4DC333410F6}" destId="{00FF28B8-7006-42C2-AFAC-32611E3A4A58}" srcOrd="0" destOrd="0" presId="urn:microsoft.com/office/officeart/2005/8/layout/vList2"/>
    <dgm:cxn modelId="{6D75CBF1-325D-4DB5-97C3-5B7C1081F9EE}" type="presParOf" srcId="{46F45EE8-6738-4164-9F02-68FBBF9BF328}" destId="{FE3187C4-0E2D-40F4-A5FF-52A0F7786B28}" srcOrd="0" destOrd="0" presId="urn:microsoft.com/office/officeart/2005/8/layout/vList2"/>
    <dgm:cxn modelId="{8C2B5354-289A-474D-ABAA-5ABBC9E45133}" type="presParOf" srcId="{46F45EE8-6738-4164-9F02-68FBBF9BF328}" destId="{D1C8CD2F-5148-46AD-AD6B-4497BDC913E1}" srcOrd="1" destOrd="0" presId="urn:microsoft.com/office/officeart/2005/8/layout/vList2"/>
    <dgm:cxn modelId="{BD7CC28A-637E-4E26-82AC-7B7590930931}" type="presParOf" srcId="{46F45EE8-6738-4164-9F02-68FBBF9BF328}" destId="{5EBF2170-B6AC-4D44-B409-4EBB579BC904}" srcOrd="2" destOrd="0" presId="urn:microsoft.com/office/officeart/2005/8/layout/vList2"/>
    <dgm:cxn modelId="{3B7FE9B9-5883-4EE9-A0D8-8F77C6811972}" type="presParOf" srcId="{46F45EE8-6738-4164-9F02-68FBBF9BF328}" destId="{4DDF7247-BCBB-43C2-AE30-5879C49E21A9}" srcOrd="3" destOrd="0" presId="urn:microsoft.com/office/officeart/2005/8/layout/vList2"/>
    <dgm:cxn modelId="{F73C8741-5676-49C5-BB47-E288D5002397}" type="presParOf" srcId="{46F45EE8-6738-4164-9F02-68FBBF9BF328}" destId="{00FF28B8-7006-42C2-AFAC-32611E3A4A58}" srcOrd="4" destOrd="0" presId="urn:microsoft.com/office/officeart/2005/8/layout/vList2"/>
    <dgm:cxn modelId="{4CB9E6D1-0879-4583-B282-07CA761C45B4}" type="presParOf" srcId="{46F45EE8-6738-4164-9F02-68FBBF9BF328}" destId="{D91144CA-871A-4BF9-AC58-2F5F96D9095E}" srcOrd="5" destOrd="0" presId="urn:microsoft.com/office/officeart/2005/8/layout/vList2"/>
    <dgm:cxn modelId="{C03D9ECB-167E-42AF-B915-E2F0DF602AAA}" type="presParOf" srcId="{46F45EE8-6738-4164-9F02-68FBBF9BF328}" destId="{5EB02E12-EC9D-453D-B400-A72FCD50435A}"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0729B7-D93B-4FCE-83D2-ACF232ED73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8D263DAF-84F6-4B86-9BE7-6FBE7F9CB7A6}">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（日本肺癌学会の目的）</a:t>
          </a:r>
          <a:endParaRPr lang="ja-JP" b="1" dirty="0">
            <a:latin typeface="ＭＳ ゴシック" pitchFamily="49" charset="-128"/>
            <a:ea typeface="ＭＳ ゴシック" pitchFamily="49" charset="-128"/>
          </a:endParaRPr>
        </a:p>
      </dgm:t>
    </dgm:pt>
    <dgm:pt modelId="{601C4900-19B1-44CD-A75D-704199DEC2B8}" type="parTrans" cxnId="{572DD10A-6CAD-49E8-827D-283C454EE1DE}">
      <dgm:prSet/>
      <dgm:spPr/>
      <dgm:t>
        <a:bodyPr/>
        <a:lstStyle/>
        <a:p>
          <a:endParaRPr kumimoji="1" lang="ja-JP" altLang="en-US" b="1">
            <a:latin typeface="ＭＳ ゴシック" pitchFamily="49" charset="-128"/>
            <a:ea typeface="ＭＳ ゴシック" pitchFamily="49" charset="-128"/>
          </a:endParaRPr>
        </a:p>
      </dgm:t>
    </dgm:pt>
    <dgm:pt modelId="{3253F7F7-D59C-4FD8-B8A4-58CB7766EBE9}" type="sibTrans" cxnId="{572DD10A-6CAD-49E8-827D-283C454EE1DE}">
      <dgm:prSet/>
      <dgm:spPr/>
      <dgm:t>
        <a:bodyPr/>
        <a:lstStyle/>
        <a:p>
          <a:endParaRPr kumimoji="1" lang="ja-JP" altLang="en-US" b="1">
            <a:latin typeface="ＭＳ ゴシック" pitchFamily="49" charset="-128"/>
            <a:ea typeface="ＭＳ ゴシック" pitchFamily="49" charset="-128"/>
          </a:endParaRPr>
        </a:p>
      </dgm:t>
    </dgm:pt>
    <dgm:pt modelId="{6F8973F6-F9A6-45F9-8603-D5A3EDF252D9}">
      <dgm:prSet/>
      <dgm:spPr/>
      <dgm:t>
        <a:bodyPr/>
        <a:lstStyle/>
        <a:p>
          <a:pPr rtl="0"/>
          <a:r>
            <a:rPr kumimoji="1" lang="ja-JP" b="0" dirty="0" smtClean="0">
              <a:latin typeface="ＭＳ ゴシック" pitchFamily="49" charset="-128"/>
              <a:ea typeface="ＭＳ ゴシック" pitchFamily="49" charset="-128"/>
            </a:rPr>
            <a:t>肺癌及びこれに関する領域の研究の進歩ならびに知識の普及をはかり、もって</a:t>
          </a:r>
          <a:r>
            <a:rPr kumimoji="1" lang="ja-JP" b="0" u="sng" dirty="0" smtClean="0">
              <a:latin typeface="ＭＳ ゴシック" pitchFamily="49" charset="-128"/>
              <a:ea typeface="ＭＳ ゴシック" pitchFamily="49" charset="-128"/>
            </a:rPr>
            <a:t>患者をはじめ広く人類の健康と福祉の増進に寄与する</a:t>
          </a:r>
          <a:r>
            <a:rPr kumimoji="1" lang="ja-JP" b="0" dirty="0" smtClean="0">
              <a:latin typeface="ＭＳ ゴシック" pitchFamily="49" charset="-128"/>
              <a:ea typeface="ＭＳ ゴシック" pitchFamily="49" charset="-128"/>
            </a:rPr>
            <a:t>ことを目的とする。</a:t>
          </a:r>
          <a:endParaRPr lang="ja-JP" b="0" dirty="0">
            <a:latin typeface="ＭＳ ゴシック" pitchFamily="49" charset="-128"/>
            <a:ea typeface="ＭＳ ゴシック" pitchFamily="49" charset="-128"/>
          </a:endParaRPr>
        </a:p>
      </dgm:t>
    </dgm:pt>
    <dgm:pt modelId="{12309347-54E0-439C-B403-6B0AE9CFEC75}" type="parTrans" cxnId="{C0759894-ADA9-4CEE-A48D-9B747840D453}">
      <dgm:prSet/>
      <dgm:spPr/>
      <dgm:t>
        <a:bodyPr/>
        <a:lstStyle/>
        <a:p>
          <a:endParaRPr kumimoji="1" lang="ja-JP" altLang="en-US" b="1">
            <a:latin typeface="ＭＳ ゴシック" pitchFamily="49" charset="-128"/>
            <a:ea typeface="ＭＳ ゴシック" pitchFamily="49" charset="-128"/>
          </a:endParaRPr>
        </a:p>
      </dgm:t>
    </dgm:pt>
    <dgm:pt modelId="{6677C5CE-CF7E-4DA7-B6F9-4C8F9784167D}" type="sibTrans" cxnId="{C0759894-ADA9-4CEE-A48D-9B747840D453}">
      <dgm:prSet/>
      <dgm:spPr/>
      <dgm:t>
        <a:bodyPr/>
        <a:lstStyle/>
        <a:p>
          <a:endParaRPr kumimoji="1" lang="ja-JP" altLang="en-US" b="1">
            <a:latin typeface="ＭＳ ゴシック" pitchFamily="49" charset="-128"/>
            <a:ea typeface="ＭＳ ゴシック" pitchFamily="49" charset="-128"/>
          </a:endParaRPr>
        </a:p>
      </dgm:t>
    </dgm:pt>
    <dgm:pt modelId="{62E87682-578E-4C42-A1ED-CECE1188A69A}">
      <dgm:prSet/>
      <dgm:spPr>
        <a:solidFill>
          <a:schemeClr val="accent1">
            <a:lumMod val="75000"/>
          </a:schemeClr>
        </a:solidFill>
      </dgm:spPr>
      <dgm:t>
        <a:bodyPr/>
        <a:lstStyle/>
        <a:p>
          <a:pPr rtl="0"/>
          <a:r>
            <a:rPr kumimoji="1" lang="ja-JP" b="1" smtClean="0">
              <a:latin typeface="ＭＳ ゴシック" pitchFamily="49" charset="-128"/>
              <a:ea typeface="ＭＳ ゴシック" pitchFamily="49" charset="-128"/>
            </a:rPr>
            <a:t>（日本肺癌学会の活動）</a:t>
          </a:r>
          <a:endParaRPr lang="ja-JP" b="1">
            <a:latin typeface="ＭＳ ゴシック" pitchFamily="49" charset="-128"/>
            <a:ea typeface="ＭＳ ゴシック" pitchFamily="49" charset="-128"/>
          </a:endParaRPr>
        </a:p>
      </dgm:t>
    </dgm:pt>
    <dgm:pt modelId="{F1EEBCB4-B3A4-4179-8104-D9D3985FC03A}" type="parTrans" cxnId="{CA6D34E4-C069-4E17-808E-C52B4C330EA1}">
      <dgm:prSet/>
      <dgm:spPr/>
      <dgm:t>
        <a:bodyPr/>
        <a:lstStyle/>
        <a:p>
          <a:endParaRPr kumimoji="1" lang="ja-JP" altLang="en-US" b="1">
            <a:latin typeface="ＭＳ ゴシック" pitchFamily="49" charset="-128"/>
            <a:ea typeface="ＭＳ ゴシック" pitchFamily="49" charset="-128"/>
          </a:endParaRPr>
        </a:p>
      </dgm:t>
    </dgm:pt>
    <dgm:pt modelId="{2F48D4BE-3896-4F68-81F4-7AF7A25966D4}" type="sibTrans" cxnId="{CA6D34E4-C069-4E17-808E-C52B4C330EA1}">
      <dgm:prSet/>
      <dgm:spPr/>
      <dgm:t>
        <a:bodyPr/>
        <a:lstStyle/>
        <a:p>
          <a:endParaRPr kumimoji="1" lang="ja-JP" altLang="en-US" b="1">
            <a:latin typeface="ＭＳ ゴシック" pitchFamily="49" charset="-128"/>
            <a:ea typeface="ＭＳ ゴシック" pitchFamily="49" charset="-128"/>
          </a:endParaRPr>
        </a:p>
      </dgm:t>
    </dgm:pt>
    <dgm:pt modelId="{559D9F9B-0727-47C0-B0F5-0378FB2590BC}">
      <dgm:prSet/>
      <dgm:spPr/>
      <dgm:t>
        <a:bodyPr/>
        <a:lstStyle/>
        <a:p>
          <a:pPr rtl="0"/>
          <a:r>
            <a:rPr kumimoji="1" lang="ja-JP" b="0" dirty="0" smtClean="0">
              <a:latin typeface="ＭＳ ゴシック" pitchFamily="49" charset="-128"/>
              <a:ea typeface="ＭＳ ゴシック" pitchFamily="49" charset="-128"/>
            </a:rPr>
            <a:t>１．</a:t>
          </a:r>
          <a:r>
            <a:rPr kumimoji="1" lang="ja-JP" b="0" u="sng" dirty="0" smtClean="0">
              <a:latin typeface="ＭＳ ゴシック" pitchFamily="49" charset="-128"/>
              <a:ea typeface="ＭＳ ゴシック" pitchFamily="49" charset="-128"/>
            </a:rPr>
            <a:t>保健、医療又は福祉の増進を図る活動</a:t>
          </a:r>
          <a:endParaRPr lang="ja-JP" b="0" dirty="0">
            <a:latin typeface="ＭＳ ゴシック" pitchFamily="49" charset="-128"/>
            <a:ea typeface="ＭＳ ゴシック" pitchFamily="49" charset="-128"/>
          </a:endParaRPr>
        </a:p>
      </dgm:t>
    </dgm:pt>
    <dgm:pt modelId="{D8162A9E-A6FE-4415-8EC2-4818A499A380}" type="parTrans" cxnId="{96333EFF-8D88-4606-9265-2D39B734B43C}">
      <dgm:prSet/>
      <dgm:spPr/>
      <dgm:t>
        <a:bodyPr/>
        <a:lstStyle/>
        <a:p>
          <a:endParaRPr kumimoji="1" lang="ja-JP" altLang="en-US" b="1">
            <a:latin typeface="ＭＳ ゴシック" pitchFamily="49" charset="-128"/>
            <a:ea typeface="ＭＳ ゴシック" pitchFamily="49" charset="-128"/>
          </a:endParaRPr>
        </a:p>
      </dgm:t>
    </dgm:pt>
    <dgm:pt modelId="{9349A772-DBF6-4F1D-B17D-DCA4F323BED4}" type="sibTrans" cxnId="{96333EFF-8D88-4606-9265-2D39B734B43C}">
      <dgm:prSet/>
      <dgm:spPr/>
      <dgm:t>
        <a:bodyPr/>
        <a:lstStyle/>
        <a:p>
          <a:endParaRPr kumimoji="1" lang="ja-JP" altLang="en-US" b="1">
            <a:latin typeface="ＭＳ ゴシック" pitchFamily="49" charset="-128"/>
            <a:ea typeface="ＭＳ ゴシック" pitchFamily="49" charset="-128"/>
          </a:endParaRPr>
        </a:p>
      </dgm:t>
    </dgm:pt>
    <dgm:pt modelId="{06352A7C-A757-4E42-BA89-302046D42B4C}">
      <dgm:prSet/>
      <dgm:spPr/>
      <dgm:t>
        <a:bodyPr/>
        <a:lstStyle/>
        <a:p>
          <a:pPr rtl="0"/>
          <a:r>
            <a:rPr kumimoji="1" lang="ja-JP" b="0" dirty="0" smtClean="0">
              <a:latin typeface="ＭＳ ゴシック" pitchFamily="49" charset="-128"/>
              <a:ea typeface="ＭＳ ゴシック" pitchFamily="49" charset="-128"/>
            </a:rPr>
            <a:t>２．</a:t>
          </a:r>
          <a:r>
            <a:rPr kumimoji="1" lang="ja-JP" b="0" u="sng" dirty="0" smtClean="0">
              <a:latin typeface="ＭＳ ゴシック" pitchFamily="49" charset="-128"/>
              <a:ea typeface="ＭＳ ゴシック" pitchFamily="49" charset="-128"/>
            </a:rPr>
            <a:t>社会教育の推進を図る活動</a:t>
          </a:r>
          <a:endParaRPr lang="ja-JP" b="0" dirty="0">
            <a:latin typeface="ＭＳ ゴシック" pitchFamily="49" charset="-128"/>
            <a:ea typeface="ＭＳ ゴシック" pitchFamily="49" charset="-128"/>
          </a:endParaRPr>
        </a:p>
      </dgm:t>
    </dgm:pt>
    <dgm:pt modelId="{01567250-E077-435E-A13F-60E9FB0D6F2E}" type="parTrans" cxnId="{4B149F2C-CA08-47B0-9E5D-0180016746A8}">
      <dgm:prSet/>
      <dgm:spPr/>
      <dgm:t>
        <a:bodyPr/>
        <a:lstStyle/>
        <a:p>
          <a:endParaRPr kumimoji="1" lang="ja-JP" altLang="en-US" b="1">
            <a:latin typeface="ＭＳ ゴシック" pitchFamily="49" charset="-128"/>
            <a:ea typeface="ＭＳ ゴシック" pitchFamily="49" charset="-128"/>
          </a:endParaRPr>
        </a:p>
      </dgm:t>
    </dgm:pt>
    <dgm:pt modelId="{AE8FCE26-C95B-47D4-9AA7-A485856558C6}" type="sibTrans" cxnId="{4B149F2C-CA08-47B0-9E5D-0180016746A8}">
      <dgm:prSet/>
      <dgm:spPr/>
      <dgm:t>
        <a:bodyPr/>
        <a:lstStyle/>
        <a:p>
          <a:endParaRPr kumimoji="1" lang="ja-JP" altLang="en-US" b="1">
            <a:latin typeface="ＭＳ ゴシック" pitchFamily="49" charset="-128"/>
            <a:ea typeface="ＭＳ ゴシック" pitchFamily="49" charset="-128"/>
          </a:endParaRPr>
        </a:p>
      </dgm:t>
    </dgm:pt>
    <dgm:pt modelId="{0CF255E8-DE16-48EC-88CE-00D7FF6C5550}">
      <dgm:prSet/>
      <dgm:spPr/>
      <dgm:t>
        <a:bodyPr/>
        <a:lstStyle/>
        <a:p>
          <a:pPr rtl="0"/>
          <a:r>
            <a:rPr kumimoji="1" lang="ja-JP" b="0" dirty="0" smtClean="0">
              <a:latin typeface="ＭＳ ゴシック" pitchFamily="49" charset="-128"/>
              <a:ea typeface="ＭＳ ゴシック" pitchFamily="49" charset="-128"/>
            </a:rPr>
            <a:t>３．学術、文化の振興を図る活動</a:t>
          </a:r>
          <a:endParaRPr lang="ja-JP" b="0" dirty="0">
            <a:latin typeface="ＭＳ ゴシック" pitchFamily="49" charset="-128"/>
            <a:ea typeface="ＭＳ ゴシック" pitchFamily="49" charset="-128"/>
          </a:endParaRPr>
        </a:p>
      </dgm:t>
    </dgm:pt>
    <dgm:pt modelId="{AFE29ACF-0287-47FD-8082-5C09549675ED}" type="parTrans" cxnId="{15190CA9-B18F-4C26-88B3-598EA5D857E5}">
      <dgm:prSet/>
      <dgm:spPr/>
      <dgm:t>
        <a:bodyPr/>
        <a:lstStyle/>
        <a:p>
          <a:endParaRPr kumimoji="1" lang="ja-JP" altLang="en-US" b="1">
            <a:latin typeface="ＭＳ ゴシック" pitchFamily="49" charset="-128"/>
            <a:ea typeface="ＭＳ ゴシック" pitchFamily="49" charset="-128"/>
          </a:endParaRPr>
        </a:p>
      </dgm:t>
    </dgm:pt>
    <dgm:pt modelId="{917E5D74-0DF9-4AD7-B8D9-68600DE137F4}" type="sibTrans" cxnId="{15190CA9-B18F-4C26-88B3-598EA5D857E5}">
      <dgm:prSet/>
      <dgm:spPr/>
      <dgm:t>
        <a:bodyPr/>
        <a:lstStyle/>
        <a:p>
          <a:endParaRPr kumimoji="1" lang="ja-JP" altLang="en-US" b="1">
            <a:latin typeface="ＭＳ ゴシック" pitchFamily="49" charset="-128"/>
            <a:ea typeface="ＭＳ ゴシック" pitchFamily="49" charset="-128"/>
          </a:endParaRPr>
        </a:p>
      </dgm:t>
    </dgm:pt>
    <dgm:pt modelId="{48FB5C0C-980F-46A3-9B94-F811077E025B}">
      <dgm:prSet/>
      <dgm:spPr/>
      <dgm:t>
        <a:bodyPr/>
        <a:lstStyle/>
        <a:p>
          <a:pPr rtl="0"/>
          <a:r>
            <a:rPr kumimoji="1" lang="ja-JP" b="0" dirty="0" smtClean="0">
              <a:latin typeface="ＭＳ ゴシック" pitchFamily="49" charset="-128"/>
              <a:ea typeface="ＭＳ ゴシック" pitchFamily="49" charset="-128"/>
            </a:rPr>
            <a:t>４．国際協力の活動</a:t>
          </a:r>
          <a:endParaRPr lang="ja-JP" b="0" dirty="0">
            <a:latin typeface="ＭＳ ゴシック" pitchFamily="49" charset="-128"/>
            <a:ea typeface="ＭＳ ゴシック" pitchFamily="49" charset="-128"/>
          </a:endParaRPr>
        </a:p>
      </dgm:t>
    </dgm:pt>
    <dgm:pt modelId="{32EF612F-A420-4035-A31D-FCA843C98FAC}" type="parTrans" cxnId="{C1A8566E-6E6E-4755-AF08-32F079446226}">
      <dgm:prSet/>
      <dgm:spPr/>
      <dgm:t>
        <a:bodyPr/>
        <a:lstStyle/>
        <a:p>
          <a:endParaRPr kumimoji="1" lang="ja-JP" altLang="en-US" b="1">
            <a:latin typeface="ＭＳ ゴシック" pitchFamily="49" charset="-128"/>
            <a:ea typeface="ＭＳ ゴシック" pitchFamily="49" charset="-128"/>
          </a:endParaRPr>
        </a:p>
      </dgm:t>
    </dgm:pt>
    <dgm:pt modelId="{D9D8C968-B921-44E8-A678-BC9BBD80B3EA}" type="sibTrans" cxnId="{C1A8566E-6E6E-4755-AF08-32F079446226}">
      <dgm:prSet/>
      <dgm:spPr/>
      <dgm:t>
        <a:bodyPr/>
        <a:lstStyle/>
        <a:p>
          <a:endParaRPr kumimoji="1" lang="ja-JP" altLang="en-US" b="1">
            <a:latin typeface="ＭＳ ゴシック" pitchFamily="49" charset="-128"/>
            <a:ea typeface="ＭＳ ゴシック" pitchFamily="49" charset="-128"/>
          </a:endParaRPr>
        </a:p>
      </dgm:t>
    </dgm:pt>
    <dgm:pt modelId="{B29C9F54-8E33-4EC8-9C66-F04467A22678}">
      <dgm:prSet/>
      <dgm:spPr/>
      <dgm:t>
        <a:bodyPr/>
        <a:lstStyle/>
        <a:p>
          <a:pPr rtl="0"/>
          <a:r>
            <a:rPr kumimoji="1" lang="ja-JP" b="0" dirty="0" smtClean="0">
              <a:latin typeface="ＭＳ ゴシック" pitchFamily="49" charset="-128"/>
              <a:ea typeface="ＭＳ ゴシック" pitchFamily="49" charset="-128"/>
            </a:rPr>
            <a:t>５．科学技術の振興を図る活動</a:t>
          </a:r>
          <a:endParaRPr lang="ja-JP" b="0" dirty="0">
            <a:latin typeface="ＭＳ ゴシック" pitchFamily="49" charset="-128"/>
            <a:ea typeface="ＭＳ ゴシック" pitchFamily="49" charset="-128"/>
          </a:endParaRPr>
        </a:p>
      </dgm:t>
    </dgm:pt>
    <dgm:pt modelId="{D2357396-7E7A-414E-89CB-A2D3267FF9A3}" type="parTrans" cxnId="{8F2C6155-29C3-4B90-A36C-467414D639EC}">
      <dgm:prSet/>
      <dgm:spPr/>
      <dgm:t>
        <a:bodyPr/>
        <a:lstStyle/>
        <a:p>
          <a:endParaRPr kumimoji="1" lang="ja-JP" altLang="en-US" b="1">
            <a:latin typeface="ＭＳ ゴシック" pitchFamily="49" charset="-128"/>
            <a:ea typeface="ＭＳ ゴシック" pitchFamily="49" charset="-128"/>
          </a:endParaRPr>
        </a:p>
      </dgm:t>
    </dgm:pt>
    <dgm:pt modelId="{6AF7FF4C-27E4-4DC1-A219-DE99F4001314}" type="sibTrans" cxnId="{8F2C6155-29C3-4B90-A36C-467414D639EC}">
      <dgm:prSet/>
      <dgm:spPr/>
      <dgm:t>
        <a:bodyPr/>
        <a:lstStyle/>
        <a:p>
          <a:endParaRPr kumimoji="1" lang="ja-JP" altLang="en-US" b="1">
            <a:latin typeface="ＭＳ ゴシック" pitchFamily="49" charset="-128"/>
            <a:ea typeface="ＭＳ ゴシック" pitchFamily="49" charset="-128"/>
          </a:endParaRPr>
        </a:p>
      </dgm:t>
    </dgm:pt>
    <dgm:pt modelId="{974B95B6-92C6-41D1-843F-2F0B1E8B23CE}" type="pres">
      <dgm:prSet presAssocID="{0A0729B7-D93B-4FCE-83D2-ACF232ED737D}" presName="linear" presStyleCnt="0">
        <dgm:presLayoutVars>
          <dgm:dir/>
          <dgm:animLvl val="lvl"/>
          <dgm:resizeHandles val="exact"/>
        </dgm:presLayoutVars>
      </dgm:prSet>
      <dgm:spPr/>
      <dgm:t>
        <a:bodyPr/>
        <a:lstStyle/>
        <a:p>
          <a:endParaRPr kumimoji="1" lang="ja-JP" altLang="en-US"/>
        </a:p>
      </dgm:t>
    </dgm:pt>
    <dgm:pt modelId="{FD508508-6A4D-46A9-AAFF-66C7A66A069F}" type="pres">
      <dgm:prSet presAssocID="{8D263DAF-84F6-4B86-9BE7-6FBE7F9CB7A6}" presName="parentLin" presStyleCnt="0"/>
      <dgm:spPr/>
    </dgm:pt>
    <dgm:pt modelId="{2C42A464-0BA2-401F-BD14-BB30022C1A73}" type="pres">
      <dgm:prSet presAssocID="{8D263DAF-84F6-4B86-9BE7-6FBE7F9CB7A6}" presName="parentLeftMargin" presStyleLbl="node1" presStyleIdx="0" presStyleCnt="2"/>
      <dgm:spPr/>
      <dgm:t>
        <a:bodyPr/>
        <a:lstStyle/>
        <a:p>
          <a:endParaRPr kumimoji="1" lang="ja-JP" altLang="en-US"/>
        </a:p>
      </dgm:t>
    </dgm:pt>
    <dgm:pt modelId="{FB21F8AE-A35F-4CA8-8B81-DC0F825BA0B2}" type="pres">
      <dgm:prSet presAssocID="{8D263DAF-84F6-4B86-9BE7-6FBE7F9CB7A6}" presName="parentText" presStyleLbl="node1" presStyleIdx="0" presStyleCnt="2">
        <dgm:presLayoutVars>
          <dgm:chMax val="0"/>
          <dgm:bulletEnabled val="1"/>
        </dgm:presLayoutVars>
      </dgm:prSet>
      <dgm:spPr/>
      <dgm:t>
        <a:bodyPr/>
        <a:lstStyle/>
        <a:p>
          <a:endParaRPr kumimoji="1" lang="ja-JP" altLang="en-US"/>
        </a:p>
      </dgm:t>
    </dgm:pt>
    <dgm:pt modelId="{9AEAD7DC-043F-4C77-8672-15384587D70F}" type="pres">
      <dgm:prSet presAssocID="{8D263DAF-84F6-4B86-9BE7-6FBE7F9CB7A6}" presName="negativeSpace" presStyleCnt="0"/>
      <dgm:spPr/>
    </dgm:pt>
    <dgm:pt modelId="{015BA061-4823-4F98-A19F-CD5855CF14CE}" type="pres">
      <dgm:prSet presAssocID="{8D263DAF-84F6-4B86-9BE7-6FBE7F9CB7A6}" presName="childText" presStyleLbl="conFgAcc1" presStyleIdx="0" presStyleCnt="2">
        <dgm:presLayoutVars>
          <dgm:bulletEnabled val="1"/>
        </dgm:presLayoutVars>
      </dgm:prSet>
      <dgm:spPr/>
      <dgm:t>
        <a:bodyPr/>
        <a:lstStyle/>
        <a:p>
          <a:endParaRPr kumimoji="1" lang="ja-JP" altLang="en-US"/>
        </a:p>
      </dgm:t>
    </dgm:pt>
    <dgm:pt modelId="{E651188D-1C0F-40E2-AE9A-7DE23107C191}" type="pres">
      <dgm:prSet presAssocID="{3253F7F7-D59C-4FD8-B8A4-58CB7766EBE9}" presName="spaceBetweenRectangles" presStyleCnt="0"/>
      <dgm:spPr/>
    </dgm:pt>
    <dgm:pt modelId="{B8763D20-2768-46FB-8420-D27FE5767EB2}" type="pres">
      <dgm:prSet presAssocID="{62E87682-578E-4C42-A1ED-CECE1188A69A}" presName="parentLin" presStyleCnt="0"/>
      <dgm:spPr/>
    </dgm:pt>
    <dgm:pt modelId="{98EA2920-0CF7-4EE5-961A-4B9A73F9C299}" type="pres">
      <dgm:prSet presAssocID="{62E87682-578E-4C42-A1ED-CECE1188A69A}" presName="parentLeftMargin" presStyleLbl="node1" presStyleIdx="0" presStyleCnt="2"/>
      <dgm:spPr/>
      <dgm:t>
        <a:bodyPr/>
        <a:lstStyle/>
        <a:p>
          <a:endParaRPr kumimoji="1" lang="ja-JP" altLang="en-US"/>
        </a:p>
      </dgm:t>
    </dgm:pt>
    <dgm:pt modelId="{C51F2C07-6A2C-49E3-B2A3-6CC1D66D6BAB}" type="pres">
      <dgm:prSet presAssocID="{62E87682-578E-4C42-A1ED-CECE1188A69A}" presName="parentText" presStyleLbl="node1" presStyleIdx="1" presStyleCnt="2">
        <dgm:presLayoutVars>
          <dgm:chMax val="0"/>
          <dgm:bulletEnabled val="1"/>
        </dgm:presLayoutVars>
      </dgm:prSet>
      <dgm:spPr/>
      <dgm:t>
        <a:bodyPr/>
        <a:lstStyle/>
        <a:p>
          <a:endParaRPr kumimoji="1" lang="ja-JP" altLang="en-US"/>
        </a:p>
      </dgm:t>
    </dgm:pt>
    <dgm:pt modelId="{D20C35C2-B670-4734-9D5E-AB08944ACEC7}" type="pres">
      <dgm:prSet presAssocID="{62E87682-578E-4C42-A1ED-CECE1188A69A}" presName="negativeSpace" presStyleCnt="0"/>
      <dgm:spPr/>
    </dgm:pt>
    <dgm:pt modelId="{BB2C2AF6-B501-4A97-AAD1-CFD9917739C8}" type="pres">
      <dgm:prSet presAssocID="{62E87682-578E-4C42-A1ED-CECE1188A69A}" presName="childText" presStyleLbl="conFgAcc1" presStyleIdx="1" presStyleCnt="2">
        <dgm:presLayoutVars>
          <dgm:bulletEnabled val="1"/>
        </dgm:presLayoutVars>
      </dgm:prSet>
      <dgm:spPr/>
      <dgm:t>
        <a:bodyPr/>
        <a:lstStyle/>
        <a:p>
          <a:endParaRPr kumimoji="1" lang="ja-JP" altLang="en-US"/>
        </a:p>
      </dgm:t>
    </dgm:pt>
  </dgm:ptLst>
  <dgm:cxnLst>
    <dgm:cxn modelId="{DDE2F979-C65C-4C27-A8D4-B720F2D6BD73}" type="presOf" srcId="{0CF255E8-DE16-48EC-88CE-00D7FF6C5550}" destId="{BB2C2AF6-B501-4A97-AAD1-CFD9917739C8}" srcOrd="0" destOrd="2" presId="urn:microsoft.com/office/officeart/2005/8/layout/list1"/>
    <dgm:cxn modelId="{5F445968-2B37-4301-9940-712B4335B890}" type="presOf" srcId="{B29C9F54-8E33-4EC8-9C66-F04467A22678}" destId="{BB2C2AF6-B501-4A97-AAD1-CFD9917739C8}" srcOrd="0" destOrd="4" presId="urn:microsoft.com/office/officeart/2005/8/layout/list1"/>
    <dgm:cxn modelId="{7B4A351F-B11B-4AB4-92E2-F7A85420D871}" type="presOf" srcId="{6F8973F6-F9A6-45F9-8603-D5A3EDF252D9}" destId="{015BA061-4823-4F98-A19F-CD5855CF14CE}" srcOrd="0" destOrd="0" presId="urn:microsoft.com/office/officeart/2005/8/layout/list1"/>
    <dgm:cxn modelId="{6C1EC5C6-8301-4025-AF51-7E6DBA1FA9C9}" type="presOf" srcId="{62E87682-578E-4C42-A1ED-CECE1188A69A}" destId="{98EA2920-0CF7-4EE5-961A-4B9A73F9C299}" srcOrd="0" destOrd="0" presId="urn:microsoft.com/office/officeart/2005/8/layout/list1"/>
    <dgm:cxn modelId="{15190CA9-B18F-4C26-88B3-598EA5D857E5}" srcId="{62E87682-578E-4C42-A1ED-CECE1188A69A}" destId="{0CF255E8-DE16-48EC-88CE-00D7FF6C5550}" srcOrd="2" destOrd="0" parTransId="{AFE29ACF-0287-47FD-8082-5C09549675ED}" sibTransId="{917E5D74-0DF9-4AD7-B8D9-68600DE137F4}"/>
    <dgm:cxn modelId="{047801ED-1CAF-449A-A27D-BA4C450B0D66}" type="presOf" srcId="{559D9F9B-0727-47C0-B0F5-0378FB2590BC}" destId="{BB2C2AF6-B501-4A97-AAD1-CFD9917739C8}" srcOrd="0" destOrd="0" presId="urn:microsoft.com/office/officeart/2005/8/layout/list1"/>
    <dgm:cxn modelId="{96333EFF-8D88-4606-9265-2D39B734B43C}" srcId="{62E87682-578E-4C42-A1ED-CECE1188A69A}" destId="{559D9F9B-0727-47C0-B0F5-0378FB2590BC}" srcOrd="0" destOrd="0" parTransId="{D8162A9E-A6FE-4415-8EC2-4818A499A380}" sibTransId="{9349A772-DBF6-4F1D-B17D-DCA4F323BED4}"/>
    <dgm:cxn modelId="{73AC5B54-8A0C-4E68-85FE-906ECCFDD4C1}" type="presOf" srcId="{0A0729B7-D93B-4FCE-83D2-ACF232ED737D}" destId="{974B95B6-92C6-41D1-843F-2F0B1E8B23CE}" srcOrd="0" destOrd="0" presId="urn:microsoft.com/office/officeart/2005/8/layout/list1"/>
    <dgm:cxn modelId="{F93FFCB3-6F79-4197-AD60-C7FBE9FC2D01}" type="presOf" srcId="{8D263DAF-84F6-4B86-9BE7-6FBE7F9CB7A6}" destId="{2C42A464-0BA2-401F-BD14-BB30022C1A73}" srcOrd="0" destOrd="0" presId="urn:microsoft.com/office/officeart/2005/8/layout/list1"/>
    <dgm:cxn modelId="{C1A8566E-6E6E-4755-AF08-32F079446226}" srcId="{62E87682-578E-4C42-A1ED-CECE1188A69A}" destId="{48FB5C0C-980F-46A3-9B94-F811077E025B}" srcOrd="3" destOrd="0" parTransId="{32EF612F-A420-4035-A31D-FCA843C98FAC}" sibTransId="{D9D8C968-B921-44E8-A678-BC9BBD80B3EA}"/>
    <dgm:cxn modelId="{A0403721-ACA3-4F08-8AE6-F3B8BA0BC085}" type="presOf" srcId="{06352A7C-A757-4E42-BA89-302046D42B4C}" destId="{BB2C2AF6-B501-4A97-AAD1-CFD9917739C8}" srcOrd="0" destOrd="1" presId="urn:microsoft.com/office/officeart/2005/8/layout/list1"/>
    <dgm:cxn modelId="{75CBBCAA-6167-46DF-A17E-981168D02920}" type="presOf" srcId="{8D263DAF-84F6-4B86-9BE7-6FBE7F9CB7A6}" destId="{FB21F8AE-A35F-4CA8-8B81-DC0F825BA0B2}" srcOrd="1" destOrd="0" presId="urn:microsoft.com/office/officeart/2005/8/layout/list1"/>
    <dgm:cxn modelId="{D3C93C40-15D7-4DE3-8A28-1AB081CA9ED5}" type="presOf" srcId="{48FB5C0C-980F-46A3-9B94-F811077E025B}" destId="{BB2C2AF6-B501-4A97-AAD1-CFD9917739C8}" srcOrd="0" destOrd="3" presId="urn:microsoft.com/office/officeart/2005/8/layout/list1"/>
    <dgm:cxn modelId="{647D7256-5989-42F5-9264-C3577A761DEF}" type="presOf" srcId="{62E87682-578E-4C42-A1ED-CECE1188A69A}" destId="{C51F2C07-6A2C-49E3-B2A3-6CC1D66D6BAB}" srcOrd="1" destOrd="0" presId="urn:microsoft.com/office/officeart/2005/8/layout/list1"/>
    <dgm:cxn modelId="{8F2C6155-29C3-4B90-A36C-467414D639EC}" srcId="{62E87682-578E-4C42-A1ED-CECE1188A69A}" destId="{B29C9F54-8E33-4EC8-9C66-F04467A22678}" srcOrd="4" destOrd="0" parTransId="{D2357396-7E7A-414E-89CB-A2D3267FF9A3}" sibTransId="{6AF7FF4C-27E4-4DC1-A219-DE99F4001314}"/>
    <dgm:cxn modelId="{4B149F2C-CA08-47B0-9E5D-0180016746A8}" srcId="{62E87682-578E-4C42-A1ED-CECE1188A69A}" destId="{06352A7C-A757-4E42-BA89-302046D42B4C}" srcOrd="1" destOrd="0" parTransId="{01567250-E077-435E-A13F-60E9FB0D6F2E}" sibTransId="{AE8FCE26-C95B-47D4-9AA7-A485856558C6}"/>
    <dgm:cxn modelId="{572DD10A-6CAD-49E8-827D-283C454EE1DE}" srcId="{0A0729B7-D93B-4FCE-83D2-ACF232ED737D}" destId="{8D263DAF-84F6-4B86-9BE7-6FBE7F9CB7A6}" srcOrd="0" destOrd="0" parTransId="{601C4900-19B1-44CD-A75D-704199DEC2B8}" sibTransId="{3253F7F7-D59C-4FD8-B8A4-58CB7766EBE9}"/>
    <dgm:cxn modelId="{CA6D34E4-C069-4E17-808E-C52B4C330EA1}" srcId="{0A0729B7-D93B-4FCE-83D2-ACF232ED737D}" destId="{62E87682-578E-4C42-A1ED-CECE1188A69A}" srcOrd="1" destOrd="0" parTransId="{F1EEBCB4-B3A4-4179-8104-D9D3985FC03A}" sibTransId="{2F48D4BE-3896-4F68-81F4-7AF7A25966D4}"/>
    <dgm:cxn modelId="{C0759894-ADA9-4CEE-A48D-9B747840D453}" srcId="{8D263DAF-84F6-4B86-9BE7-6FBE7F9CB7A6}" destId="{6F8973F6-F9A6-45F9-8603-D5A3EDF252D9}" srcOrd="0" destOrd="0" parTransId="{12309347-54E0-439C-B403-6B0AE9CFEC75}" sibTransId="{6677C5CE-CF7E-4DA7-B6F9-4C8F9784167D}"/>
    <dgm:cxn modelId="{7957AF77-3AEF-415A-9857-F4D53B37C3CB}" type="presParOf" srcId="{974B95B6-92C6-41D1-843F-2F0B1E8B23CE}" destId="{FD508508-6A4D-46A9-AAFF-66C7A66A069F}" srcOrd="0" destOrd="0" presId="urn:microsoft.com/office/officeart/2005/8/layout/list1"/>
    <dgm:cxn modelId="{0B131EF8-B357-40DA-B33E-A3A511F167B1}" type="presParOf" srcId="{FD508508-6A4D-46A9-AAFF-66C7A66A069F}" destId="{2C42A464-0BA2-401F-BD14-BB30022C1A73}" srcOrd="0" destOrd="0" presId="urn:microsoft.com/office/officeart/2005/8/layout/list1"/>
    <dgm:cxn modelId="{2BECF95F-B39F-445E-9A40-F606E84C7A68}" type="presParOf" srcId="{FD508508-6A4D-46A9-AAFF-66C7A66A069F}" destId="{FB21F8AE-A35F-4CA8-8B81-DC0F825BA0B2}" srcOrd="1" destOrd="0" presId="urn:microsoft.com/office/officeart/2005/8/layout/list1"/>
    <dgm:cxn modelId="{63E29A63-6EB9-4E57-9B49-F2F96B549E68}" type="presParOf" srcId="{974B95B6-92C6-41D1-843F-2F0B1E8B23CE}" destId="{9AEAD7DC-043F-4C77-8672-15384587D70F}" srcOrd="1" destOrd="0" presId="urn:microsoft.com/office/officeart/2005/8/layout/list1"/>
    <dgm:cxn modelId="{CC388E44-69C7-43F9-8B39-818BE9CB7511}" type="presParOf" srcId="{974B95B6-92C6-41D1-843F-2F0B1E8B23CE}" destId="{015BA061-4823-4F98-A19F-CD5855CF14CE}" srcOrd="2" destOrd="0" presId="urn:microsoft.com/office/officeart/2005/8/layout/list1"/>
    <dgm:cxn modelId="{245323C6-D156-42CA-AA94-B5970A121414}" type="presParOf" srcId="{974B95B6-92C6-41D1-843F-2F0B1E8B23CE}" destId="{E651188D-1C0F-40E2-AE9A-7DE23107C191}" srcOrd="3" destOrd="0" presId="urn:microsoft.com/office/officeart/2005/8/layout/list1"/>
    <dgm:cxn modelId="{55FE9A01-CFEB-4554-9F7A-13BE6534A345}" type="presParOf" srcId="{974B95B6-92C6-41D1-843F-2F0B1E8B23CE}" destId="{B8763D20-2768-46FB-8420-D27FE5767EB2}" srcOrd="4" destOrd="0" presId="urn:microsoft.com/office/officeart/2005/8/layout/list1"/>
    <dgm:cxn modelId="{723CD0A5-3027-4BD7-B706-AD01D68B3C1E}" type="presParOf" srcId="{B8763D20-2768-46FB-8420-D27FE5767EB2}" destId="{98EA2920-0CF7-4EE5-961A-4B9A73F9C299}" srcOrd="0" destOrd="0" presId="urn:microsoft.com/office/officeart/2005/8/layout/list1"/>
    <dgm:cxn modelId="{3FA7C07C-7282-4416-B6AF-5879C184397D}" type="presParOf" srcId="{B8763D20-2768-46FB-8420-D27FE5767EB2}" destId="{C51F2C07-6A2C-49E3-B2A3-6CC1D66D6BAB}" srcOrd="1" destOrd="0" presId="urn:microsoft.com/office/officeart/2005/8/layout/list1"/>
    <dgm:cxn modelId="{1AC58D2C-5A38-43AC-A6BE-5CC2F6C901AD}" type="presParOf" srcId="{974B95B6-92C6-41D1-843F-2F0B1E8B23CE}" destId="{D20C35C2-B670-4734-9D5E-AB08944ACEC7}" srcOrd="5" destOrd="0" presId="urn:microsoft.com/office/officeart/2005/8/layout/list1"/>
    <dgm:cxn modelId="{9444B4C5-EA1F-4526-AAEA-DE9991167EF8}" type="presParOf" srcId="{974B95B6-92C6-41D1-843F-2F0B1E8B23CE}" destId="{BB2C2AF6-B501-4A97-AAD1-CFD9917739C8}"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963B4B-EC6F-4E87-9786-57C5428481B8}" type="doc">
      <dgm:prSet loTypeId="urn:microsoft.com/office/officeart/2005/8/layout/list1" loCatId="list" qsTypeId="urn:microsoft.com/office/officeart/2005/8/quickstyle/3d2" qsCatId="3D" csTypeId="urn:microsoft.com/office/officeart/2005/8/colors/accent2_2" csCatId="accent2" phldr="1"/>
      <dgm:spPr/>
      <dgm:t>
        <a:bodyPr/>
        <a:lstStyle/>
        <a:p>
          <a:endParaRPr kumimoji="1" lang="ja-JP" altLang="en-US"/>
        </a:p>
      </dgm:t>
    </dgm:pt>
    <dgm:pt modelId="{3CCDBBA2-6AFE-4C7F-87B5-0E00B705B833}">
      <dgm:prSet custT="1"/>
      <dgm:spPr>
        <a:solidFill>
          <a:schemeClr val="accent6">
            <a:lumMod val="75000"/>
          </a:schemeClr>
        </a:solidFill>
      </dgm:spPr>
      <dgm:t>
        <a:bodyPr/>
        <a:lstStyle/>
        <a:p>
          <a:pPr rtl="0"/>
          <a:r>
            <a:rPr kumimoji="1" lang="en-US" sz="2400" dirty="0" smtClean="0">
              <a:latin typeface="ＭＳ ゴシック" pitchFamily="49" charset="-128"/>
              <a:ea typeface="ＭＳ ゴシック" pitchFamily="49" charset="-128"/>
            </a:rPr>
            <a:t>1904</a:t>
          </a:r>
          <a:r>
            <a:rPr kumimoji="1" lang="ja-JP" sz="2400" dirty="0" smtClean="0">
              <a:latin typeface="ＭＳ ゴシック" pitchFamily="49" charset="-128"/>
              <a:ea typeface="ＭＳ ゴシック" pitchFamily="49" charset="-128"/>
            </a:rPr>
            <a:t>年（明治</a:t>
          </a:r>
          <a:r>
            <a:rPr kumimoji="1" lang="en-US" sz="2400" dirty="0" smtClean="0">
              <a:latin typeface="ＭＳ ゴシック" pitchFamily="49" charset="-128"/>
              <a:ea typeface="ＭＳ ゴシック" pitchFamily="49" charset="-128"/>
            </a:rPr>
            <a:t>37</a:t>
          </a:r>
          <a:r>
            <a:rPr kumimoji="1" lang="ja-JP" sz="2400" dirty="0" smtClean="0">
              <a:latin typeface="ＭＳ ゴシック" pitchFamily="49" charset="-128"/>
              <a:ea typeface="ＭＳ ゴシック" pitchFamily="49" charset="-128"/>
            </a:rPr>
            <a:t>年）煙草専売法</a:t>
          </a:r>
          <a:endParaRPr lang="ja-JP" sz="2400" dirty="0">
            <a:latin typeface="ＭＳ ゴシック" pitchFamily="49" charset="-128"/>
            <a:ea typeface="ＭＳ ゴシック" pitchFamily="49" charset="-128"/>
          </a:endParaRPr>
        </a:p>
      </dgm:t>
    </dgm:pt>
    <dgm:pt modelId="{96FC8902-921A-4590-ACD9-9150BAE3A070}" type="parTrans" cxnId="{06B0802C-0EEE-4707-85C6-B8210D9FAB1D}">
      <dgm:prSet/>
      <dgm:spPr/>
      <dgm:t>
        <a:bodyPr/>
        <a:lstStyle/>
        <a:p>
          <a:endParaRPr kumimoji="1" lang="ja-JP" altLang="en-US" sz="2400">
            <a:latin typeface="ＭＳ ゴシック" pitchFamily="49" charset="-128"/>
            <a:ea typeface="ＭＳ ゴシック" pitchFamily="49" charset="-128"/>
          </a:endParaRPr>
        </a:p>
      </dgm:t>
    </dgm:pt>
    <dgm:pt modelId="{DC9CFBE6-9B6C-4653-BB32-666D664C8466}" type="sibTrans" cxnId="{06B0802C-0EEE-4707-85C6-B8210D9FAB1D}">
      <dgm:prSet/>
      <dgm:spPr/>
      <dgm:t>
        <a:bodyPr/>
        <a:lstStyle/>
        <a:p>
          <a:endParaRPr kumimoji="1" lang="ja-JP" altLang="en-US" sz="2400">
            <a:latin typeface="ＭＳ ゴシック" pitchFamily="49" charset="-128"/>
            <a:ea typeface="ＭＳ ゴシック" pitchFamily="49" charset="-128"/>
          </a:endParaRPr>
        </a:p>
      </dgm:t>
    </dgm:pt>
    <dgm:pt modelId="{2E246DF8-BCC2-40DF-B36C-515DDCEDA542}">
      <dgm:prSet custT="1"/>
      <dgm:spPr>
        <a:solidFill>
          <a:schemeClr val="accent6">
            <a:lumMod val="75000"/>
          </a:schemeClr>
        </a:solidFill>
      </dgm:spPr>
      <dgm:t>
        <a:bodyPr/>
        <a:lstStyle/>
        <a:p>
          <a:pPr rtl="0"/>
          <a:r>
            <a:rPr kumimoji="1" lang="en-US" sz="2400" dirty="0" smtClean="0">
              <a:latin typeface="ＭＳ ゴシック" pitchFamily="49" charset="-128"/>
              <a:ea typeface="ＭＳ ゴシック" pitchFamily="49" charset="-128"/>
            </a:rPr>
            <a:t>1984</a:t>
          </a:r>
          <a:r>
            <a:rPr kumimoji="1" lang="ja-JP" sz="2400" dirty="0" smtClean="0">
              <a:latin typeface="ＭＳ ゴシック" pitchFamily="49" charset="-128"/>
              <a:ea typeface="ＭＳ ゴシック" pitchFamily="49" charset="-128"/>
            </a:rPr>
            <a:t>年（昭和</a:t>
          </a:r>
          <a:r>
            <a:rPr kumimoji="1" lang="en-US" sz="2400" dirty="0" smtClean="0">
              <a:latin typeface="ＭＳ ゴシック" pitchFamily="49" charset="-128"/>
              <a:ea typeface="ＭＳ ゴシック" pitchFamily="49" charset="-128"/>
            </a:rPr>
            <a:t>59</a:t>
          </a:r>
          <a:r>
            <a:rPr kumimoji="1" lang="ja-JP" sz="2400" dirty="0" smtClean="0">
              <a:latin typeface="ＭＳ ゴシック" pitchFamily="49" charset="-128"/>
              <a:ea typeface="ＭＳ ゴシック" pitchFamily="49" charset="-128"/>
            </a:rPr>
            <a:t>年）たばこ事業法</a:t>
          </a:r>
          <a:endParaRPr lang="ja-JP" sz="2400" dirty="0">
            <a:latin typeface="ＭＳ ゴシック" pitchFamily="49" charset="-128"/>
            <a:ea typeface="ＭＳ ゴシック" pitchFamily="49" charset="-128"/>
          </a:endParaRPr>
        </a:p>
      </dgm:t>
    </dgm:pt>
    <dgm:pt modelId="{BF3D3D97-2E3B-4591-8A03-19EEB4A14A76}" type="parTrans" cxnId="{9D34BBA7-294F-4935-BFA0-2E8C0AECBDFE}">
      <dgm:prSet/>
      <dgm:spPr/>
      <dgm:t>
        <a:bodyPr/>
        <a:lstStyle/>
        <a:p>
          <a:endParaRPr kumimoji="1" lang="ja-JP" altLang="en-US" sz="2400">
            <a:latin typeface="ＭＳ ゴシック" pitchFamily="49" charset="-128"/>
            <a:ea typeface="ＭＳ ゴシック" pitchFamily="49" charset="-128"/>
          </a:endParaRPr>
        </a:p>
      </dgm:t>
    </dgm:pt>
    <dgm:pt modelId="{BB4805E4-C3CC-4F5F-869A-E1DF85651D3A}" type="sibTrans" cxnId="{9D34BBA7-294F-4935-BFA0-2E8C0AECBDFE}">
      <dgm:prSet/>
      <dgm:spPr/>
      <dgm:t>
        <a:bodyPr/>
        <a:lstStyle/>
        <a:p>
          <a:endParaRPr kumimoji="1" lang="ja-JP" altLang="en-US" sz="2400">
            <a:latin typeface="ＭＳ ゴシック" pitchFamily="49" charset="-128"/>
            <a:ea typeface="ＭＳ ゴシック" pitchFamily="49" charset="-128"/>
          </a:endParaRPr>
        </a:p>
      </dgm:t>
    </dgm:pt>
    <dgm:pt modelId="{C6385AE5-A3E9-4D63-A90E-2F82A4B4439F}">
      <dgm:prSet custT="1"/>
      <dgm:spPr>
        <a:solidFill>
          <a:schemeClr val="accent1">
            <a:lumMod val="75000"/>
          </a:schemeClr>
        </a:solidFill>
      </dgm:spPr>
      <dgm:t>
        <a:bodyPr/>
        <a:lstStyle/>
        <a:p>
          <a:pPr rtl="0"/>
          <a:r>
            <a:rPr kumimoji="1" lang="en-US" sz="2400" dirty="0" smtClean="0">
              <a:latin typeface="ＭＳ ゴシック" pitchFamily="49" charset="-128"/>
              <a:ea typeface="ＭＳ ゴシック" pitchFamily="49" charset="-128"/>
            </a:rPr>
            <a:t>2004</a:t>
          </a:r>
          <a:r>
            <a:rPr kumimoji="1" lang="ja-JP" sz="2400" dirty="0" smtClean="0">
              <a:latin typeface="ＭＳ ゴシック" pitchFamily="49" charset="-128"/>
              <a:ea typeface="ＭＳ ゴシック" pitchFamily="49" charset="-128"/>
            </a:rPr>
            <a:t>年（平成</a:t>
          </a:r>
          <a:r>
            <a:rPr kumimoji="1" lang="en-US" sz="2400" dirty="0" smtClean="0">
              <a:latin typeface="ＭＳ ゴシック" pitchFamily="49" charset="-128"/>
              <a:ea typeface="ＭＳ ゴシック" pitchFamily="49" charset="-128"/>
            </a:rPr>
            <a:t>16</a:t>
          </a:r>
          <a:r>
            <a:rPr kumimoji="1" lang="ja-JP" sz="2400" dirty="0" smtClean="0">
              <a:latin typeface="ＭＳ ゴシック" pitchFamily="49" charset="-128"/>
              <a:ea typeface="ＭＳ ゴシック" pitchFamily="49" charset="-128"/>
            </a:rPr>
            <a:t>年）たばこ規制枠組み条約</a:t>
          </a:r>
          <a:endParaRPr lang="ja-JP" sz="2400" dirty="0">
            <a:latin typeface="ＭＳ ゴシック" pitchFamily="49" charset="-128"/>
            <a:ea typeface="ＭＳ ゴシック" pitchFamily="49" charset="-128"/>
          </a:endParaRPr>
        </a:p>
      </dgm:t>
    </dgm:pt>
    <dgm:pt modelId="{8B958E79-05E8-4495-B86F-E5D35649FEC4}" type="parTrans" cxnId="{398BCFA3-F417-4B97-AFB5-5AB3C2B88FB5}">
      <dgm:prSet/>
      <dgm:spPr/>
      <dgm:t>
        <a:bodyPr/>
        <a:lstStyle/>
        <a:p>
          <a:endParaRPr kumimoji="1" lang="ja-JP" altLang="en-US" sz="2400">
            <a:latin typeface="ＭＳ ゴシック" pitchFamily="49" charset="-128"/>
            <a:ea typeface="ＭＳ ゴシック" pitchFamily="49" charset="-128"/>
          </a:endParaRPr>
        </a:p>
      </dgm:t>
    </dgm:pt>
    <dgm:pt modelId="{2029955B-66EA-4C58-842D-B99513D49099}" type="sibTrans" cxnId="{398BCFA3-F417-4B97-AFB5-5AB3C2B88FB5}">
      <dgm:prSet/>
      <dgm:spPr/>
      <dgm:t>
        <a:bodyPr/>
        <a:lstStyle/>
        <a:p>
          <a:endParaRPr kumimoji="1" lang="ja-JP" altLang="en-US" sz="2400">
            <a:latin typeface="ＭＳ ゴシック" pitchFamily="49" charset="-128"/>
            <a:ea typeface="ＭＳ ゴシック" pitchFamily="49" charset="-128"/>
          </a:endParaRPr>
        </a:p>
      </dgm:t>
    </dgm:pt>
    <dgm:pt modelId="{AE24F8A3-5425-47B9-80F7-B70018DADA5B}">
      <dgm:prSet custT="1"/>
      <dgm:spPr/>
      <dgm:t>
        <a:bodyPr/>
        <a:lstStyle/>
        <a:p>
          <a:r>
            <a:rPr kumimoji="1" lang="ja-JP" altLang="en-US" sz="2000" b="1" dirty="0" smtClean="0">
              <a:latin typeface="ＭＳ ゴシック" pitchFamily="49" charset="-128"/>
              <a:ea typeface="ＭＳ ゴシック" pitchFamily="49" charset="-128"/>
            </a:rPr>
            <a:t>タバコ市場の保護が目的</a:t>
          </a:r>
          <a:endParaRPr kumimoji="1" lang="ja-JP" altLang="en-US" sz="2000" b="1" dirty="0">
            <a:latin typeface="ＭＳ ゴシック" pitchFamily="49" charset="-128"/>
            <a:ea typeface="ＭＳ ゴシック" pitchFamily="49" charset="-128"/>
          </a:endParaRPr>
        </a:p>
      </dgm:t>
    </dgm:pt>
    <dgm:pt modelId="{71B1619A-54B0-414E-AFBB-BDEA509FA7FF}" type="parTrans" cxnId="{BCEF18A8-51BD-42AA-B1D7-CDCBAC04E258}">
      <dgm:prSet/>
      <dgm:spPr/>
      <dgm:t>
        <a:bodyPr/>
        <a:lstStyle/>
        <a:p>
          <a:endParaRPr kumimoji="1" lang="ja-JP" altLang="en-US">
            <a:latin typeface="ＭＳ ゴシック" pitchFamily="49" charset="-128"/>
            <a:ea typeface="ＭＳ ゴシック" pitchFamily="49" charset="-128"/>
          </a:endParaRPr>
        </a:p>
      </dgm:t>
    </dgm:pt>
    <dgm:pt modelId="{88BCA22D-6422-45FC-81E5-0F86F9C7963C}" type="sibTrans" cxnId="{BCEF18A8-51BD-42AA-B1D7-CDCBAC04E258}">
      <dgm:prSet/>
      <dgm:spPr/>
      <dgm:t>
        <a:bodyPr/>
        <a:lstStyle/>
        <a:p>
          <a:endParaRPr kumimoji="1" lang="ja-JP" altLang="en-US">
            <a:latin typeface="ＭＳ ゴシック" pitchFamily="49" charset="-128"/>
            <a:ea typeface="ＭＳ ゴシック" pitchFamily="49" charset="-128"/>
          </a:endParaRPr>
        </a:p>
      </dgm:t>
    </dgm:pt>
    <dgm:pt modelId="{E4EFD809-E54B-4D61-9102-CF8FAFBD2560}">
      <dgm:prSet custT="1"/>
      <dgm:spPr/>
      <dgm:t>
        <a:bodyPr/>
        <a:lstStyle/>
        <a:p>
          <a:pPr rtl="0"/>
          <a:r>
            <a:rPr kumimoji="1" lang="ja-JP" altLang="en-US" sz="2000" b="1" dirty="0" smtClean="0">
              <a:latin typeface="ＭＳ ゴシック" pitchFamily="49" charset="-128"/>
              <a:ea typeface="ＭＳ ゴシック" pitchFamily="49" charset="-128"/>
            </a:rPr>
            <a:t>タバコ市場の保護と自由化</a:t>
          </a:r>
          <a:endParaRPr kumimoji="1" lang="ja-JP" altLang="en-US" sz="2000" b="1" dirty="0">
            <a:latin typeface="ＭＳ ゴシック" pitchFamily="49" charset="-128"/>
            <a:ea typeface="ＭＳ ゴシック" pitchFamily="49" charset="-128"/>
          </a:endParaRPr>
        </a:p>
      </dgm:t>
    </dgm:pt>
    <dgm:pt modelId="{56C29C76-984B-40EA-AABE-1C01234070EE}" type="parTrans" cxnId="{FB0CC810-EE37-4BB1-A196-00C34BB63431}">
      <dgm:prSet/>
      <dgm:spPr/>
      <dgm:t>
        <a:bodyPr/>
        <a:lstStyle/>
        <a:p>
          <a:endParaRPr kumimoji="1" lang="ja-JP" altLang="en-US">
            <a:latin typeface="ＭＳ ゴシック" pitchFamily="49" charset="-128"/>
            <a:ea typeface="ＭＳ ゴシック" pitchFamily="49" charset="-128"/>
          </a:endParaRPr>
        </a:p>
      </dgm:t>
    </dgm:pt>
    <dgm:pt modelId="{4BFC4E00-B50A-4F7D-AB39-4596F0E7D357}" type="sibTrans" cxnId="{FB0CC810-EE37-4BB1-A196-00C34BB63431}">
      <dgm:prSet/>
      <dgm:spPr/>
      <dgm:t>
        <a:bodyPr/>
        <a:lstStyle/>
        <a:p>
          <a:endParaRPr kumimoji="1" lang="ja-JP" altLang="en-US">
            <a:latin typeface="ＭＳ ゴシック" pitchFamily="49" charset="-128"/>
            <a:ea typeface="ＭＳ ゴシック" pitchFamily="49" charset="-128"/>
          </a:endParaRPr>
        </a:p>
      </dgm:t>
    </dgm:pt>
    <dgm:pt modelId="{92C3B7C7-4321-4E92-A9D8-7368B7B7AFD6}">
      <dgm:prSet custT="1"/>
      <dgm:spPr/>
      <dgm:t>
        <a:bodyPr/>
        <a:lstStyle/>
        <a:p>
          <a:pPr rtl="0"/>
          <a:r>
            <a:rPr kumimoji="1" lang="ja-JP" altLang="en-US" sz="2400" b="0" dirty="0" smtClean="0">
              <a:latin typeface="ＭＳ ゴシック" pitchFamily="49" charset="-128"/>
              <a:ea typeface="ＭＳ ゴシック" pitchFamily="49" charset="-128"/>
            </a:rPr>
            <a:t>国民の保護へ方針の大転換</a:t>
          </a:r>
          <a:endParaRPr kumimoji="1" lang="ja-JP" altLang="en-US" sz="2400" b="0" dirty="0">
            <a:latin typeface="ＭＳ ゴシック" pitchFamily="49" charset="-128"/>
            <a:ea typeface="ＭＳ ゴシック" pitchFamily="49" charset="-128"/>
          </a:endParaRPr>
        </a:p>
      </dgm:t>
    </dgm:pt>
    <dgm:pt modelId="{8D29AB9F-B773-4761-871E-8B8E7996D0D5}" type="parTrans" cxnId="{B7463615-7FB0-41F7-9F69-E51AD01BFAF4}">
      <dgm:prSet/>
      <dgm:spPr/>
      <dgm:t>
        <a:bodyPr/>
        <a:lstStyle/>
        <a:p>
          <a:endParaRPr kumimoji="1" lang="ja-JP" altLang="en-US"/>
        </a:p>
      </dgm:t>
    </dgm:pt>
    <dgm:pt modelId="{342E74BD-0452-467B-8AE0-CC3BAEA71B9A}" type="sibTrans" cxnId="{B7463615-7FB0-41F7-9F69-E51AD01BFAF4}">
      <dgm:prSet/>
      <dgm:spPr/>
      <dgm:t>
        <a:bodyPr/>
        <a:lstStyle/>
        <a:p>
          <a:endParaRPr kumimoji="1" lang="ja-JP" altLang="en-US"/>
        </a:p>
      </dgm:t>
    </dgm:pt>
    <dgm:pt modelId="{2B479569-1E49-4C79-AC3E-889A5DBCDEF9}">
      <dgm:prSet custT="1"/>
      <dgm:spPr/>
      <dgm:t>
        <a:bodyPr/>
        <a:lstStyle/>
        <a:p>
          <a:pPr rtl="0"/>
          <a:r>
            <a:rPr kumimoji="1" lang="ja-JP" altLang="en-US" sz="2400" b="0" dirty="0" smtClean="0">
              <a:latin typeface="ＭＳ ゴシック" pitchFamily="49" charset="-128"/>
              <a:ea typeface="ＭＳ ゴシック" pitchFamily="49" charset="-128"/>
            </a:rPr>
            <a:t>要は、国が誠実に実施するかどうか</a:t>
          </a:r>
          <a:endParaRPr kumimoji="1" lang="ja-JP" altLang="en-US" sz="2400" b="0" dirty="0">
            <a:latin typeface="ＭＳ ゴシック" pitchFamily="49" charset="-128"/>
            <a:ea typeface="ＭＳ ゴシック" pitchFamily="49" charset="-128"/>
          </a:endParaRPr>
        </a:p>
      </dgm:t>
    </dgm:pt>
    <dgm:pt modelId="{A0EEF1F8-F825-4D7E-9AF6-2841A34DDE55}" type="parTrans" cxnId="{8332C58F-4AEB-4997-8594-5CF92DD363EE}">
      <dgm:prSet/>
      <dgm:spPr/>
      <dgm:t>
        <a:bodyPr/>
        <a:lstStyle/>
        <a:p>
          <a:endParaRPr kumimoji="1" lang="ja-JP" altLang="en-US"/>
        </a:p>
      </dgm:t>
    </dgm:pt>
    <dgm:pt modelId="{D60E502B-1611-4DCD-BD8F-B0EB9291C9D7}" type="sibTrans" cxnId="{8332C58F-4AEB-4997-8594-5CF92DD363EE}">
      <dgm:prSet/>
      <dgm:spPr/>
      <dgm:t>
        <a:bodyPr/>
        <a:lstStyle/>
        <a:p>
          <a:endParaRPr kumimoji="1" lang="ja-JP" altLang="en-US"/>
        </a:p>
      </dgm:t>
    </dgm:pt>
    <dgm:pt modelId="{B1D91635-8062-4813-B3D8-A9633B321367}" type="pres">
      <dgm:prSet presAssocID="{55963B4B-EC6F-4E87-9786-57C5428481B8}" presName="linear" presStyleCnt="0">
        <dgm:presLayoutVars>
          <dgm:dir/>
          <dgm:animLvl val="lvl"/>
          <dgm:resizeHandles val="exact"/>
        </dgm:presLayoutVars>
      </dgm:prSet>
      <dgm:spPr/>
      <dgm:t>
        <a:bodyPr/>
        <a:lstStyle/>
        <a:p>
          <a:endParaRPr kumimoji="1" lang="ja-JP" altLang="en-US"/>
        </a:p>
      </dgm:t>
    </dgm:pt>
    <dgm:pt modelId="{4ED0BFA7-D453-405F-9BC5-7E8B9AF8F1E6}" type="pres">
      <dgm:prSet presAssocID="{3CCDBBA2-6AFE-4C7F-87B5-0E00B705B833}" presName="parentLin" presStyleCnt="0"/>
      <dgm:spPr/>
    </dgm:pt>
    <dgm:pt modelId="{DAE3EC99-2668-4706-9485-3BDE969B4630}" type="pres">
      <dgm:prSet presAssocID="{3CCDBBA2-6AFE-4C7F-87B5-0E00B705B833}" presName="parentLeftMargin" presStyleLbl="node1" presStyleIdx="0" presStyleCnt="3"/>
      <dgm:spPr/>
      <dgm:t>
        <a:bodyPr/>
        <a:lstStyle/>
        <a:p>
          <a:endParaRPr kumimoji="1" lang="ja-JP" altLang="en-US"/>
        </a:p>
      </dgm:t>
    </dgm:pt>
    <dgm:pt modelId="{58694517-CD31-4756-9C28-D6D3D489E97E}" type="pres">
      <dgm:prSet presAssocID="{3CCDBBA2-6AFE-4C7F-87B5-0E00B705B833}" presName="parentText" presStyleLbl="node1" presStyleIdx="0" presStyleCnt="3" custScaleX="117375">
        <dgm:presLayoutVars>
          <dgm:chMax val="0"/>
          <dgm:bulletEnabled val="1"/>
        </dgm:presLayoutVars>
      </dgm:prSet>
      <dgm:spPr/>
      <dgm:t>
        <a:bodyPr/>
        <a:lstStyle/>
        <a:p>
          <a:endParaRPr kumimoji="1" lang="ja-JP" altLang="en-US"/>
        </a:p>
      </dgm:t>
    </dgm:pt>
    <dgm:pt modelId="{4C5D169A-8967-4876-B17E-7D3CBBC7B25E}" type="pres">
      <dgm:prSet presAssocID="{3CCDBBA2-6AFE-4C7F-87B5-0E00B705B833}" presName="negativeSpace" presStyleCnt="0"/>
      <dgm:spPr/>
    </dgm:pt>
    <dgm:pt modelId="{B01E1FDE-CF2A-4B3C-AABF-9CC01EDE3B02}" type="pres">
      <dgm:prSet presAssocID="{3CCDBBA2-6AFE-4C7F-87B5-0E00B705B833}" presName="childText" presStyleLbl="conFgAcc1" presStyleIdx="0" presStyleCnt="3">
        <dgm:presLayoutVars>
          <dgm:bulletEnabled val="1"/>
        </dgm:presLayoutVars>
      </dgm:prSet>
      <dgm:spPr/>
      <dgm:t>
        <a:bodyPr/>
        <a:lstStyle/>
        <a:p>
          <a:endParaRPr kumimoji="1" lang="ja-JP" altLang="en-US"/>
        </a:p>
      </dgm:t>
    </dgm:pt>
    <dgm:pt modelId="{EF9F5284-DFED-4978-8717-D6770EDC318D}" type="pres">
      <dgm:prSet presAssocID="{DC9CFBE6-9B6C-4653-BB32-666D664C8466}" presName="spaceBetweenRectangles" presStyleCnt="0"/>
      <dgm:spPr/>
    </dgm:pt>
    <dgm:pt modelId="{1BF4D3C3-FEC2-492C-9E24-1569B76333CB}" type="pres">
      <dgm:prSet presAssocID="{2E246DF8-BCC2-40DF-B36C-515DDCEDA542}" presName="parentLin" presStyleCnt="0"/>
      <dgm:spPr/>
    </dgm:pt>
    <dgm:pt modelId="{40CD20C8-0E2F-44CC-A45A-4CFFF82492B0}" type="pres">
      <dgm:prSet presAssocID="{2E246DF8-BCC2-40DF-B36C-515DDCEDA542}" presName="parentLeftMargin" presStyleLbl="node1" presStyleIdx="0" presStyleCnt="3"/>
      <dgm:spPr/>
      <dgm:t>
        <a:bodyPr/>
        <a:lstStyle/>
        <a:p>
          <a:endParaRPr kumimoji="1" lang="ja-JP" altLang="en-US"/>
        </a:p>
      </dgm:t>
    </dgm:pt>
    <dgm:pt modelId="{83A300A9-994D-451A-BCFF-D635118CD9D4}" type="pres">
      <dgm:prSet presAssocID="{2E246DF8-BCC2-40DF-B36C-515DDCEDA542}" presName="parentText" presStyleLbl="node1" presStyleIdx="1" presStyleCnt="3" custScaleX="117375">
        <dgm:presLayoutVars>
          <dgm:chMax val="0"/>
          <dgm:bulletEnabled val="1"/>
        </dgm:presLayoutVars>
      </dgm:prSet>
      <dgm:spPr/>
      <dgm:t>
        <a:bodyPr/>
        <a:lstStyle/>
        <a:p>
          <a:endParaRPr kumimoji="1" lang="ja-JP" altLang="en-US"/>
        </a:p>
      </dgm:t>
    </dgm:pt>
    <dgm:pt modelId="{3F02C8BB-6005-486C-B12B-4E18467530D5}" type="pres">
      <dgm:prSet presAssocID="{2E246DF8-BCC2-40DF-B36C-515DDCEDA542}" presName="negativeSpace" presStyleCnt="0"/>
      <dgm:spPr/>
    </dgm:pt>
    <dgm:pt modelId="{A1B4D891-D515-462C-8AE8-686C4FF207B0}" type="pres">
      <dgm:prSet presAssocID="{2E246DF8-BCC2-40DF-B36C-515DDCEDA542}" presName="childText" presStyleLbl="conFgAcc1" presStyleIdx="1" presStyleCnt="3">
        <dgm:presLayoutVars>
          <dgm:bulletEnabled val="1"/>
        </dgm:presLayoutVars>
      </dgm:prSet>
      <dgm:spPr/>
      <dgm:t>
        <a:bodyPr/>
        <a:lstStyle/>
        <a:p>
          <a:endParaRPr kumimoji="1" lang="ja-JP" altLang="en-US"/>
        </a:p>
      </dgm:t>
    </dgm:pt>
    <dgm:pt modelId="{62ABD89A-2DD8-4FD9-B77C-3544F06F3122}" type="pres">
      <dgm:prSet presAssocID="{BB4805E4-C3CC-4F5F-869A-E1DF85651D3A}" presName="spaceBetweenRectangles" presStyleCnt="0"/>
      <dgm:spPr/>
    </dgm:pt>
    <dgm:pt modelId="{A1068F81-BAA4-4F0A-9B62-C38E212886FF}" type="pres">
      <dgm:prSet presAssocID="{C6385AE5-A3E9-4D63-A90E-2F82A4B4439F}" presName="parentLin" presStyleCnt="0"/>
      <dgm:spPr/>
    </dgm:pt>
    <dgm:pt modelId="{30B22969-640B-4ECF-A585-B091F9FDBCF7}" type="pres">
      <dgm:prSet presAssocID="{C6385AE5-A3E9-4D63-A90E-2F82A4B4439F}" presName="parentLeftMargin" presStyleLbl="node1" presStyleIdx="1" presStyleCnt="3"/>
      <dgm:spPr/>
      <dgm:t>
        <a:bodyPr/>
        <a:lstStyle/>
        <a:p>
          <a:endParaRPr kumimoji="1" lang="ja-JP" altLang="en-US"/>
        </a:p>
      </dgm:t>
    </dgm:pt>
    <dgm:pt modelId="{B223B0E1-ACA7-491A-969E-5313F785B3A8}" type="pres">
      <dgm:prSet presAssocID="{C6385AE5-A3E9-4D63-A90E-2F82A4B4439F}" presName="parentText" presStyleLbl="node1" presStyleIdx="2" presStyleCnt="3" custScaleX="117375">
        <dgm:presLayoutVars>
          <dgm:chMax val="0"/>
          <dgm:bulletEnabled val="1"/>
        </dgm:presLayoutVars>
      </dgm:prSet>
      <dgm:spPr/>
      <dgm:t>
        <a:bodyPr/>
        <a:lstStyle/>
        <a:p>
          <a:endParaRPr kumimoji="1" lang="ja-JP" altLang="en-US"/>
        </a:p>
      </dgm:t>
    </dgm:pt>
    <dgm:pt modelId="{B812E7DA-A08F-4063-931B-5BBF9FBC7055}" type="pres">
      <dgm:prSet presAssocID="{C6385AE5-A3E9-4D63-A90E-2F82A4B4439F}" presName="negativeSpace" presStyleCnt="0"/>
      <dgm:spPr/>
    </dgm:pt>
    <dgm:pt modelId="{B1382DA0-A061-4B04-8274-4C136225BBE6}" type="pres">
      <dgm:prSet presAssocID="{C6385AE5-A3E9-4D63-A90E-2F82A4B4439F}" presName="childText" presStyleLbl="conFgAcc1" presStyleIdx="2" presStyleCnt="3">
        <dgm:presLayoutVars>
          <dgm:bulletEnabled val="1"/>
        </dgm:presLayoutVars>
      </dgm:prSet>
      <dgm:spPr/>
      <dgm:t>
        <a:bodyPr/>
        <a:lstStyle/>
        <a:p>
          <a:endParaRPr kumimoji="1" lang="ja-JP" altLang="en-US"/>
        </a:p>
      </dgm:t>
    </dgm:pt>
  </dgm:ptLst>
  <dgm:cxnLst>
    <dgm:cxn modelId="{3A12332C-4CD0-412E-9061-126786389705}" type="presOf" srcId="{2E246DF8-BCC2-40DF-B36C-515DDCEDA542}" destId="{83A300A9-994D-451A-BCFF-D635118CD9D4}" srcOrd="1" destOrd="0" presId="urn:microsoft.com/office/officeart/2005/8/layout/list1"/>
    <dgm:cxn modelId="{7AFF8FEA-A50E-4AA6-982A-A5D662C55AC6}" type="presOf" srcId="{C6385AE5-A3E9-4D63-A90E-2F82A4B4439F}" destId="{30B22969-640B-4ECF-A585-B091F9FDBCF7}" srcOrd="0" destOrd="0" presId="urn:microsoft.com/office/officeart/2005/8/layout/list1"/>
    <dgm:cxn modelId="{156913D7-7F64-4EC5-B762-420EA7B018EE}" type="presOf" srcId="{E4EFD809-E54B-4D61-9102-CF8FAFBD2560}" destId="{A1B4D891-D515-462C-8AE8-686C4FF207B0}" srcOrd="0" destOrd="0" presId="urn:microsoft.com/office/officeart/2005/8/layout/list1"/>
    <dgm:cxn modelId="{5D9DE7E8-318F-4719-BFDE-59FF5F790EC1}" type="presOf" srcId="{AE24F8A3-5425-47B9-80F7-B70018DADA5B}" destId="{B01E1FDE-CF2A-4B3C-AABF-9CC01EDE3B02}" srcOrd="0" destOrd="0" presId="urn:microsoft.com/office/officeart/2005/8/layout/list1"/>
    <dgm:cxn modelId="{BC287A17-FDC9-4574-80DF-16A416E26AAE}" type="presOf" srcId="{3CCDBBA2-6AFE-4C7F-87B5-0E00B705B833}" destId="{DAE3EC99-2668-4706-9485-3BDE969B4630}" srcOrd="0" destOrd="0" presId="urn:microsoft.com/office/officeart/2005/8/layout/list1"/>
    <dgm:cxn modelId="{BCEF18A8-51BD-42AA-B1D7-CDCBAC04E258}" srcId="{3CCDBBA2-6AFE-4C7F-87B5-0E00B705B833}" destId="{AE24F8A3-5425-47B9-80F7-B70018DADA5B}" srcOrd="0" destOrd="0" parTransId="{71B1619A-54B0-414E-AFBB-BDEA509FA7FF}" sibTransId="{88BCA22D-6422-45FC-81E5-0F86F9C7963C}"/>
    <dgm:cxn modelId="{2932CF77-853F-4BFC-A90A-90FC915D0E8C}" type="presOf" srcId="{2B479569-1E49-4C79-AC3E-889A5DBCDEF9}" destId="{B1382DA0-A061-4B04-8274-4C136225BBE6}" srcOrd="0" destOrd="1" presId="urn:microsoft.com/office/officeart/2005/8/layout/list1"/>
    <dgm:cxn modelId="{FB0CC810-EE37-4BB1-A196-00C34BB63431}" srcId="{2E246DF8-BCC2-40DF-B36C-515DDCEDA542}" destId="{E4EFD809-E54B-4D61-9102-CF8FAFBD2560}" srcOrd="0" destOrd="0" parTransId="{56C29C76-984B-40EA-AABE-1C01234070EE}" sibTransId="{4BFC4E00-B50A-4F7D-AB39-4596F0E7D357}"/>
    <dgm:cxn modelId="{BADEF8CE-9B97-4B0E-9E5B-65EE916152D1}" type="presOf" srcId="{55963B4B-EC6F-4E87-9786-57C5428481B8}" destId="{B1D91635-8062-4813-B3D8-A9633B321367}" srcOrd="0" destOrd="0" presId="urn:microsoft.com/office/officeart/2005/8/layout/list1"/>
    <dgm:cxn modelId="{CEFF4F27-52DE-4A0E-9CC9-C25D52A89CB6}" type="presOf" srcId="{2E246DF8-BCC2-40DF-B36C-515DDCEDA542}" destId="{40CD20C8-0E2F-44CC-A45A-4CFFF82492B0}" srcOrd="0" destOrd="0" presId="urn:microsoft.com/office/officeart/2005/8/layout/list1"/>
    <dgm:cxn modelId="{8332C58F-4AEB-4997-8594-5CF92DD363EE}" srcId="{C6385AE5-A3E9-4D63-A90E-2F82A4B4439F}" destId="{2B479569-1E49-4C79-AC3E-889A5DBCDEF9}" srcOrd="1" destOrd="0" parTransId="{A0EEF1F8-F825-4D7E-9AF6-2841A34DDE55}" sibTransId="{D60E502B-1611-4DCD-BD8F-B0EB9291C9D7}"/>
    <dgm:cxn modelId="{E54C5ACB-E777-4236-BA37-9919BF93C144}" type="presOf" srcId="{92C3B7C7-4321-4E92-A9D8-7368B7B7AFD6}" destId="{B1382DA0-A061-4B04-8274-4C136225BBE6}" srcOrd="0" destOrd="0" presId="urn:microsoft.com/office/officeart/2005/8/layout/list1"/>
    <dgm:cxn modelId="{398BCFA3-F417-4B97-AFB5-5AB3C2B88FB5}" srcId="{55963B4B-EC6F-4E87-9786-57C5428481B8}" destId="{C6385AE5-A3E9-4D63-A90E-2F82A4B4439F}" srcOrd="2" destOrd="0" parTransId="{8B958E79-05E8-4495-B86F-E5D35649FEC4}" sibTransId="{2029955B-66EA-4C58-842D-B99513D49099}"/>
    <dgm:cxn modelId="{9D34BBA7-294F-4935-BFA0-2E8C0AECBDFE}" srcId="{55963B4B-EC6F-4E87-9786-57C5428481B8}" destId="{2E246DF8-BCC2-40DF-B36C-515DDCEDA542}" srcOrd="1" destOrd="0" parTransId="{BF3D3D97-2E3B-4591-8A03-19EEB4A14A76}" sibTransId="{BB4805E4-C3CC-4F5F-869A-E1DF85651D3A}"/>
    <dgm:cxn modelId="{75362630-BE3E-4F37-8ACB-1CA2CA4D2EEA}" type="presOf" srcId="{C6385AE5-A3E9-4D63-A90E-2F82A4B4439F}" destId="{B223B0E1-ACA7-491A-969E-5313F785B3A8}" srcOrd="1" destOrd="0" presId="urn:microsoft.com/office/officeart/2005/8/layout/list1"/>
    <dgm:cxn modelId="{B34846D8-580A-455B-ACB3-592339BC9F38}" type="presOf" srcId="{3CCDBBA2-6AFE-4C7F-87B5-0E00B705B833}" destId="{58694517-CD31-4756-9C28-D6D3D489E97E}" srcOrd="1" destOrd="0" presId="urn:microsoft.com/office/officeart/2005/8/layout/list1"/>
    <dgm:cxn modelId="{B7463615-7FB0-41F7-9F69-E51AD01BFAF4}" srcId="{C6385AE5-A3E9-4D63-A90E-2F82A4B4439F}" destId="{92C3B7C7-4321-4E92-A9D8-7368B7B7AFD6}" srcOrd="0" destOrd="0" parTransId="{8D29AB9F-B773-4761-871E-8B8E7996D0D5}" sibTransId="{342E74BD-0452-467B-8AE0-CC3BAEA71B9A}"/>
    <dgm:cxn modelId="{06B0802C-0EEE-4707-85C6-B8210D9FAB1D}" srcId="{55963B4B-EC6F-4E87-9786-57C5428481B8}" destId="{3CCDBBA2-6AFE-4C7F-87B5-0E00B705B833}" srcOrd="0" destOrd="0" parTransId="{96FC8902-921A-4590-ACD9-9150BAE3A070}" sibTransId="{DC9CFBE6-9B6C-4653-BB32-666D664C8466}"/>
    <dgm:cxn modelId="{661F9A68-BCB6-4887-BF60-D9BB459DAC0C}" type="presParOf" srcId="{B1D91635-8062-4813-B3D8-A9633B321367}" destId="{4ED0BFA7-D453-405F-9BC5-7E8B9AF8F1E6}" srcOrd="0" destOrd="0" presId="urn:microsoft.com/office/officeart/2005/8/layout/list1"/>
    <dgm:cxn modelId="{82C8A817-6BC3-4AED-BAC0-472CC9492183}" type="presParOf" srcId="{4ED0BFA7-D453-405F-9BC5-7E8B9AF8F1E6}" destId="{DAE3EC99-2668-4706-9485-3BDE969B4630}" srcOrd="0" destOrd="0" presId="urn:microsoft.com/office/officeart/2005/8/layout/list1"/>
    <dgm:cxn modelId="{AE411FDC-42C1-4613-886E-DB7D83F7A957}" type="presParOf" srcId="{4ED0BFA7-D453-405F-9BC5-7E8B9AF8F1E6}" destId="{58694517-CD31-4756-9C28-D6D3D489E97E}" srcOrd="1" destOrd="0" presId="urn:microsoft.com/office/officeart/2005/8/layout/list1"/>
    <dgm:cxn modelId="{32D38E73-3563-4547-92F2-B574B4BED0A2}" type="presParOf" srcId="{B1D91635-8062-4813-B3D8-A9633B321367}" destId="{4C5D169A-8967-4876-B17E-7D3CBBC7B25E}" srcOrd="1" destOrd="0" presId="urn:microsoft.com/office/officeart/2005/8/layout/list1"/>
    <dgm:cxn modelId="{D0A5FFFD-8E1E-4D78-900E-CC1982E0213E}" type="presParOf" srcId="{B1D91635-8062-4813-B3D8-A9633B321367}" destId="{B01E1FDE-CF2A-4B3C-AABF-9CC01EDE3B02}" srcOrd="2" destOrd="0" presId="urn:microsoft.com/office/officeart/2005/8/layout/list1"/>
    <dgm:cxn modelId="{E0615DB0-BEE1-47A6-9D9F-4C1E1319D5C9}" type="presParOf" srcId="{B1D91635-8062-4813-B3D8-A9633B321367}" destId="{EF9F5284-DFED-4978-8717-D6770EDC318D}" srcOrd="3" destOrd="0" presId="urn:microsoft.com/office/officeart/2005/8/layout/list1"/>
    <dgm:cxn modelId="{C2BA2FA5-FCEE-4471-8A12-6EEECDAE4664}" type="presParOf" srcId="{B1D91635-8062-4813-B3D8-A9633B321367}" destId="{1BF4D3C3-FEC2-492C-9E24-1569B76333CB}" srcOrd="4" destOrd="0" presId="urn:microsoft.com/office/officeart/2005/8/layout/list1"/>
    <dgm:cxn modelId="{CAC5F3C1-76D8-4F02-A3A7-4584D905BDEC}" type="presParOf" srcId="{1BF4D3C3-FEC2-492C-9E24-1569B76333CB}" destId="{40CD20C8-0E2F-44CC-A45A-4CFFF82492B0}" srcOrd="0" destOrd="0" presId="urn:microsoft.com/office/officeart/2005/8/layout/list1"/>
    <dgm:cxn modelId="{FFB2B9EB-0D89-4B5F-A8CA-ECD233D276EB}" type="presParOf" srcId="{1BF4D3C3-FEC2-492C-9E24-1569B76333CB}" destId="{83A300A9-994D-451A-BCFF-D635118CD9D4}" srcOrd="1" destOrd="0" presId="urn:microsoft.com/office/officeart/2005/8/layout/list1"/>
    <dgm:cxn modelId="{E20D347B-E080-4155-BC99-D7FE7EEE6050}" type="presParOf" srcId="{B1D91635-8062-4813-B3D8-A9633B321367}" destId="{3F02C8BB-6005-486C-B12B-4E18467530D5}" srcOrd="5" destOrd="0" presId="urn:microsoft.com/office/officeart/2005/8/layout/list1"/>
    <dgm:cxn modelId="{A9F197B3-1BF0-4866-8950-38C2012BB926}" type="presParOf" srcId="{B1D91635-8062-4813-B3D8-A9633B321367}" destId="{A1B4D891-D515-462C-8AE8-686C4FF207B0}" srcOrd="6" destOrd="0" presId="urn:microsoft.com/office/officeart/2005/8/layout/list1"/>
    <dgm:cxn modelId="{1051188F-C7B0-4930-9FBF-4FBDBE6A4F4F}" type="presParOf" srcId="{B1D91635-8062-4813-B3D8-A9633B321367}" destId="{62ABD89A-2DD8-4FD9-B77C-3544F06F3122}" srcOrd="7" destOrd="0" presId="urn:microsoft.com/office/officeart/2005/8/layout/list1"/>
    <dgm:cxn modelId="{44B79D89-61EA-4778-B20C-87D3AC507ED1}" type="presParOf" srcId="{B1D91635-8062-4813-B3D8-A9633B321367}" destId="{A1068F81-BAA4-4F0A-9B62-C38E212886FF}" srcOrd="8" destOrd="0" presId="urn:microsoft.com/office/officeart/2005/8/layout/list1"/>
    <dgm:cxn modelId="{63063379-4EE9-4F92-892B-4F14D151DD7B}" type="presParOf" srcId="{A1068F81-BAA4-4F0A-9B62-C38E212886FF}" destId="{30B22969-640B-4ECF-A585-B091F9FDBCF7}" srcOrd="0" destOrd="0" presId="urn:microsoft.com/office/officeart/2005/8/layout/list1"/>
    <dgm:cxn modelId="{4C8939B4-7BB3-4944-807D-C959A19A470E}" type="presParOf" srcId="{A1068F81-BAA4-4F0A-9B62-C38E212886FF}" destId="{B223B0E1-ACA7-491A-969E-5313F785B3A8}" srcOrd="1" destOrd="0" presId="urn:microsoft.com/office/officeart/2005/8/layout/list1"/>
    <dgm:cxn modelId="{8E8ACEF2-A104-4A7E-9068-D3E238B0E22D}" type="presParOf" srcId="{B1D91635-8062-4813-B3D8-A9633B321367}" destId="{B812E7DA-A08F-4063-931B-5BBF9FBC7055}" srcOrd="9" destOrd="0" presId="urn:microsoft.com/office/officeart/2005/8/layout/list1"/>
    <dgm:cxn modelId="{018110C8-C00E-4107-B50B-27AC4004505F}" type="presParOf" srcId="{B1D91635-8062-4813-B3D8-A9633B321367}" destId="{B1382DA0-A061-4B04-8274-4C136225BBE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995D9FD-79B0-4148-8E50-7879273D27C8}" type="doc">
      <dgm:prSet loTypeId="urn:microsoft.com/office/officeart/2005/8/layout/vList2" loCatId="list" qsTypeId="urn:microsoft.com/office/officeart/2005/8/quickstyle/3d3" qsCatId="3D" csTypeId="urn:microsoft.com/office/officeart/2005/8/colors/accent1_1" csCatId="accent1" phldr="1"/>
      <dgm:spPr/>
      <dgm:t>
        <a:bodyPr/>
        <a:lstStyle/>
        <a:p>
          <a:endParaRPr kumimoji="1" lang="ja-JP" altLang="en-US"/>
        </a:p>
      </dgm:t>
    </dgm:pt>
    <dgm:pt modelId="{5D8A2478-9DB4-4A93-8C21-6066B2C94631}">
      <dgm:prSet custT="1"/>
      <dgm:spPr/>
      <dgm:t>
        <a:bodyPr/>
        <a:lstStyle/>
        <a:p>
          <a:pPr rtl="0"/>
          <a:r>
            <a:rPr lang="ja-JP" altLang="en-US" sz="1600" b="1" dirty="0" smtClean="0">
              <a:latin typeface="+mn-ea"/>
              <a:ea typeface="+mn-ea"/>
            </a:rPr>
            <a:t>第３条　タバコ</a:t>
          </a:r>
          <a:r>
            <a:rPr kumimoji="1" lang="ja-JP" altLang="en-US" sz="1600" b="1" dirty="0" smtClean="0">
              <a:latin typeface="+mn-ea"/>
              <a:ea typeface="+mn-ea"/>
            </a:rPr>
            <a:t>の消費及びタバコの煙にさらされることが健康、社会、環境及び経済に及ぼす破壊的な影響から現在及び将来の世代を保護する目的</a:t>
          </a:r>
          <a:endParaRPr lang="ja-JP" altLang="en-US" sz="1600" b="1" dirty="0">
            <a:latin typeface="+mn-ea"/>
            <a:ea typeface="+mn-ea"/>
          </a:endParaRPr>
        </a:p>
      </dgm:t>
    </dgm:pt>
    <dgm:pt modelId="{D1169101-51E0-4B57-88FB-989AFE0502EC}" type="parTrans" cxnId="{9D612E4E-D4A3-4354-AE4B-E756F23EB790}">
      <dgm:prSet/>
      <dgm:spPr/>
      <dgm:t>
        <a:bodyPr/>
        <a:lstStyle/>
        <a:p>
          <a:endParaRPr kumimoji="1" lang="ja-JP" altLang="en-US" b="1">
            <a:latin typeface="+mn-ea"/>
            <a:ea typeface="+mn-ea"/>
          </a:endParaRPr>
        </a:p>
      </dgm:t>
    </dgm:pt>
    <dgm:pt modelId="{9F443130-28D3-4E86-90D1-76D2C202643C}" type="sibTrans" cxnId="{9D612E4E-D4A3-4354-AE4B-E756F23EB790}">
      <dgm:prSet/>
      <dgm:spPr/>
      <dgm:t>
        <a:bodyPr/>
        <a:lstStyle/>
        <a:p>
          <a:endParaRPr kumimoji="1" lang="ja-JP" altLang="en-US" b="1">
            <a:latin typeface="+mn-ea"/>
            <a:ea typeface="+mn-ea"/>
          </a:endParaRPr>
        </a:p>
      </dgm:t>
    </dgm:pt>
    <dgm:pt modelId="{82736FDC-5069-4ED6-B5E0-A13C2C06CC23}">
      <dgm:prSet custT="1"/>
      <dgm:spPr/>
      <dgm:t>
        <a:bodyPr/>
        <a:lstStyle/>
        <a:p>
          <a:pPr rtl="0"/>
          <a:r>
            <a:rPr lang="ja-JP" altLang="en-US" sz="1600" b="1" dirty="0" smtClean="0">
              <a:latin typeface="+mn-ea"/>
              <a:ea typeface="+mn-ea"/>
            </a:rPr>
            <a:t>第６条　タバコ</a:t>
          </a:r>
          <a:r>
            <a:rPr kumimoji="1" lang="ja-JP" altLang="en-US" sz="1600" b="1" dirty="0" smtClean="0">
              <a:latin typeface="+mn-ea"/>
              <a:ea typeface="+mn-ea"/>
            </a:rPr>
            <a:t>の需要を減少させるための</a:t>
          </a:r>
          <a:r>
            <a:rPr lang="ja-JP" altLang="en-US" sz="1600" b="1" dirty="0" smtClean="0">
              <a:latin typeface="+mn-ea"/>
              <a:ea typeface="+mn-ea"/>
            </a:rPr>
            <a:t>タバコの価格および課税への措置</a:t>
          </a:r>
          <a:endParaRPr lang="ja-JP" altLang="en-US" sz="1600" b="1" dirty="0">
            <a:latin typeface="+mn-ea"/>
            <a:ea typeface="+mn-ea"/>
          </a:endParaRPr>
        </a:p>
      </dgm:t>
    </dgm:pt>
    <dgm:pt modelId="{29BAA067-00E1-4442-8D85-06F10C3AB231}" type="parTrans" cxnId="{C79472AF-2461-49D7-9DBE-6BE29E579249}">
      <dgm:prSet/>
      <dgm:spPr/>
      <dgm:t>
        <a:bodyPr/>
        <a:lstStyle/>
        <a:p>
          <a:endParaRPr kumimoji="1" lang="ja-JP" altLang="en-US" b="1">
            <a:latin typeface="+mn-ea"/>
            <a:ea typeface="+mn-ea"/>
          </a:endParaRPr>
        </a:p>
      </dgm:t>
    </dgm:pt>
    <dgm:pt modelId="{2EEE17C5-AE75-49B9-89D8-78112497D93F}" type="sibTrans" cxnId="{C79472AF-2461-49D7-9DBE-6BE29E579249}">
      <dgm:prSet/>
      <dgm:spPr/>
      <dgm:t>
        <a:bodyPr/>
        <a:lstStyle/>
        <a:p>
          <a:endParaRPr kumimoji="1" lang="ja-JP" altLang="en-US" b="1">
            <a:latin typeface="+mn-ea"/>
            <a:ea typeface="+mn-ea"/>
          </a:endParaRPr>
        </a:p>
      </dgm:t>
    </dgm:pt>
    <dgm:pt modelId="{DEC07207-787D-4263-B8AE-FA4592689E5D}">
      <dgm:prSet custT="1"/>
      <dgm:spPr/>
      <dgm:t>
        <a:bodyPr/>
        <a:lstStyle/>
        <a:p>
          <a:pPr rtl="0"/>
          <a:r>
            <a:rPr lang="ja-JP" altLang="en-US" sz="1600" b="1" dirty="0" smtClean="0">
              <a:latin typeface="+mn-ea"/>
              <a:ea typeface="+mn-ea"/>
            </a:rPr>
            <a:t>第８条　受動喫煙からの保護</a:t>
          </a:r>
          <a:endParaRPr lang="ja-JP" altLang="en-US" sz="1600" b="1" dirty="0">
            <a:latin typeface="+mn-ea"/>
            <a:ea typeface="+mn-ea"/>
          </a:endParaRPr>
        </a:p>
      </dgm:t>
    </dgm:pt>
    <dgm:pt modelId="{483380FB-822E-4F38-A6F1-4B8502F4680E}" type="parTrans" cxnId="{4B12364C-971F-45B2-A982-651623B97A76}">
      <dgm:prSet/>
      <dgm:spPr/>
      <dgm:t>
        <a:bodyPr/>
        <a:lstStyle/>
        <a:p>
          <a:endParaRPr kumimoji="1" lang="ja-JP" altLang="en-US" b="1">
            <a:latin typeface="+mn-ea"/>
            <a:ea typeface="+mn-ea"/>
          </a:endParaRPr>
        </a:p>
      </dgm:t>
    </dgm:pt>
    <dgm:pt modelId="{43863693-D8AF-47CD-ABF6-96B8C3B72664}" type="sibTrans" cxnId="{4B12364C-971F-45B2-A982-651623B97A76}">
      <dgm:prSet/>
      <dgm:spPr/>
      <dgm:t>
        <a:bodyPr/>
        <a:lstStyle/>
        <a:p>
          <a:endParaRPr kumimoji="1" lang="ja-JP" altLang="en-US" b="1">
            <a:latin typeface="+mn-ea"/>
            <a:ea typeface="+mn-ea"/>
          </a:endParaRPr>
        </a:p>
      </dgm:t>
    </dgm:pt>
    <dgm:pt modelId="{380C78EE-4012-4FC0-826B-DB1A8E324829}">
      <dgm:prSet custT="1"/>
      <dgm:spPr/>
      <dgm:t>
        <a:bodyPr/>
        <a:lstStyle/>
        <a:p>
          <a:pPr rtl="0"/>
          <a:r>
            <a:rPr lang="ja-JP" altLang="en-US" sz="1600" b="1" dirty="0" smtClean="0">
              <a:latin typeface="+mn-ea"/>
              <a:ea typeface="+mn-ea"/>
            </a:rPr>
            <a:t>第９条　タバコ製品の含有物の規制</a:t>
          </a:r>
          <a:endParaRPr lang="ja-JP" altLang="en-US" sz="1600" b="1" dirty="0">
            <a:latin typeface="+mn-ea"/>
            <a:ea typeface="+mn-ea"/>
          </a:endParaRPr>
        </a:p>
      </dgm:t>
    </dgm:pt>
    <dgm:pt modelId="{D9E13D0A-C0BD-4C83-B919-1836FA85E3CC}" type="parTrans" cxnId="{9EE56599-7F0A-46FD-97E4-1005C357469F}">
      <dgm:prSet/>
      <dgm:spPr/>
      <dgm:t>
        <a:bodyPr/>
        <a:lstStyle/>
        <a:p>
          <a:endParaRPr kumimoji="1" lang="ja-JP" altLang="en-US" b="1">
            <a:latin typeface="+mn-ea"/>
            <a:ea typeface="+mn-ea"/>
          </a:endParaRPr>
        </a:p>
      </dgm:t>
    </dgm:pt>
    <dgm:pt modelId="{0DA693C8-78B4-4A3B-AF3E-553930FCDCE1}" type="sibTrans" cxnId="{9EE56599-7F0A-46FD-97E4-1005C357469F}">
      <dgm:prSet/>
      <dgm:spPr/>
      <dgm:t>
        <a:bodyPr/>
        <a:lstStyle/>
        <a:p>
          <a:endParaRPr kumimoji="1" lang="ja-JP" altLang="en-US" b="1">
            <a:latin typeface="+mn-ea"/>
            <a:ea typeface="+mn-ea"/>
          </a:endParaRPr>
        </a:p>
      </dgm:t>
    </dgm:pt>
    <dgm:pt modelId="{3E49CB5E-7F47-4B9B-B539-54E1175AF8D4}">
      <dgm:prSet custT="1"/>
      <dgm:spPr/>
      <dgm:t>
        <a:bodyPr/>
        <a:lstStyle/>
        <a:p>
          <a:pPr rtl="0"/>
          <a:r>
            <a:rPr lang="ja-JP" altLang="en-US" sz="1600" b="1" dirty="0" smtClean="0">
              <a:latin typeface="+mn-ea"/>
              <a:ea typeface="+mn-ea"/>
            </a:rPr>
            <a:t>第</a:t>
          </a:r>
          <a:r>
            <a:rPr lang="en-US" altLang="ja-JP" sz="1600" b="1" dirty="0" smtClean="0">
              <a:latin typeface="+mn-ea"/>
              <a:ea typeface="+mn-ea"/>
            </a:rPr>
            <a:t>10</a:t>
          </a:r>
          <a:r>
            <a:rPr lang="ja-JP" altLang="en-US" sz="1600" b="1" dirty="0" smtClean="0">
              <a:latin typeface="+mn-ea"/>
              <a:ea typeface="+mn-ea"/>
            </a:rPr>
            <a:t>条　タバコ製品の情報開示</a:t>
          </a:r>
          <a:endParaRPr lang="ja-JP" sz="1600" b="1" dirty="0">
            <a:latin typeface="+mn-ea"/>
            <a:ea typeface="+mn-ea"/>
          </a:endParaRPr>
        </a:p>
      </dgm:t>
    </dgm:pt>
    <dgm:pt modelId="{A9B4FBA6-759E-431C-918D-B52774A004EC}" type="parTrans" cxnId="{D11EDF25-F47D-445B-93FC-3D29C6172417}">
      <dgm:prSet/>
      <dgm:spPr/>
      <dgm:t>
        <a:bodyPr/>
        <a:lstStyle/>
        <a:p>
          <a:endParaRPr kumimoji="1" lang="ja-JP" altLang="en-US" b="1">
            <a:latin typeface="+mn-ea"/>
            <a:ea typeface="+mn-ea"/>
          </a:endParaRPr>
        </a:p>
      </dgm:t>
    </dgm:pt>
    <dgm:pt modelId="{52E47F1D-FEAF-493C-9C73-4F6638118F6F}" type="sibTrans" cxnId="{D11EDF25-F47D-445B-93FC-3D29C6172417}">
      <dgm:prSet/>
      <dgm:spPr/>
      <dgm:t>
        <a:bodyPr/>
        <a:lstStyle/>
        <a:p>
          <a:endParaRPr kumimoji="1" lang="ja-JP" altLang="en-US" b="1">
            <a:latin typeface="+mn-ea"/>
            <a:ea typeface="+mn-ea"/>
          </a:endParaRPr>
        </a:p>
      </dgm:t>
    </dgm:pt>
    <dgm:pt modelId="{C076CF11-130A-4ACE-8E2D-678D147A888F}">
      <dgm:prSet custT="1"/>
      <dgm:spPr/>
      <dgm:t>
        <a:bodyPr/>
        <a:lstStyle/>
        <a:p>
          <a:pPr rtl="0"/>
          <a:r>
            <a:rPr lang="ja-JP" altLang="en-US" sz="1600" b="1" dirty="0" smtClean="0">
              <a:latin typeface="+mn-ea"/>
              <a:ea typeface="+mn-ea"/>
            </a:rPr>
            <a:t>第</a:t>
          </a:r>
          <a:r>
            <a:rPr lang="en-US" altLang="ja-JP" sz="1600" b="1" dirty="0" smtClean="0">
              <a:latin typeface="+mn-ea"/>
              <a:ea typeface="+mn-ea"/>
            </a:rPr>
            <a:t>11</a:t>
          </a:r>
          <a:r>
            <a:rPr lang="ja-JP" altLang="en-US" sz="1600" b="1" dirty="0" smtClean="0">
              <a:latin typeface="+mn-ea"/>
              <a:ea typeface="+mn-ea"/>
            </a:rPr>
            <a:t>条　タバコ製品の包装とラベルにリスクをわかりやすく明記</a:t>
          </a:r>
          <a:endParaRPr lang="ja-JP" sz="1600" b="1" dirty="0">
            <a:latin typeface="+mn-ea"/>
            <a:ea typeface="+mn-ea"/>
          </a:endParaRPr>
        </a:p>
      </dgm:t>
    </dgm:pt>
    <dgm:pt modelId="{22DED84F-94FC-468E-B997-4E8D1257F559}" type="parTrans" cxnId="{98528601-E5AD-418F-8EFB-0B8467518990}">
      <dgm:prSet/>
      <dgm:spPr/>
      <dgm:t>
        <a:bodyPr/>
        <a:lstStyle/>
        <a:p>
          <a:endParaRPr kumimoji="1" lang="ja-JP" altLang="en-US" b="1">
            <a:latin typeface="+mn-ea"/>
            <a:ea typeface="+mn-ea"/>
          </a:endParaRPr>
        </a:p>
      </dgm:t>
    </dgm:pt>
    <dgm:pt modelId="{168D4D59-9638-43E4-A85B-159624C07CB7}" type="sibTrans" cxnId="{98528601-E5AD-418F-8EFB-0B8467518990}">
      <dgm:prSet/>
      <dgm:spPr/>
      <dgm:t>
        <a:bodyPr/>
        <a:lstStyle/>
        <a:p>
          <a:endParaRPr kumimoji="1" lang="ja-JP" altLang="en-US" b="1">
            <a:latin typeface="+mn-ea"/>
            <a:ea typeface="+mn-ea"/>
          </a:endParaRPr>
        </a:p>
      </dgm:t>
    </dgm:pt>
    <dgm:pt modelId="{E7B318FF-3029-4AF2-B147-4CD6D4FA4DE6}">
      <dgm:prSet custT="1"/>
      <dgm:spPr/>
      <dgm:t>
        <a:bodyPr/>
        <a:lstStyle/>
        <a:p>
          <a:pPr rtl="0"/>
          <a:r>
            <a:rPr lang="ja-JP" altLang="en-US" sz="1600" b="1" dirty="0" smtClean="0">
              <a:latin typeface="+mn-ea"/>
              <a:ea typeface="+mn-ea"/>
            </a:rPr>
            <a:t>第</a:t>
          </a:r>
          <a:r>
            <a:rPr lang="en-US" altLang="ja-JP" sz="1600" b="1" dirty="0" smtClean="0">
              <a:latin typeface="+mn-ea"/>
              <a:ea typeface="+mn-ea"/>
            </a:rPr>
            <a:t>12</a:t>
          </a:r>
          <a:r>
            <a:rPr lang="ja-JP" altLang="en-US" sz="1600" b="1" dirty="0" smtClean="0">
              <a:latin typeface="+mn-ea"/>
              <a:ea typeface="+mn-ea"/>
            </a:rPr>
            <a:t>条　教育、情報の伝達、訓練、啓発</a:t>
          </a:r>
          <a:endParaRPr lang="ja-JP" sz="1600" b="1" dirty="0">
            <a:latin typeface="+mn-ea"/>
            <a:ea typeface="+mn-ea"/>
          </a:endParaRPr>
        </a:p>
      </dgm:t>
    </dgm:pt>
    <dgm:pt modelId="{526E66D0-4497-4FD7-865B-5C429E76C0BC}" type="parTrans" cxnId="{B366EB23-2E79-4BBC-AE38-844580D562B6}">
      <dgm:prSet/>
      <dgm:spPr/>
      <dgm:t>
        <a:bodyPr/>
        <a:lstStyle/>
        <a:p>
          <a:endParaRPr kumimoji="1" lang="ja-JP" altLang="en-US" b="1">
            <a:latin typeface="+mn-ea"/>
            <a:ea typeface="+mn-ea"/>
          </a:endParaRPr>
        </a:p>
      </dgm:t>
    </dgm:pt>
    <dgm:pt modelId="{0D9BE410-D611-4A03-88FD-C183A7A98A7A}" type="sibTrans" cxnId="{B366EB23-2E79-4BBC-AE38-844580D562B6}">
      <dgm:prSet/>
      <dgm:spPr/>
      <dgm:t>
        <a:bodyPr/>
        <a:lstStyle/>
        <a:p>
          <a:endParaRPr kumimoji="1" lang="ja-JP" altLang="en-US" b="1">
            <a:latin typeface="+mn-ea"/>
            <a:ea typeface="+mn-ea"/>
          </a:endParaRPr>
        </a:p>
      </dgm:t>
    </dgm:pt>
    <dgm:pt modelId="{F3476E63-FF15-4F0A-9EA4-3FBD9B2987BB}">
      <dgm:prSet custT="1"/>
      <dgm:spPr/>
      <dgm:t>
        <a:bodyPr/>
        <a:lstStyle/>
        <a:p>
          <a:pPr rtl="0"/>
          <a:r>
            <a:rPr lang="ja-JP" altLang="en-US" sz="1600" b="1" dirty="0" smtClean="0">
              <a:latin typeface="+mn-ea"/>
              <a:ea typeface="+mn-ea"/>
            </a:rPr>
            <a:t>第</a:t>
          </a:r>
          <a:r>
            <a:rPr lang="en-US" altLang="ja-JP" sz="1600" b="1" dirty="0" smtClean="0">
              <a:latin typeface="+mn-ea"/>
              <a:ea typeface="+mn-ea"/>
            </a:rPr>
            <a:t>13</a:t>
          </a:r>
          <a:r>
            <a:rPr lang="ja-JP" altLang="en-US" sz="1600" b="1" dirty="0" smtClean="0">
              <a:latin typeface="+mn-ea"/>
              <a:ea typeface="+mn-ea"/>
            </a:rPr>
            <a:t>条　タバコ広告、販売促進、スポンサーシップの禁止</a:t>
          </a:r>
          <a:endParaRPr lang="ja-JP" sz="1600" b="1" dirty="0">
            <a:latin typeface="+mn-ea"/>
            <a:ea typeface="+mn-ea"/>
          </a:endParaRPr>
        </a:p>
      </dgm:t>
    </dgm:pt>
    <dgm:pt modelId="{27EFF12E-0CFC-4747-9BDB-CE165AE1834B}" type="parTrans" cxnId="{AA283399-CBC0-44FD-A4D0-98E32A5D2F87}">
      <dgm:prSet/>
      <dgm:spPr/>
      <dgm:t>
        <a:bodyPr/>
        <a:lstStyle/>
        <a:p>
          <a:endParaRPr kumimoji="1" lang="ja-JP" altLang="en-US" b="1">
            <a:latin typeface="+mn-ea"/>
            <a:ea typeface="+mn-ea"/>
          </a:endParaRPr>
        </a:p>
      </dgm:t>
    </dgm:pt>
    <dgm:pt modelId="{77376010-260A-4A08-B36B-C58349B25209}" type="sibTrans" cxnId="{AA283399-CBC0-44FD-A4D0-98E32A5D2F87}">
      <dgm:prSet/>
      <dgm:spPr/>
      <dgm:t>
        <a:bodyPr/>
        <a:lstStyle/>
        <a:p>
          <a:endParaRPr kumimoji="1" lang="ja-JP" altLang="en-US" b="1">
            <a:latin typeface="+mn-ea"/>
            <a:ea typeface="+mn-ea"/>
          </a:endParaRPr>
        </a:p>
      </dgm:t>
    </dgm:pt>
    <dgm:pt modelId="{FC2BEE6E-34A9-4608-945F-A9212C17C34C}">
      <dgm:prSet custT="1"/>
      <dgm:spPr/>
      <dgm:t>
        <a:bodyPr/>
        <a:lstStyle/>
        <a:p>
          <a:pPr rtl="0"/>
          <a:r>
            <a:rPr lang="ja-JP" altLang="en-US" sz="1600" b="1" dirty="0" smtClean="0">
              <a:latin typeface="+mn-ea"/>
              <a:ea typeface="+mn-ea"/>
            </a:rPr>
            <a:t>第</a:t>
          </a:r>
          <a:r>
            <a:rPr lang="en-US" altLang="ja-JP" sz="1600" b="1" dirty="0" smtClean="0">
              <a:latin typeface="+mn-ea"/>
              <a:ea typeface="+mn-ea"/>
            </a:rPr>
            <a:t>14</a:t>
          </a:r>
          <a:r>
            <a:rPr lang="ja-JP" altLang="en-US" sz="1600" b="1" dirty="0" smtClean="0">
              <a:latin typeface="+mn-ea"/>
              <a:ea typeface="+mn-ea"/>
            </a:rPr>
            <a:t>条　禁煙治療の普及</a:t>
          </a:r>
          <a:endParaRPr lang="ja-JP" sz="1600" b="1" dirty="0">
            <a:latin typeface="+mn-ea"/>
            <a:ea typeface="+mn-ea"/>
          </a:endParaRPr>
        </a:p>
      </dgm:t>
    </dgm:pt>
    <dgm:pt modelId="{0C146783-AFB4-489D-9B89-2DD861BE48A0}" type="parTrans" cxnId="{246975B4-D195-4A67-9260-570E82444586}">
      <dgm:prSet/>
      <dgm:spPr/>
      <dgm:t>
        <a:bodyPr/>
        <a:lstStyle/>
        <a:p>
          <a:endParaRPr kumimoji="1" lang="ja-JP" altLang="en-US" b="1">
            <a:latin typeface="+mn-ea"/>
            <a:ea typeface="+mn-ea"/>
          </a:endParaRPr>
        </a:p>
      </dgm:t>
    </dgm:pt>
    <dgm:pt modelId="{C9528ADA-0F57-4D3B-9616-0F726EF8EA08}" type="sibTrans" cxnId="{246975B4-D195-4A67-9260-570E82444586}">
      <dgm:prSet/>
      <dgm:spPr/>
      <dgm:t>
        <a:bodyPr/>
        <a:lstStyle/>
        <a:p>
          <a:endParaRPr kumimoji="1" lang="ja-JP" altLang="en-US" b="1">
            <a:latin typeface="+mn-ea"/>
            <a:ea typeface="+mn-ea"/>
          </a:endParaRPr>
        </a:p>
      </dgm:t>
    </dgm:pt>
    <dgm:pt modelId="{2CAB71A6-7649-4FFF-B723-7E7726FC2310}">
      <dgm:prSet custT="1"/>
      <dgm:spPr/>
      <dgm:t>
        <a:bodyPr/>
        <a:lstStyle/>
        <a:p>
          <a:pPr rtl="0"/>
          <a:r>
            <a:rPr lang="ja-JP" altLang="en-US" sz="1600" b="1" dirty="0" smtClean="0">
              <a:latin typeface="+mn-ea"/>
              <a:ea typeface="+mn-ea"/>
            </a:rPr>
            <a:t>第</a:t>
          </a:r>
          <a:r>
            <a:rPr lang="en-US" altLang="ja-JP" sz="1600" b="1" dirty="0" smtClean="0">
              <a:latin typeface="+mn-ea"/>
              <a:ea typeface="+mn-ea"/>
            </a:rPr>
            <a:t>16</a:t>
          </a:r>
          <a:r>
            <a:rPr lang="ja-JP" altLang="en-US" sz="1600" b="1" dirty="0" smtClean="0">
              <a:latin typeface="+mn-ea"/>
              <a:ea typeface="+mn-ea"/>
            </a:rPr>
            <a:t>条　未成年への販売と未成年者による販売禁止</a:t>
          </a:r>
          <a:endParaRPr lang="ja-JP" sz="1600" b="1" dirty="0">
            <a:latin typeface="+mn-ea"/>
            <a:ea typeface="+mn-ea"/>
          </a:endParaRPr>
        </a:p>
      </dgm:t>
    </dgm:pt>
    <dgm:pt modelId="{2EC0673E-AECB-46D8-965F-746183AD466D}" type="parTrans" cxnId="{54987288-16B9-4C00-A67A-BEC8F9A7DE9E}">
      <dgm:prSet/>
      <dgm:spPr/>
      <dgm:t>
        <a:bodyPr/>
        <a:lstStyle/>
        <a:p>
          <a:endParaRPr kumimoji="1" lang="ja-JP" altLang="en-US" b="1">
            <a:latin typeface="+mn-ea"/>
            <a:ea typeface="+mn-ea"/>
          </a:endParaRPr>
        </a:p>
      </dgm:t>
    </dgm:pt>
    <dgm:pt modelId="{5A28521E-9244-4698-8ACD-2F2EFAC19001}" type="sibTrans" cxnId="{54987288-16B9-4C00-A67A-BEC8F9A7DE9E}">
      <dgm:prSet/>
      <dgm:spPr/>
      <dgm:t>
        <a:bodyPr/>
        <a:lstStyle/>
        <a:p>
          <a:endParaRPr kumimoji="1" lang="ja-JP" altLang="en-US" b="1">
            <a:latin typeface="+mn-ea"/>
            <a:ea typeface="+mn-ea"/>
          </a:endParaRPr>
        </a:p>
      </dgm:t>
    </dgm:pt>
    <dgm:pt modelId="{0F2C227A-9E9F-4E86-A6DE-78BEE3A7AEA5}">
      <dgm:prSet custT="1"/>
      <dgm:spPr/>
      <dgm:t>
        <a:bodyPr/>
        <a:lstStyle/>
        <a:p>
          <a:pPr rtl="0"/>
          <a:r>
            <a:rPr lang="ja-JP" altLang="en-US" sz="1600" b="1" dirty="0" smtClean="0">
              <a:latin typeface="+mn-ea"/>
              <a:ea typeface="+mn-ea"/>
            </a:rPr>
            <a:t>第</a:t>
          </a:r>
          <a:r>
            <a:rPr lang="en-US" altLang="ja-JP" sz="1600" b="1" dirty="0" smtClean="0">
              <a:latin typeface="+mn-ea"/>
              <a:ea typeface="+mn-ea"/>
            </a:rPr>
            <a:t>17</a:t>
          </a:r>
          <a:r>
            <a:rPr lang="ja-JP" altLang="en-US" sz="1600" b="1" dirty="0" smtClean="0">
              <a:latin typeface="+mn-ea"/>
              <a:ea typeface="+mn-ea"/>
            </a:rPr>
            <a:t>条　経済的に実行可能な代替活動支援の提供</a:t>
          </a:r>
          <a:endParaRPr lang="ja-JP" sz="1600" b="1" dirty="0">
            <a:latin typeface="+mn-ea"/>
            <a:ea typeface="+mn-ea"/>
          </a:endParaRPr>
        </a:p>
      </dgm:t>
    </dgm:pt>
    <dgm:pt modelId="{638D1CC7-86B0-4FE9-A406-9527C73AA86D}" type="parTrans" cxnId="{8316301C-B4F5-4902-8782-53D9A3B91ED2}">
      <dgm:prSet/>
      <dgm:spPr/>
      <dgm:t>
        <a:bodyPr/>
        <a:lstStyle/>
        <a:p>
          <a:endParaRPr kumimoji="1" lang="ja-JP" altLang="en-US" b="1">
            <a:latin typeface="+mn-ea"/>
            <a:ea typeface="+mn-ea"/>
          </a:endParaRPr>
        </a:p>
      </dgm:t>
    </dgm:pt>
    <dgm:pt modelId="{AC4246FF-39B3-4BD1-81C1-8762CC92B5BC}" type="sibTrans" cxnId="{8316301C-B4F5-4902-8782-53D9A3B91ED2}">
      <dgm:prSet/>
      <dgm:spPr/>
      <dgm:t>
        <a:bodyPr/>
        <a:lstStyle/>
        <a:p>
          <a:endParaRPr kumimoji="1" lang="ja-JP" altLang="en-US" b="1">
            <a:latin typeface="+mn-ea"/>
            <a:ea typeface="+mn-ea"/>
          </a:endParaRPr>
        </a:p>
      </dgm:t>
    </dgm:pt>
    <dgm:pt modelId="{B5DADEE5-0505-437A-8747-EC3302AF2967}" type="pres">
      <dgm:prSet presAssocID="{D995D9FD-79B0-4148-8E50-7879273D27C8}" presName="linear" presStyleCnt="0">
        <dgm:presLayoutVars>
          <dgm:animLvl val="lvl"/>
          <dgm:resizeHandles val="exact"/>
        </dgm:presLayoutVars>
      </dgm:prSet>
      <dgm:spPr/>
      <dgm:t>
        <a:bodyPr/>
        <a:lstStyle/>
        <a:p>
          <a:endParaRPr kumimoji="1" lang="ja-JP" altLang="en-US"/>
        </a:p>
      </dgm:t>
    </dgm:pt>
    <dgm:pt modelId="{7FC84D12-CB2A-4D62-99BD-B2FF7C4E3D23}" type="pres">
      <dgm:prSet presAssocID="{5D8A2478-9DB4-4A93-8C21-6066B2C94631}" presName="parentText" presStyleLbl="node1" presStyleIdx="0" presStyleCnt="11" custScaleY="166611">
        <dgm:presLayoutVars>
          <dgm:chMax val="0"/>
          <dgm:bulletEnabled val="1"/>
        </dgm:presLayoutVars>
      </dgm:prSet>
      <dgm:spPr/>
      <dgm:t>
        <a:bodyPr/>
        <a:lstStyle/>
        <a:p>
          <a:endParaRPr kumimoji="1" lang="ja-JP" altLang="en-US"/>
        </a:p>
      </dgm:t>
    </dgm:pt>
    <dgm:pt modelId="{19AC5971-131F-4D87-A392-B6D646CC06C6}" type="pres">
      <dgm:prSet presAssocID="{9F443130-28D3-4E86-90D1-76D2C202643C}" presName="spacer" presStyleCnt="0"/>
      <dgm:spPr/>
      <dgm:t>
        <a:bodyPr/>
        <a:lstStyle/>
        <a:p>
          <a:endParaRPr kumimoji="1" lang="ja-JP" altLang="en-US"/>
        </a:p>
      </dgm:t>
    </dgm:pt>
    <dgm:pt modelId="{DCE30BF7-1B1E-491B-8A15-C3731217A5D1}" type="pres">
      <dgm:prSet presAssocID="{82736FDC-5069-4ED6-B5E0-A13C2C06CC23}" presName="parentText" presStyleLbl="node1" presStyleIdx="1" presStyleCnt="11">
        <dgm:presLayoutVars>
          <dgm:chMax val="0"/>
          <dgm:bulletEnabled val="1"/>
        </dgm:presLayoutVars>
      </dgm:prSet>
      <dgm:spPr/>
      <dgm:t>
        <a:bodyPr/>
        <a:lstStyle/>
        <a:p>
          <a:endParaRPr kumimoji="1" lang="ja-JP" altLang="en-US"/>
        </a:p>
      </dgm:t>
    </dgm:pt>
    <dgm:pt modelId="{091CE961-2904-4633-AC5C-9BF4151E0212}" type="pres">
      <dgm:prSet presAssocID="{2EEE17C5-AE75-49B9-89D8-78112497D93F}" presName="spacer" presStyleCnt="0"/>
      <dgm:spPr/>
      <dgm:t>
        <a:bodyPr/>
        <a:lstStyle/>
        <a:p>
          <a:endParaRPr kumimoji="1" lang="ja-JP" altLang="en-US"/>
        </a:p>
      </dgm:t>
    </dgm:pt>
    <dgm:pt modelId="{AEC276F5-BA34-473C-B59F-424EA6732B23}" type="pres">
      <dgm:prSet presAssocID="{DEC07207-787D-4263-B8AE-FA4592689E5D}" presName="parentText" presStyleLbl="node1" presStyleIdx="2" presStyleCnt="11">
        <dgm:presLayoutVars>
          <dgm:chMax val="0"/>
          <dgm:bulletEnabled val="1"/>
        </dgm:presLayoutVars>
      </dgm:prSet>
      <dgm:spPr/>
      <dgm:t>
        <a:bodyPr/>
        <a:lstStyle/>
        <a:p>
          <a:endParaRPr kumimoji="1" lang="ja-JP" altLang="en-US"/>
        </a:p>
      </dgm:t>
    </dgm:pt>
    <dgm:pt modelId="{FD3EFEE2-1179-474E-B161-FACE24B2D5F9}" type="pres">
      <dgm:prSet presAssocID="{43863693-D8AF-47CD-ABF6-96B8C3B72664}" presName="spacer" presStyleCnt="0"/>
      <dgm:spPr/>
      <dgm:t>
        <a:bodyPr/>
        <a:lstStyle/>
        <a:p>
          <a:endParaRPr kumimoji="1" lang="ja-JP" altLang="en-US"/>
        </a:p>
      </dgm:t>
    </dgm:pt>
    <dgm:pt modelId="{39E94884-7379-4F46-BE4D-48A481E95DC0}" type="pres">
      <dgm:prSet presAssocID="{380C78EE-4012-4FC0-826B-DB1A8E324829}" presName="parentText" presStyleLbl="node1" presStyleIdx="3" presStyleCnt="11">
        <dgm:presLayoutVars>
          <dgm:chMax val="0"/>
          <dgm:bulletEnabled val="1"/>
        </dgm:presLayoutVars>
      </dgm:prSet>
      <dgm:spPr/>
      <dgm:t>
        <a:bodyPr/>
        <a:lstStyle/>
        <a:p>
          <a:endParaRPr kumimoji="1" lang="ja-JP" altLang="en-US"/>
        </a:p>
      </dgm:t>
    </dgm:pt>
    <dgm:pt modelId="{730015B0-D263-449D-BA5E-28469E431889}" type="pres">
      <dgm:prSet presAssocID="{0DA693C8-78B4-4A3B-AF3E-553930FCDCE1}" presName="spacer" presStyleCnt="0"/>
      <dgm:spPr/>
      <dgm:t>
        <a:bodyPr/>
        <a:lstStyle/>
        <a:p>
          <a:endParaRPr kumimoji="1" lang="ja-JP" altLang="en-US"/>
        </a:p>
      </dgm:t>
    </dgm:pt>
    <dgm:pt modelId="{84B1FF73-71C3-4A5A-B5A8-55045E364AAA}" type="pres">
      <dgm:prSet presAssocID="{3E49CB5E-7F47-4B9B-B539-54E1175AF8D4}" presName="parentText" presStyleLbl="node1" presStyleIdx="4" presStyleCnt="11">
        <dgm:presLayoutVars>
          <dgm:chMax val="0"/>
          <dgm:bulletEnabled val="1"/>
        </dgm:presLayoutVars>
      </dgm:prSet>
      <dgm:spPr/>
      <dgm:t>
        <a:bodyPr/>
        <a:lstStyle/>
        <a:p>
          <a:endParaRPr kumimoji="1" lang="ja-JP" altLang="en-US"/>
        </a:p>
      </dgm:t>
    </dgm:pt>
    <dgm:pt modelId="{3C0031AD-219E-4AD1-9237-EC634F6F9CED}" type="pres">
      <dgm:prSet presAssocID="{52E47F1D-FEAF-493C-9C73-4F6638118F6F}" presName="spacer" presStyleCnt="0"/>
      <dgm:spPr/>
      <dgm:t>
        <a:bodyPr/>
        <a:lstStyle/>
        <a:p>
          <a:endParaRPr kumimoji="1" lang="ja-JP" altLang="en-US"/>
        </a:p>
      </dgm:t>
    </dgm:pt>
    <dgm:pt modelId="{34807630-6F9D-4168-9D75-138F066A9A18}" type="pres">
      <dgm:prSet presAssocID="{C076CF11-130A-4ACE-8E2D-678D147A888F}" presName="parentText" presStyleLbl="node1" presStyleIdx="5" presStyleCnt="11">
        <dgm:presLayoutVars>
          <dgm:chMax val="0"/>
          <dgm:bulletEnabled val="1"/>
        </dgm:presLayoutVars>
      </dgm:prSet>
      <dgm:spPr/>
      <dgm:t>
        <a:bodyPr/>
        <a:lstStyle/>
        <a:p>
          <a:endParaRPr kumimoji="1" lang="ja-JP" altLang="en-US"/>
        </a:p>
      </dgm:t>
    </dgm:pt>
    <dgm:pt modelId="{DAE97600-C903-43E7-9298-EEE4865CBC83}" type="pres">
      <dgm:prSet presAssocID="{168D4D59-9638-43E4-A85B-159624C07CB7}" presName="spacer" presStyleCnt="0"/>
      <dgm:spPr/>
      <dgm:t>
        <a:bodyPr/>
        <a:lstStyle/>
        <a:p>
          <a:endParaRPr kumimoji="1" lang="ja-JP" altLang="en-US"/>
        </a:p>
      </dgm:t>
    </dgm:pt>
    <dgm:pt modelId="{CE1FBFE2-DB65-49CB-8EF5-8413DD389242}" type="pres">
      <dgm:prSet presAssocID="{E7B318FF-3029-4AF2-B147-4CD6D4FA4DE6}" presName="parentText" presStyleLbl="node1" presStyleIdx="6" presStyleCnt="11">
        <dgm:presLayoutVars>
          <dgm:chMax val="0"/>
          <dgm:bulletEnabled val="1"/>
        </dgm:presLayoutVars>
      </dgm:prSet>
      <dgm:spPr/>
      <dgm:t>
        <a:bodyPr/>
        <a:lstStyle/>
        <a:p>
          <a:endParaRPr kumimoji="1" lang="ja-JP" altLang="en-US"/>
        </a:p>
      </dgm:t>
    </dgm:pt>
    <dgm:pt modelId="{E1C3BB5B-9CF3-4FF1-AC43-33F602C7CB60}" type="pres">
      <dgm:prSet presAssocID="{0D9BE410-D611-4A03-88FD-C183A7A98A7A}" presName="spacer" presStyleCnt="0"/>
      <dgm:spPr/>
      <dgm:t>
        <a:bodyPr/>
        <a:lstStyle/>
        <a:p>
          <a:endParaRPr kumimoji="1" lang="ja-JP" altLang="en-US"/>
        </a:p>
      </dgm:t>
    </dgm:pt>
    <dgm:pt modelId="{DC44C588-331B-4265-9E7D-794862865E17}" type="pres">
      <dgm:prSet presAssocID="{F3476E63-FF15-4F0A-9EA4-3FBD9B2987BB}" presName="parentText" presStyleLbl="node1" presStyleIdx="7" presStyleCnt="11">
        <dgm:presLayoutVars>
          <dgm:chMax val="0"/>
          <dgm:bulletEnabled val="1"/>
        </dgm:presLayoutVars>
      </dgm:prSet>
      <dgm:spPr/>
      <dgm:t>
        <a:bodyPr/>
        <a:lstStyle/>
        <a:p>
          <a:endParaRPr kumimoji="1" lang="ja-JP" altLang="en-US"/>
        </a:p>
      </dgm:t>
    </dgm:pt>
    <dgm:pt modelId="{56F3ACCC-8479-4FE8-9409-03440A5D5F7F}" type="pres">
      <dgm:prSet presAssocID="{77376010-260A-4A08-B36B-C58349B25209}" presName="spacer" presStyleCnt="0"/>
      <dgm:spPr/>
      <dgm:t>
        <a:bodyPr/>
        <a:lstStyle/>
        <a:p>
          <a:endParaRPr kumimoji="1" lang="ja-JP" altLang="en-US"/>
        </a:p>
      </dgm:t>
    </dgm:pt>
    <dgm:pt modelId="{ADE3766B-1EAE-402D-9193-14BDB4C1C307}" type="pres">
      <dgm:prSet presAssocID="{FC2BEE6E-34A9-4608-945F-A9212C17C34C}" presName="parentText" presStyleLbl="node1" presStyleIdx="8" presStyleCnt="11">
        <dgm:presLayoutVars>
          <dgm:chMax val="0"/>
          <dgm:bulletEnabled val="1"/>
        </dgm:presLayoutVars>
      </dgm:prSet>
      <dgm:spPr/>
      <dgm:t>
        <a:bodyPr/>
        <a:lstStyle/>
        <a:p>
          <a:endParaRPr kumimoji="1" lang="ja-JP" altLang="en-US"/>
        </a:p>
      </dgm:t>
    </dgm:pt>
    <dgm:pt modelId="{DEFBF27E-0370-4136-BAAD-20F9BDF47CDE}" type="pres">
      <dgm:prSet presAssocID="{C9528ADA-0F57-4D3B-9616-0F726EF8EA08}" presName="spacer" presStyleCnt="0"/>
      <dgm:spPr/>
      <dgm:t>
        <a:bodyPr/>
        <a:lstStyle/>
        <a:p>
          <a:endParaRPr kumimoji="1" lang="ja-JP" altLang="en-US"/>
        </a:p>
      </dgm:t>
    </dgm:pt>
    <dgm:pt modelId="{47AAEFEA-1714-4263-818D-C75CFF0399F5}" type="pres">
      <dgm:prSet presAssocID="{2CAB71A6-7649-4FFF-B723-7E7726FC2310}" presName="parentText" presStyleLbl="node1" presStyleIdx="9" presStyleCnt="11">
        <dgm:presLayoutVars>
          <dgm:chMax val="0"/>
          <dgm:bulletEnabled val="1"/>
        </dgm:presLayoutVars>
      </dgm:prSet>
      <dgm:spPr/>
      <dgm:t>
        <a:bodyPr/>
        <a:lstStyle/>
        <a:p>
          <a:endParaRPr kumimoji="1" lang="ja-JP" altLang="en-US"/>
        </a:p>
      </dgm:t>
    </dgm:pt>
    <dgm:pt modelId="{98FB20E6-1BAB-4EAF-88A0-F658899DB6A1}" type="pres">
      <dgm:prSet presAssocID="{5A28521E-9244-4698-8ACD-2F2EFAC19001}" presName="spacer" presStyleCnt="0"/>
      <dgm:spPr/>
      <dgm:t>
        <a:bodyPr/>
        <a:lstStyle/>
        <a:p>
          <a:endParaRPr kumimoji="1" lang="ja-JP" altLang="en-US"/>
        </a:p>
      </dgm:t>
    </dgm:pt>
    <dgm:pt modelId="{EF371A8E-23B8-4136-98FA-2FB61E8699C4}" type="pres">
      <dgm:prSet presAssocID="{0F2C227A-9E9F-4E86-A6DE-78BEE3A7AEA5}" presName="parentText" presStyleLbl="node1" presStyleIdx="10" presStyleCnt="11">
        <dgm:presLayoutVars>
          <dgm:chMax val="0"/>
          <dgm:bulletEnabled val="1"/>
        </dgm:presLayoutVars>
      </dgm:prSet>
      <dgm:spPr/>
      <dgm:t>
        <a:bodyPr/>
        <a:lstStyle/>
        <a:p>
          <a:endParaRPr kumimoji="1" lang="ja-JP" altLang="en-US"/>
        </a:p>
      </dgm:t>
    </dgm:pt>
  </dgm:ptLst>
  <dgm:cxnLst>
    <dgm:cxn modelId="{C79472AF-2461-49D7-9DBE-6BE29E579249}" srcId="{D995D9FD-79B0-4148-8E50-7879273D27C8}" destId="{82736FDC-5069-4ED6-B5E0-A13C2C06CC23}" srcOrd="1" destOrd="0" parTransId="{29BAA067-00E1-4442-8D85-06F10C3AB231}" sibTransId="{2EEE17C5-AE75-49B9-89D8-78112497D93F}"/>
    <dgm:cxn modelId="{1B4768CC-F361-4FE0-86C8-C87CC469AEA7}" type="presOf" srcId="{82736FDC-5069-4ED6-B5E0-A13C2C06CC23}" destId="{DCE30BF7-1B1E-491B-8A15-C3731217A5D1}" srcOrd="0" destOrd="0" presId="urn:microsoft.com/office/officeart/2005/8/layout/vList2"/>
    <dgm:cxn modelId="{9EE56599-7F0A-46FD-97E4-1005C357469F}" srcId="{D995D9FD-79B0-4148-8E50-7879273D27C8}" destId="{380C78EE-4012-4FC0-826B-DB1A8E324829}" srcOrd="3" destOrd="0" parTransId="{D9E13D0A-C0BD-4C83-B919-1836FA85E3CC}" sibTransId="{0DA693C8-78B4-4A3B-AF3E-553930FCDCE1}"/>
    <dgm:cxn modelId="{FF1094BC-5BD3-457F-B4C2-CB746AC439D3}" type="presOf" srcId="{C076CF11-130A-4ACE-8E2D-678D147A888F}" destId="{34807630-6F9D-4168-9D75-138F066A9A18}" srcOrd="0" destOrd="0" presId="urn:microsoft.com/office/officeart/2005/8/layout/vList2"/>
    <dgm:cxn modelId="{4B12364C-971F-45B2-A982-651623B97A76}" srcId="{D995D9FD-79B0-4148-8E50-7879273D27C8}" destId="{DEC07207-787D-4263-B8AE-FA4592689E5D}" srcOrd="2" destOrd="0" parTransId="{483380FB-822E-4F38-A6F1-4B8502F4680E}" sibTransId="{43863693-D8AF-47CD-ABF6-96B8C3B72664}"/>
    <dgm:cxn modelId="{B604985B-BA3F-4205-8400-727948B1DAB5}" type="presOf" srcId="{2CAB71A6-7649-4FFF-B723-7E7726FC2310}" destId="{47AAEFEA-1714-4263-818D-C75CFF0399F5}" srcOrd="0" destOrd="0" presId="urn:microsoft.com/office/officeart/2005/8/layout/vList2"/>
    <dgm:cxn modelId="{54987288-16B9-4C00-A67A-BEC8F9A7DE9E}" srcId="{D995D9FD-79B0-4148-8E50-7879273D27C8}" destId="{2CAB71A6-7649-4FFF-B723-7E7726FC2310}" srcOrd="9" destOrd="0" parTransId="{2EC0673E-AECB-46D8-965F-746183AD466D}" sibTransId="{5A28521E-9244-4698-8ACD-2F2EFAC19001}"/>
    <dgm:cxn modelId="{EFA3462B-7BF6-4B3B-8841-E72B013B312B}" type="presOf" srcId="{3E49CB5E-7F47-4B9B-B539-54E1175AF8D4}" destId="{84B1FF73-71C3-4A5A-B5A8-55045E364AAA}" srcOrd="0" destOrd="0" presId="urn:microsoft.com/office/officeart/2005/8/layout/vList2"/>
    <dgm:cxn modelId="{23C5E63B-0152-4D57-A19D-2184A002C030}" type="presOf" srcId="{D995D9FD-79B0-4148-8E50-7879273D27C8}" destId="{B5DADEE5-0505-437A-8747-EC3302AF2967}" srcOrd="0" destOrd="0" presId="urn:microsoft.com/office/officeart/2005/8/layout/vList2"/>
    <dgm:cxn modelId="{F0E08976-72D5-4CCD-85A0-C70E40571089}" type="presOf" srcId="{DEC07207-787D-4263-B8AE-FA4592689E5D}" destId="{AEC276F5-BA34-473C-B59F-424EA6732B23}" srcOrd="0" destOrd="0" presId="urn:microsoft.com/office/officeart/2005/8/layout/vList2"/>
    <dgm:cxn modelId="{AED4AC28-72AC-41C8-AEA8-3F276C90912F}" type="presOf" srcId="{F3476E63-FF15-4F0A-9EA4-3FBD9B2987BB}" destId="{DC44C588-331B-4265-9E7D-794862865E17}" srcOrd="0" destOrd="0" presId="urn:microsoft.com/office/officeart/2005/8/layout/vList2"/>
    <dgm:cxn modelId="{98528601-E5AD-418F-8EFB-0B8467518990}" srcId="{D995D9FD-79B0-4148-8E50-7879273D27C8}" destId="{C076CF11-130A-4ACE-8E2D-678D147A888F}" srcOrd="5" destOrd="0" parTransId="{22DED84F-94FC-468E-B997-4E8D1257F559}" sibTransId="{168D4D59-9638-43E4-A85B-159624C07CB7}"/>
    <dgm:cxn modelId="{97A6F3F7-DD34-4414-9573-D9D2143A9E47}" type="presOf" srcId="{E7B318FF-3029-4AF2-B147-4CD6D4FA4DE6}" destId="{CE1FBFE2-DB65-49CB-8EF5-8413DD389242}" srcOrd="0" destOrd="0" presId="urn:microsoft.com/office/officeart/2005/8/layout/vList2"/>
    <dgm:cxn modelId="{D11EDF25-F47D-445B-93FC-3D29C6172417}" srcId="{D995D9FD-79B0-4148-8E50-7879273D27C8}" destId="{3E49CB5E-7F47-4B9B-B539-54E1175AF8D4}" srcOrd="4" destOrd="0" parTransId="{A9B4FBA6-759E-431C-918D-B52774A004EC}" sibTransId="{52E47F1D-FEAF-493C-9C73-4F6638118F6F}"/>
    <dgm:cxn modelId="{8316301C-B4F5-4902-8782-53D9A3B91ED2}" srcId="{D995D9FD-79B0-4148-8E50-7879273D27C8}" destId="{0F2C227A-9E9F-4E86-A6DE-78BEE3A7AEA5}" srcOrd="10" destOrd="0" parTransId="{638D1CC7-86B0-4FE9-A406-9527C73AA86D}" sibTransId="{AC4246FF-39B3-4BD1-81C1-8762CC92B5BC}"/>
    <dgm:cxn modelId="{D99DC440-D10D-4A65-939F-24F581353E78}" type="presOf" srcId="{380C78EE-4012-4FC0-826B-DB1A8E324829}" destId="{39E94884-7379-4F46-BE4D-48A481E95DC0}" srcOrd="0" destOrd="0" presId="urn:microsoft.com/office/officeart/2005/8/layout/vList2"/>
    <dgm:cxn modelId="{9D612E4E-D4A3-4354-AE4B-E756F23EB790}" srcId="{D995D9FD-79B0-4148-8E50-7879273D27C8}" destId="{5D8A2478-9DB4-4A93-8C21-6066B2C94631}" srcOrd="0" destOrd="0" parTransId="{D1169101-51E0-4B57-88FB-989AFE0502EC}" sibTransId="{9F443130-28D3-4E86-90D1-76D2C202643C}"/>
    <dgm:cxn modelId="{FDFB23B5-77C7-4ECA-8A9A-E8B7157C6914}" type="presOf" srcId="{FC2BEE6E-34A9-4608-945F-A9212C17C34C}" destId="{ADE3766B-1EAE-402D-9193-14BDB4C1C307}" srcOrd="0" destOrd="0" presId="urn:microsoft.com/office/officeart/2005/8/layout/vList2"/>
    <dgm:cxn modelId="{2B12FF33-DA4E-40B5-B67C-50145061FF28}" type="presOf" srcId="{5D8A2478-9DB4-4A93-8C21-6066B2C94631}" destId="{7FC84D12-CB2A-4D62-99BD-B2FF7C4E3D23}" srcOrd="0" destOrd="0" presId="urn:microsoft.com/office/officeart/2005/8/layout/vList2"/>
    <dgm:cxn modelId="{AA283399-CBC0-44FD-A4D0-98E32A5D2F87}" srcId="{D995D9FD-79B0-4148-8E50-7879273D27C8}" destId="{F3476E63-FF15-4F0A-9EA4-3FBD9B2987BB}" srcOrd="7" destOrd="0" parTransId="{27EFF12E-0CFC-4747-9BDB-CE165AE1834B}" sibTransId="{77376010-260A-4A08-B36B-C58349B25209}"/>
    <dgm:cxn modelId="{246975B4-D195-4A67-9260-570E82444586}" srcId="{D995D9FD-79B0-4148-8E50-7879273D27C8}" destId="{FC2BEE6E-34A9-4608-945F-A9212C17C34C}" srcOrd="8" destOrd="0" parTransId="{0C146783-AFB4-489D-9B89-2DD861BE48A0}" sibTransId="{C9528ADA-0F57-4D3B-9616-0F726EF8EA08}"/>
    <dgm:cxn modelId="{B366EB23-2E79-4BBC-AE38-844580D562B6}" srcId="{D995D9FD-79B0-4148-8E50-7879273D27C8}" destId="{E7B318FF-3029-4AF2-B147-4CD6D4FA4DE6}" srcOrd="6" destOrd="0" parTransId="{526E66D0-4497-4FD7-865B-5C429E76C0BC}" sibTransId="{0D9BE410-D611-4A03-88FD-C183A7A98A7A}"/>
    <dgm:cxn modelId="{346E803A-27F2-4DA5-9FFD-D6046EF5AAE2}" type="presOf" srcId="{0F2C227A-9E9F-4E86-A6DE-78BEE3A7AEA5}" destId="{EF371A8E-23B8-4136-98FA-2FB61E8699C4}" srcOrd="0" destOrd="0" presId="urn:microsoft.com/office/officeart/2005/8/layout/vList2"/>
    <dgm:cxn modelId="{B7EADA97-71DD-46FB-A707-A191E11E47DA}" type="presParOf" srcId="{B5DADEE5-0505-437A-8747-EC3302AF2967}" destId="{7FC84D12-CB2A-4D62-99BD-B2FF7C4E3D23}" srcOrd="0" destOrd="0" presId="urn:microsoft.com/office/officeart/2005/8/layout/vList2"/>
    <dgm:cxn modelId="{74ADBBF0-55F1-4939-B54B-399BD68C77DF}" type="presParOf" srcId="{B5DADEE5-0505-437A-8747-EC3302AF2967}" destId="{19AC5971-131F-4D87-A392-B6D646CC06C6}" srcOrd="1" destOrd="0" presId="urn:microsoft.com/office/officeart/2005/8/layout/vList2"/>
    <dgm:cxn modelId="{BBC465FC-A9FE-44FA-9F71-081252CA0A38}" type="presParOf" srcId="{B5DADEE5-0505-437A-8747-EC3302AF2967}" destId="{DCE30BF7-1B1E-491B-8A15-C3731217A5D1}" srcOrd="2" destOrd="0" presId="urn:microsoft.com/office/officeart/2005/8/layout/vList2"/>
    <dgm:cxn modelId="{0D958378-4DE8-46DF-AD69-84F839731127}" type="presParOf" srcId="{B5DADEE5-0505-437A-8747-EC3302AF2967}" destId="{091CE961-2904-4633-AC5C-9BF4151E0212}" srcOrd="3" destOrd="0" presId="urn:microsoft.com/office/officeart/2005/8/layout/vList2"/>
    <dgm:cxn modelId="{C7F8B66A-AED8-4C46-A57B-35FA3813E193}" type="presParOf" srcId="{B5DADEE5-0505-437A-8747-EC3302AF2967}" destId="{AEC276F5-BA34-473C-B59F-424EA6732B23}" srcOrd="4" destOrd="0" presId="urn:microsoft.com/office/officeart/2005/8/layout/vList2"/>
    <dgm:cxn modelId="{56D9DD5F-B561-41A3-AF33-3C96FB0FE72E}" type="presParOf" srcId="{B5DADEE5-0505-437A-8747-EC3302AF2967}" destId="{FD3EFEE2-1179-474E-B161-FACE24B2D5F9}" srcOrd="5" destOrd="0" presId="urn:microsoft.com/office/officeart/2005/8/layout/vList2"/>
    <dgm:cxn modelId="{16F2591C-737D-4CC2-8FF9-06FA1DD1F8E0}" type="presParOf" srcId="{B5DADEE5-0505-437A-8747-EC3302AF2967}" destId="{39E94884-7379-4F46-BE4D-48A481E95DC0}" srcOrd="6" destOrd="0" presId="urn:microsoft.com/office/officeart/2005/8/layout/vList2"/>
    <dgm:cxn modelId="{87C3E614-EA02-4FB3-8587-251A5D987ED1}" type="presParOf" srcId="{B5DADEE5-0505-437A-8747-EC3302AF2967}" destId="{730015B0-D263-449D-BA5E-28469E431889}" srcOrd="7" destOrd="0" presId="urn:microsoft.com/office/officeart/2005/8/layout/vList2"/>
    <dgm:cxn modelId="{D3DE066C-8F60-4DBF-8941-E20A3610C6CA}" type="presParOf" srcId="{B5DADEE5-0505-437A-8747-EC3302AF2967}" destId="{84B1FF73-71C3-4A5A-B5A8-55045E364AAA}" srcOrd="8" destOrd="0" presId="urn:microsoft.com/office/officeart/2005/8/layout/vList2"/>
    <dgm:cxn modelId="{D269474E-7FAC-4753-8CB1-9BF3B2180FD1}" type="presParOf" srcId="{B5DADEE5-0505-437A-8747-EC3302AF2967}" destId="{3C0031AD-219E-4AD1-9237-EC634F6F9CED}" srcOrd="9" destOrd="0" presId="urn:microsoft.com/office/officeart/2005/8/layout/vList2"/>
    <dgm:cxn modelId="{8A9FCBF3-5C20-4038-A32F-F793509950E9}" type="presParOf" srcId="{B5DADEE5-0505-437A-8747-EC3302AF2967}" destId="{34807630-6F9D-4168-9D75-138F066A9A18}" srcOrd="10" destOrd="0" presId="urn:microsoft.com/office/officeart/2005/8/layout/vList2"/>
    <dgm:cxn modelId="{7B0C01AE-2051-48FF-8D81-EE449E562DB3}" type="presParOf" srcId="{B5DADEE5-0505-437A-8747-EC3302AF2967}" destId="{DAE97600-C903-43E7-9298-EEE4865CBC83}" srcOrd="11" destOrd="0" presId="urn:microsoft.com/office/officeart/2005/8/layout/vList2"/>
    <dgm:cxn modelId="{D6796B7A-C828-46CA-A4B7-11CF3824F086}" type="presParOf" srcId="{B5DADEE5-0505-437A-8747-EC3302AF2967}" destId="{CE1FBFE2-DB65-49CB-8EF5-8413DD389242}" srcOrd="12" destOrd="0" presId="urn:microsoft.com/office/officeart/2005/8/layout/vList2"/>
    <dgm:cxn modelId="{854A15B8-AB78-439C-9579-37050113348F}" type="presParOf" srcId="{B5DADEE5-0505-437A-8747-EC3302AF2967}" destId="{E1C3BB5B-9CF3-4FF1-AC43-33F602C7CB60}" srcOrd="13" destOrd="0" presId="urn:microsoft.com/office/officeart/2005/8/layout/vList2"/>
    <dgm:cxn modelId="{7793D147-2CB6-4D2A-82D9-5834A4286556}" type="presParOf" srcId="{B5DADEE5-0505-437A-8747-EC3302AF2967}" destId="{DC44C588-331B-4265-9E7D-794862865E17}" srcOrd="14" destOrd="0" presId="urn:microsoft.com/office/officeart/2005/8/layout/vList2"/>
    <dgm:cxn modelId="{04D37D8D-2643-4966-A65F-31F00F31A51A}" type="presParOf" srcId="{B5DADEE5-0505-437A-8747-EC3302AF2967}" destId="{56F3ACCC-8479-4FE8-9409-03440A5D5F7F}" srcOrd="15" destOrd="0" presId="urn:microsoft.com/office/officeart/2005/8/layout/vList2"/>
    <dgm:cxn modelId="{EC6DB390-8CB7-4290-A3A7-3CC2055D8F2C}" type="presParOf" srcId="{B5DADEE5-0505-437A-8747-EC3302AF2967}" destId="{ADE3766B-1EAE-402D-9193-14BDB4C1C307}" srcOrd="16" destOrd="0" presId="urn:microsoft.com/office/officeart/2005/8/layout/vList2"/>
    <dgm:cxn modelId="{6FF0C424-DDAD-45BF-A376-FE39B43C4870}" type="presParOf" srcId="{B5DADEE5-0505-437A-8747-EC3302AF2967}" destId="{DEFBF27E-0370-4136-BAAD-20F9BDF47CDE}" srcOrd="17" destOrd="0" presId="urn:microsoft.com/office/officeart/2005/8/layout/vList2"/>
    <dgm:cxn modelId="{7486F667-820B-4A2B-B167-EF66D2CED339}" type="presParOf" srcId="{B5DADEE5-0505-437A-8747-EC3302AF2967}" destId="{47AAEFEA-1714-4263-818D-C75CFF0399F5}" srcOrd="18" destOrd="0" presId="urn:microsoft.com/office/officeart/2005/8/layout/vList2"/>
    <dgm:cxn modelId="{FE163A7B-7671-4811-A280-3A0684FED2C8}" type="presParOf" srcId="{B5DADEE5-0505-437A-8747-EC3302AF2967}" destId="{98FB20E6-1BAB-4EAF-88A0-F658899DB6A1}" srcOrd="19" destOrd="0" presId="urn:microsoft.com/office/officeart/2005/8/layout/vList2"/>
    <dgm:cxn modelId="{1FF20CC2-BFE9-4C37-8013-7A7C98E5B851}" type="presParOf" srcId="{B5DADEE5-0505-437A-8747-EC3302AF2967}" destId="{EF371A8E-23B8-4136-98FA-2FB61E8699C4}" srcOrd="2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184949-7A57-4175-B353-5A9F0B55CB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E759859B-56C9-4672-8258-485BA817B85C}">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第６条　タバコ消費を減らすための値上げと増税</a:t>
          </a:r>
          <a:endParaRPr lang="ja-JP" b="1" dirty="0">
            <a:latin typeface="ＭＳ ゴシック" pitchFamily="49" charset="-128"/>
            <a:ea typeface="ＭＳ ゴシック" pitchFamily="49" charset="-128"/>
          </a:endParaRPr>
        </a:p>
      </dgm:t>
    </dgm:pt>
    <dgm:pt modelId="{CE8B0DF0-C4A4-4889-B0D6-B60778496C80}" type="parTrans" cxnId="{2B23CB0A-9B39-43CD-987C-3233FA610EC5}">
      <dgm:prSet/>
      <dgm:spPr/>
      <dgm:t>
        <a:bodyPr/>
        <a:lstStyle/>
        <a:p>
          <a:endParaRPr kumimoji="1" lang="ja-JP" altLang="en-US">
            <a:latin typeface="ＭＳ ゴシック" pitchFamily="49" charset="-128"/>
            <a:ea typeface="ＭＳ ゴシック" pitchFamily="49" charset="-128"/>
          </a:endParaRPr>
        </a:p>
      </dgm:t>
    </dgm:pt>
    <dgm:pt modelId="{65265216-BCE8-4234-B3ED-87938AB8AEB1}" type="sibTrans" cxnId="{2B23CB0A-9B39-43CD-987C-3233FA610EC5}">
      <dgm:prSet/>
      <dgm:spPr/>
      <dgm:t>
        <a:bodyPr/>
        <a:lstStyle/>
        <a:p>
          <a:endParaRPr kumimoji="1" lang="ja-JP" altLang="en-US">
            <a:latin typeface="ＭＳ ゴシック" pitchFamily="49" charset="-128"/>
            <a:ea typeface="ＭＳ ゴシック" pitchFamily="49" charset="-128"/>
          </a:endParaRPr>
        </a:p>
      </dgm:t>
    </dgm:pt>
    <dgm:pt modelId="{D0279CFB-3084-4190-9C87-97E0DCCDF8EB}">
      <dgm:prSet/>
      <dgm:spPr/>
      <dgm:t>
        <a:bodyPr/>
        <a:lstStyle/>
        <a:p>
          <a:pPr rtl="0"/>
          <a:r>
            <a:rPr kumimoji="1" lang="ja-JP" b="1" dirty="0" smtClean="0">
              <a:latin typeface="ＭＳ ゴシック" pitchFamily="49" charset="-128"/>
              <a:ea typeface="ＭＳ ゴシック" pitchFamily="49" charset="-128"/>
            </a:rPr>
            <a:t>タバコ消費を減らすための値上げと増税は特に若年者においてタバコ消費を減らす最も有効な手段と広く認められている。</a:t>
          </a:r>
          <a:endParaRPr lang="ja-JP" b="1" dirty="0">
            <a:latin typeface="ＭＳ ゴシック" pitchFamily="49" charset="-128"/>
            <a:ea typeface="ＭＳ ゴシック" pitchFamily="49" charset="-128"/>
          </a:endParaRPr>
        </a:p>
      </dgm:t>
    </dgm:pt>
    <dgm:pt modelId="{13005FA2-7B07-4DE3-8E49-A2ADDB65724B}" type="parTrans" cxnId="{4834222D-4E19-41E2-8E16-8418A53A5064}">
      <dgm:prSet/>
      <dgm:spPr/>
      <dgm:t>
        <a:bodyPr/>
        <a:lstStyle/>
        <a:p>
          <a:endParaRPr kumimoji="1" lang="ja-JP" altLang="en-US">
            <a:latin typeface="ＭＳ ゴシック" pitchFamily="49" charset="-128"/>
            <a:ea typeface="ＭＳ ゴシック" pitchFamily="49" charset="-128"/>
          </a:endParaRPr>
        </a:p>
      </dgm:t>
    </dgm:pt>
    <dgm:pt modelId="{819F70DC-8887-4A62-9730-9A5B7EEC2ED2}" type="sibTrans" cxnId="{4834222D-4E19-41E2-8E16-8418A53A5064}">
      <dgm:prSet/>
      <dgm:spPr/>
      <dgm:t>
        <a:bodyPr/>
        <a:lstStyle/>
        <a:p>
          <a:endParaRPr kumimoji="1" lang="ja-JP" altLang="en-US">
            <a:latin typeface="ＭＳ ゴシック" pitchFamily="49" charset="-128"/>
            <a:ea typeface="ＭＳ ゴシック" pitchFamily="49" charset="-128"/>
          </a:endParaRPr>
        </a:p>
      </dgm:t>
    </dgm:pt>
    <dgm:pt modelId="{943FA807-42E1-45D1-A70C-EBAF6DD82AF9}">
      <dgm:prSet/>
      <dgm:spPr/>
      <dgm:t>
        <a:bodyPr/>
        <a:lstStyle/>
        <a:p>
          <a:pPr rtl="0"/>
          <a:r>
            <a:rPr kumimoji="1" lang="ja-JP" b="1" dirty="0" smtClean="0">
              <a:latin typeface="ＭＳ ゴシック" pitchFamily="49" charset="-128"/>
              <a:ea typeface="ＭＳ ゴシック" pitchFamily="49" charset="-128"/>
            </a:rPr>
            <a:t>タバコ税を上げ、免税タバコ製品を禁止あるいは規制すること。</a:t>
          </a:r>
          <a:endParaRPr lang="ja-JP" b="1" dirty="0">
            <a:latin typeface="ＭＳ ゴシック" pitchFamily="49" charset="-128"/>
            <a:ea typeface="ＭＳ ゴシック" pitchFamily="49" charset="-128"/>
          </a:endParaRPr>
        </a:p>
      </dgm:t>
    </dgm:pt>
    <dgm:pt modelId="{0FA3C4C2-7EC4-4BA3-9755-4FA9A7A5C9D4}" type="parTrans" cxnId="{3446674F-FC7B-43D4-80B0-AF9EE19CBB84}">
      <dgm:prSet/>
      <dgm:spPr/>
      <dgm:t>
        <a:bodyPr/>
        <a:lstStyle/>
        <a:p>
          <a:endParaRPr kumimoji="1" lang="ja-JP" altLang="en-US">
            <a:latin typeface="ＭＳ ゴシック" pitchFamily="49" charset="-128"/>
            <a:ea typeface="ＭＳ ゴシック" pitchFamily="49" charset="-128"/>
          </a:endParaRPr>
        </a:p>
      </dgm:t>
    </dgm:pt>
    <dgm:pt modelId="{0E89D2C9-E50A-4E6B-88AC-8237B89004B5}" type="sibTrans" cxnId="{3446674F-FC7B-43D4-80B0-AF9EE19CBB84}">
      <dgm:prSet/>
      <dgm:spPr/>
      <dgm:t>
        <a:bodyPr/>
        <a:lstStyle/>
        <a:p>
          <a:endParaRPr kumimoji="1" lang="ja-JP" altLang="en-US">
            <a:latin typeface="ＭＳ ゴシック" pitchFamily="49" charset="-128"/>
            <a:ea typeface="ＭＳ ゴシック" pitchFamily="49" charset="-128"/>
          </a:endParaRPr>
        </a:p>
      </dgm:t>
    </dgm:pt>
    <dgm:pt modelId="{02CB3EF6-DE9C-4E9F-90CC-4B6C037BEE24}">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第８条　受動喫煙への曝露からの保護</a:t>
          </a:r>
          <a:endParaRPr lang="ja-JP" b="1" dirty="0">
            <a:latin typeface="ＭＳ ゴシック" pitchFamily="49" charset="-128"/>
            <a:ea typeface="ＭＳ ゴシック" pitchFamily="49" charset="-128"/>
          </a:endParaRPr>
        </a:p>
      </dgm:t>
    </dgm:pt>
    <dgm:pt modelId="{41443EE9-87DA-4D9F-9B21-08A68B6B1ACB}" type="parTrans" cxnId="{048F1E0F-C2F7-493C-8B69-F327FA6FF505}">
      <dgm:prSet/>
      <dgm:spPr/>
      <dgm:t>
        <a:bodyPr/>
        <a:lstStyle/>
        <a:p>
          <a:endParaRPr kumimoji="1" lang="ja-JP" altLang="en-US">
            <a:latin typeface="ＭＳ ゴシック" pitchFamily="49" charset="-128"/>
            <a:ea typeface="ＭＳ ゴシック" pitchFamily="49" charset="-128"/>
          </a:endParaRPr>
        </a:p>
      </dgm:t>
    </dgm:pt>
    <dgm:pt modelId="{7AF42448-BC47-4BD0-848B-031899D2E1E4}" type="sibTrans" cxnId="{048F1E0F-C2F7-493C-8B69-F327FA6FF505}">
      <dgm:prSet/>
      <dgm:spPr/>
      <dgm:t>
        <a:bodyPr/>
        <a:lstStyle/>
        <a:p>
          <a:endParaRPr kumimoji="1" lang="ja-JP" altLang="en-US">
            <a:latin typeface="ＭＳ ゴシック" pitchFamily="49" charset="-128"/>
            <a:ea typeface="ＭＳ ゴシック" pitchFamily="49" charset="-128"/>
          </a:endParaRPr>
        </a:p>
      </dgm:t>
    </dgm:pt>
    <dgm:pt modelId="{B1D0B783-F78A-45FA-863F-38D0ACAAC1B2}">
      <dgm:prSet/>
      <dgm:spPr/>
      <dgm:t>
        <a:bodyPr/>
        <a:lstStyle/>
        <a:p>
          <a:pPr rtl="0"/>
          <a:r>
            <a:rPr kumimoji="1" lang="ja-JP" b="1" dirty="0" smtClean="0">
              <a:latin typeface="ＭＳ ゴシック" pitchFamily="49" charset="-128"/>
              <a:ea typeface="ＭＳ ゴシック" pitchFamily="49" charset="-128"/>
            </a:rPr>
            <a:t>タバコ煙ヘの曝露が死を、疾病を、また障害を引き起こすことは科学的根拠により明白に確立している。</a:t>
          </a:r>
          <a:endParaRPr lang="ja-JP" b="1" dirty="0">
            <a:latin typeface="ＭＳ ゴシック" pitchFamily="49" charset="-128"/>
            <a:ea typeface="ＭＳ ゴシック" pitchFamily="49" charset="-128"/>
          </a:endParaRPr>
        </a:p>
      </dgm:t>
    </dgm:pt>
    <dgm:pt modelId="{81CDD287-D733-421C-9337-FB48E15B1E1F}" type="parTrans" cxnId="{2889E2C1-F152-4D36-A5FB-27686C26FB53}">
      <dgm:prSet/>
      <dgm:spPr/>
      <dgm:t>
        <a:bodyPr/>
        <a:lstStyle/>
        <a:p>
          <a:endParaRPr kumimoji="1" lang="ja-JP" altLang="en-US">
            <a:latin typeface="ＭＳ ゴシック" pitchFamily="49" charset="-128"/>
            <a:ea typeface="ＭＳ ゴシック" pitchFamily="49" charset="-128"/>
          </a:endParaRPr>
        </a:p>
      </dgm:t>
    </dgm:pt>
    <dgm:pt modelId="{4EF42E97-B23B-461B-9A29-C81D4F08D1A7}" type="sibTrans" cxnId="{2889E2C1-F152-4D36-A5FB-27686C26FB53}">
      <dgm:prSet/>
      <dgm:spPr/>
      <dgm:t>
        <a:bodyPr/>
        <a:lstStyle/>
        <a:p>
          <a:endParaRPr kumimoji="1" lang="ja-JP" altLang="en-US">
            <a:latin typeface="ＭＳ ゴシック" pitchFamily="49" charset="-128"/>
            <a:ea typeface="ＭＳ ゴシック" pitchFamily="49" charset="-128"/>
          </a:endParaRPr>
        </a:p>
      </dgm:t>
    </dgm:pt>
    <dgm:pt modelId="{41B66026-F1C4-4FA5-972C-7D3C39C07B51}">
      <dgm:prSet/>
      <dgm:spPr/>
      <dgm:t>
        <a:bodyPr/>
        <a:lstStyle/>
        <a:p>
          <a:pPr rtl="0"/>
          <a:r>
            <a:rPr kumimoji="1" lang="ja-JP" b="1" dirty="0" smtClean="0">
              <a:latin typeface="ＭＳ ゴシック" pitchFamily="49" charset="-128"/>
              <a:ea typeface="ＭＳ ゴシック" pitchFamily="49" charset="-128"/>
            </a:rPr>
            <a:t>受動喫煙からの人々の防護を実施するためにはすべての屋内職場及び公共スペースを禁煙にすることが要求される。</a:t>
          </a:r>
          <a:endParaRPr lang="ja-JP" b="1" dirty="0">
            <a:latin typeface="ＭＳ ゴシック" pitchFamily="49" charset="-128"/>
            <a:ea typeface="ＭＳ ゴシック" pitchFamily="49" charset="-128"/>
          </a:endParaRPr>
        </a:p>
      </dgm:t>
    </dgm:pt>
    <dgm:pt modelId="{384D87FA-700D-423E-932E-8ED9C34DCAC2}" type="parTrans" cxnId="{2D025769-D054-4BD3-AB7D-FE519CA9045D}">
      <dgm:prSet/>
      <dgm:spPr/>
      <dgm:t>
        <a:bodyPr/>
        <a:lstStyle/>
        <a:p>
          <a:endParaRPr kumimoji="1" lang="ja-JP" altLang="en-US">
            <a:latin typeface="ＭＳ ゴシック" pitchFamily="49" charset="-128"/>
            <a:ea typeface="ＭＳ ゴシック" pitchFamily="49" charset="-128"/>
          </a:endParaRPr>
        </a:p>
      </dgm:t>
    </dgm:pt>
    <dgm:pt modelId="{6FBA3E93-E703-4F39-B309-38B9843C661E}" type="sibTrans" cxnId="{2D025769-D054-4BD3-AB7D-FE519CA9045D}">
      <dgm:prSet/>
      <dgm:spPr/>
      <dgm:t>
        <a:bodyPr/>
        <a:lstStyle/>
        <a:p>
          <a:endParaRPr kumimoji="1" lang="ja-JP" altLang="en-US">
            <a:latin typeface="ＭＳ ゴシック" pitchFamily="49" charset="-128"/>
            <a:ea typeface="ＭＳ ゴシック" pitchFamily="49" charset="-128"/>
          </a:endParaRPr>
        </a:p>
      </dgm:t>
    </dgm:pt>
    <dgm:pt modelId="{D07F4703-AA98-483C-977F-70127310D8D8}" type="pres">
      <dgm:prSet presAssocID="{77184949-7A57-4175-B353-5A9F0B55CBD8}" presName="linear" presStyleCnt="0">
        <dgm:presLayoutVars>
          <dgm:dir/>
          <dgm:animLvl val="lvl"/>
          <dgm:resizeHandles val="exact"/>
        </dgm:presLayoutVars>
      </dgm:prSet>
      <dgm:spPr/>
      <dgm:t>
        <a:bodyPr/>
        <a:lstStyle/>
        <a:p>
          <a:endParaRPr kumimoji="1" lang="ja-JP" altLang="en-US"/>
        </a:p>
      </dgm:t>
    </dgm:pt>
    <dgm:pt modelId="{3D65D917-31D0-49DD-A83A-2F1BCB682FF2}" type="pres">
      <dgm:prSet presAssocID="{E759859B-56C9-4672-8258-485BA817B85C}" presName="parentLin" presStyleCnt="0"/>
      <dgm:spPr/>
    </dgm:pt>
    <dgm:pt modelId="{ABD19D13-BF5B-4157-AF3C-FE56BFDFFBF3}" type="pres">
      <dgm:prSet presAssocID="{E759859B-56C9-4672-8258-485BA817B85C}" presName="parentLeftMargin" presStyleLbl="node1" presStyleIdx="0" presStyleCnt="2"/>
      <dgm:spPr/>
      <dgm:t>
        <a:bodyPr/>
        <a:lstStyle/>
        <a:p>
          <a:endParaRPr kumimoji="1" lang="ja-JP" altLang="en-US"/>
        </a:p>
      </dgm:t>
    </dgm:pt>
    <dgm:pt modelId="{2942D2AF-1489-4409-A2D3-45620F0C8E07}" type="pres">
      <dgm:prSet presAssocID="{E759859B-56C9-4672-8258-485BA817B85C}" presName="parentText" presStyleLbl="node1" presStyleIdx="0" presStyleCnt="2">
        <dgm:presLayoutVars>
          <dgm:chMax val="0"/>
          <dgm:bulletEnabled val="1"/>
        </dgm:presLayoutVars>
      </dgm:prSet>
      <dgm:spPr/>
      <dgm:t>
        <a:bodyPr/>
        <a:lstStyle/>
        <a:p>
          <a:endParaRPr kumimoji="1" lang="ja-JP" altLang="en-US"/>
        </a:p>
      </dgm:t>
    </dgm:pt>
    <dgm:pt modelId="{2B9F44DF-CB4B-4E0A-8635-F139D5BDF00A}" type="pres">
      <dgm:prSet presAssocID="{E759859B-56C9-4672-8258-485BA817B85C}" presName="negativeSpace" presStyleCnt="0"/>
      <dgm:spPr/>
    </dgm:pt>
    <dgm:pt modelId="{2834FA5C-034F-4ED4-8185-8203F8BF5C8D}" type="pres">
      <dgm:prSet presAssocID="{E759859B-56C9-4672-8258-485BA817B85C}" presName="childText" presStyleLbl="conFgAcc1" presStyleIdx="0" presStyleCnt="2">
        <dgm:presLayoutVars>
          <dgm:bulletEnabled val="1"/>
        </dgm:presLayoutVars>
      </dgm:prSet>
      <dgm:spPr/>
      <dgm:t>
        <a:bodyPr/>
        <a:lstStyle/>
        <a:p>
          <a:endParaRPr kumimoji="1" lang="ja-JP" altLang="en-US"/>
        </a:p>
      </dgm:t>
    </dgm:pt>
    <dgm:pt modelId="{4A276F25-F262-4041-91F0-7F3C50813E20}" type="pres">
      <dgm:prSet presAssocID="{65265216-BCE8-4234-B3ED-87938AB8AEB1}" presName="spaceBetweenRectangles" presStyleCnt="0"/>
      <dgm:spPr/>
    </dgm:pt>
    <dgm:pt modelId="{CF5AE3DD-55C7-469C-A7E8-7A4C8092C528}" type="pres">
      <dgm:prSet presAssocID="{02CB3EF6-DE9C-4E9F-90CC-4B6C037BEE24}" presName="parentLin" presStyleCnt="0"/>
      <dgm:spPr/>
    </dgm:pt>
    <dgm:pt modelId="{1D765B4E-5A92-4A60-929A-1ED8F2DC1AA8}" type="pres">
      <dgm:prSet presAssocID="{02CB3EF6-DE9C-4E9F-90CC-4B6C037BEE24}" presName="parentLeftMargin" presStyleLbl="node1" presStyleIdx="0" presStyleCnt="2"/>
      <dgm:spPr/>
      <dgm:t>
        <a:bodyPr/>
        <a:lstStyle/>
        <a:p>
          <a:endParaRPr kumimoji="1" lang="ja-JP" altLang="en-US"/>
        </a:p>
      </dgm:t>
    </dgm:pt>
    <dgm:pt modelId="{FCC96271-1A6D-4CF2-AE69-B3B040349FB0}" type="pres">
      <dgm:prSet presAssocID="{02CB3EF6-DE9C-4E9F-90CC-4B6C037BEE24}" presName="parentText" presStyleLbl="node1" presStyleIdx="1" presStyleCnt="2">
        <dgm:presLayoutVars>
          <dgm:chMax val="0"/>
          <dgm:bulletEnabled val="1"/>
        </dgm:presLayoutVars>
      </dgm:prSet>
      <dgm:spPr/>
      <dgm:t>
        <a:bodyPr/>
        <a:lstStyle/>
        <a:p>
          <a:endParaRPr kumimoji="1" lang="ja-JP" altLang="en-US"/>
        </a:p>
      </dgm:t>
    </dgm:pt>
    <dgm:pt modelId="{489D7FDD-6C8A-41AA-93B9-1B0004359FF8}" type="pres">
      <dgm:prSet presAssocID="{02CB3EF6-DE9C-4E9F-90CC-4B6C037BEE24}" presName="negativeSpace" presStyleCnt="0"/>
      <dgm:spPr/>
    </dgm:pt>
    <dgm:pt modelId="{4CB4E04D-7E2C-4F95-AA62-131120BB2316}" type="pres">
      <dgm:prSet presAssocID="{02CB3EF6-DE9C-4E9F-90CC-4B6C037BEE24}" presName="childText" presStyleLbl="conFgAcc1" presStyleIdx="1" presStyleCnt="2">
        <dgm:presLayoutVars>
          <dgm:bulletEnabled val="1"/>
        </dgm:presLayoutVars>
      </dgm:prSet>
      <dgm:spPr/>
      <dgm:t>
        <a:bodyPr/>
        <a:lstStyle/>
        <a:p>
          <a:endParaRPr kumimoji="1" lang="ja-JP" altLang="en-US"/>
        </a:p>
      </dgm:t>
    </dgm:pt>
  </dgm:ptLst>
  <dgm:cxnLst>
    <dgm:cxn modelId="{2B23CB0A-9B39-43CD-987C-3233FA610EC5}" srcId="{77184949-7A57-4175-B353-5A9F0B55CBD8}" destId="{E759859B-56C9-4672-8258-485BA817B85C}" srcOrd="0" destOrd="0" parTransId="{CE8B0DF0-C4A4-4889-B0D6-B60778496C80}" sibTransId="{65265216-BCE8-4234-B3ED-87938AB8AEB1}"/>
    <dgm:cxn modelId="{248748DF-A4B6-4AA1-B409-4A709D4DC8B8}" type="presOf" srcId="{02CB3EF6-DE9C-4E9F-90CC-4B6C037BEE24}" destId="{1D765B4E-5A92-4A60-929A-1ED8F2DC1AA8}" srcOrd="0" destOrd="0" presId="urn:microsoft.com/office/officeart/2005/8/layout/list1"/>
    <dgm:cxn modelId="{048F1E0F-C2F7-493C-8B69-F327FA6FF505}" srcId="{77184949-7A57-4175-B353-5A9F0B55CBD8}" destId="{02CB3EF6-DE9C-4E9F-90CC-4B6C037BEE24}" srcOrd="1" destOrd="0" parTransId="{41443EE9-87DA-4D9F-9B21-08A68B6B1ACB}" sibTransId="{7AF42448-BC47-4BD0-848B-031899D2E1E4}"/>
    <dgm:cxn modelId="{4834222D-4E19-41E2-8E16-8418A53A5064}" srcId="{E759859B-56C9-4672-8258-485BA817B85C}" destId="{D0279CFB-3084-4190-9C87-97E0DCCDF8EB}" srcOrd="0" destOrd="0" parTransId="{13005FA2-7B07-4DE3-8E49-A2ADDB65724B}" sibTransId="{819F70DC-8887-4A62-9730-9A5B7EEC2ED2}"/>
    <dgm:cxn modelId="{3446674F-FC7B-43D4-80B0-AF9EE19CBB84}" srcId="{E759859B-56C9-4672-8258-485BA817B85C}" destId="{943FA807-42E1-45D1-A70C-EBAF6DD82AF9}" srcOrd="1" destOrd="0" parTransId="{0FA3C4C2-7EC4-4BA3-9755-4FA9A7A5C9D4}" sibTransId="{0E89D2C9-E50A-4E6B-88AC-8237B89004B5}"/>
    <dgm:cxn modelId="{7BDD7086-88E3-4F90-BDDF-2F04068A41A8}" type="presOf" srcId="{02CB3EF6-DE9C-4E9F-90CC-4B6C037BEE24}" destId="{FCC96271-1A6D-4CF2-AE69-B3B040349FB0}" srcOrd="1" destOrd="0" presId="urn:microsoft.com/office/officeart/2005/8/layout/list1"/>
    <dgm:cxn modelId="{2889E2C1-F152-4D36-A5FB-27686C26FB53}" srcId="{02CB3EF6-DE9C-4E9F-90CC-4B6C037BEE24}" destId="{B1D0B783-F78A-45FA-863F-38D0ACAAC1B2}" srcOrd="0" destOrd="0" parTransId="{81CDD287-D733-421C-9337-FB48E15B1E1F}" sibTransId="{4EF42E97-B23B-461B-9A29-C81D4F08D1A7}"/>
    <dgm:cxn modelId="{C4ECEEB8-B1B7-48CE-8D6D-135A677257DF}" type="presOf" srcId="{E759859B-56C9-4672-8258-485BA817B85C}" destId="{2942D2AF-1489-4409-A2D3-45620F0C8E07}" srcOrd="1" destOrd="0" presId="urn:microsoft.com/office/officeart/2005/8/layout/list1"/>
    <dgm:cxn modelId="{2D025769-D054-4BD3-AB7D-FE519CA9045D}" srcId="{02CB3EF6-DE9C-4E9F-90CC-4B6C037BEE24}" destId="{41B66026-F1C4-4FA5-972C-7D3C39C07B51}" srcOrd="1" destOrd="0" parTransId="{384D87FA-700D-423E-932E-8ED9C34DCAC2}" sibTransId="{6FBA3E93-E703-4F39-B309-38B9843C661E}"/>
    <dgm:cxn modelId="{B216CCC1-DEBA-471B-BC02-29864B1C7117}" type="presOf" srcId="{D0279CFB-3084-4190-9C87-97E0DCCDF8EB}" destId="{2834FA5C-034F-4ED4-8185-8203F8BF5C8D}" srcOrd="0" destOrd="0" presId="urn:microsoft.com/office/officeart/2005/8/layout/list1"/>
    <dgm:cxn modelId="{08C2D95C-1282-47B7-8785-1BC23FCC1405}" type="presOf" srcId="{E759859B-56C9-4672-8258-485BA817B85C}" destId="{ABD19D13-BF5B-4157-AF3C-FE56BFDFFBF3}" srcOrd="0" destOrd="0" presId="urn:microsoft.com/office/officeart/2005/8/layout/list1"/>
    <dgm:cxn modelId="{B0BFCA44-5C03-48E2-8E5F-AA6212EE6E60}" type="presOf" srcId="{41B66026-F1C4-4FA5-972C-7D3C39C07B51}" destId="{4CB4E04D-7E2C-4F95-AA62-131120BB2316}" srcOrd="0" destOrd="1" presId="urn:microsoft.com/office/officeart/2005/8/layout/list1"/>
    <dgm:cxn modelId="{FAFBE8B2-D866-400C-9DAA-EDC815389B95}" type="presOf" srcId="{943FA807-42E1-45D1-A70C-EBAF6DD82AF9}" destId="{2834FA5C-034F-4ED4-8185-8203F8BF5C8D}" srcOrd="0" destOrd="1" presId="urn:microsoft.com/office/officeart/2005/8/layout/list1"/>
    <dgm:cxn modelId="{08DF7475-4BAA-4197-BB7D-C28B4B5DE078}" type="presOf" srcId="{77184949-7A57-4175-B353-5A9F0B55CBD8}" destId="{D07F4703-AA98-483C-977F-70127310D8D8}" srcOrd="0" destOrd="0" presId="urn:microsoft.com/office/officeart/2005/8/layout/list1"/>
    <dgm:cxn modelId="{FE0107F0-272F-4D61-A53C-20BA1B33F425}" type="presOf" srcId="{B1D0B783-F78A-45FA-863F-38D0ACAAC1B2}" destId="{4CB4E04D-7E2C-4F95-AA62-131120BB2316}" srcOrd="0" destOrd="0" presId="urn:microsoft.com/office/officeart/2005/8/layout/list1"/>
    <dgm:cxn modelId="{349D08AF-31EF-4D76-A8B7-7A31FFBDD217}" type="presParOf" srcId="{D07F4703-AA98-483C-977F-70127310D8D8}" destId="{3D65D917-31D0-49DD-A83A-2F1BCB682FF2}" srcOrd="0" destOrd="0" presId="urn:microsoft.com/office/officeart/2005/8/layout/list1"/>
    <dgm:cxn modelId="{B8FC9B30-F21D-4236-84AE-D98DC3B61FBF}" type="presParOf" srcId="{3D65D917-31D0-49DD-A83A-2F1BCB682FF2}" destId="{ABD19D13-BF5B-4157-AF3C-FE56BFDFFBF3}" srcOrd="0" destOrd="0" presId="urn:microsoft.com/office/officeart/2005/8/layout/list1"/>
    <dgm:cxn modelId="{1395F367-C540-4EBA-ABCD-F2E82EFD1669}" type="presParOf" srcId="{3D65D917-31D0-49DD-A83A-2F1BCB682FF2}" destId="{2942D2AF-1489-4409-A2D3-45620F0C8E07}" srcOrd="1" destOrd="0" presId="urn:microsoft.com/office/officeart/2005/8/layout/list1"/>
    <dgm:cxn modelId="{CFAE53EC-9BE8-49E2-8665-87511527A764}" type="presParOf" srcId="{D07F4703-AA98-483C-977F-70127310D8D8}" destId="{2B9F44DF-CB4B-4E0A-8635-F139D5BDF00A}" srcOrd="1" destOrd="0" presId="urn:microsoft.com/office/officeart/2005/8/layout/list1"/>
    <dgm:cxn modelId="{FF797CD9-CB39-4999-A254-BB3CA405F951}" type="presParOf" srcId="{D07F4703-AA98-483C-977F-70127310D8D8}" destId="{2834FA5C-034F-4ED4-8185-8203F8BF5C8D}" srcOrd="2" destOrd="0" presId="urn:microsoft.com/office/officeart/2005/8/layout/list1"/>
    <dgm:cxn modelId="{6A586B1E-335F-4A9E-A77C-2176BBAB2288}" type="presParOf" srcId="{D07F4703-AA98-483C-977F-70127310D8D8}" destId="{4A276F25-F262-4041-91F0-7F3C50813E20}" srcOrd="3" destOrd="0" presId="urn:microsoft.com/office/officeart/2005/8/layout/list1"/>
    <dgm:cxn modelId="{FBC0361E-3EA3-4A25-9A7C-D3144BF412E0}" type="presParOf" srcId="{D07F4703-AA98-483C-977F-70127310D8D8}" destId="{CF5AE3DD-55C7-469C-A7E8-7A4C8092C528}" srcOrd="4" destOrd="0" presId="urn:microsoft.com/office/officeart/2005/8/layout/list1"/>
    <dgm:cxn modelId="{696B0512-A3AF-498C-9692-CE1DA6364321}" type="presParOf" srcId="{CF5AE3DD-55C7-469C-A7E8-7A4C8092C528}" destId="{1D765B4E-5A92-4A60-929A-1ED8F2DC1AA8}" srcOrd="0" destOrd="0" presId="urn:microsoft.com/office/officeart/2005/8/layout/list1"/>
    <dgm:cxn modelId="{D58FD7E8-95EB-4D59-B43E-29E91DF05144}" type="presParOf" srcId="{CF5AE3DD-55C7-469C-A7E8-7A4C8092C528}" destId="{FCC96271-1A6D-4CF2-AE69-B3B040349FB0}" srcOrd="1" destOrd="0" presId="urn:microsoft.com/office/officeart/2005/8/layout/list1"/>
    <dgm:cxn modelId="{C6939BB6-D04D-4008-A00C-AED0286E47B4}" type="presParOf" srcId="{D07F4703-AA98-483C-977F-70127310D8D8}" destId="{489D7FDD-6C8A-41AA-93B9-1B0004359FF8}" srcOrd="5" destOrd="0" presId="urn:microsoft.com/office/officeart/2005/8/layout/list1"/>
    <dgm:cxn modelId="{E2E7055A-C625-4D4D-A982-BF9D960B6E27}" type="presParOf" srcId="{D07F4703-AA98-483C-977F-70127310D8D8}" destId="{4CB4E04D-7E2C-4F95-AA62-131120BB2316}"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232EED-1039-430D-96EB-CCB33AF3B1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F5C272BA-A0AE-4C2E-B5EF-F5C940362B1A}">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第</a:t>
          </a:r>
          <a:r>
            <a:rPr kumimoji="1" lang="en-US" b="1" dirty="0" smtClean="0">
              <a:latin typeface="ＭＳ ゴシック" pitchFamily="49" charset="-128"/>
              <a:ea typeface="ＭＳ ゴシック" pitchFamily="49" charset="-128"/>
            </a:rPr>
            <a:t>11</a:t>
          </a:r>
          <a:r>
            <a:rPr kumimoji="1" lang="ja-JP" b="1" dirty="0" smtClean="0">
              <a:latin typeface="ＭＳ ゴシック" pitchFamily="49" charset="-128"/>
              <a:ea typeface="ＭＳ ゴシック" pitchFamily="49" charset="-128"/>
            </a:rPr>
            <a:t>条　タバコ製品の包装とラベル表示法</a:t>
          </a:r>
          <a:endParaRPr lang="ja-JP" b="1" dirty="0">
            <a:latin typeface="ＭＳ ゴシック" pitchFamily="49" charset="-128"/>
            <a:ea typeface="ＭＳ ゴシック" pitchFamily="49" charset="-128"/>
          </a:endParaRPr>
        </a:p>
      </dgm:t>
    </dgm:pt>
    <dgm:pt modelId="{7598319E-772D-44BE-ABE9-D75809BD8126}" type="parTrans" cxnId="{25C17163-CDF0-4B26-81CA-FE145E31536F}">
      <dgm:prSet/>
      <dgm:spPr/>
      <dgm:t>
        <a:bodyPr/>
        <a:lstStyle/>
        <a:p>
          <a:endParaRPr kumimoji="1" lang="ja-JP" altLang="en-US">
            <a:latin typeface="ＭＳ ゴシック" pitchFamily="49" charset="-128"/>
            <a:ea typeface="ＭＳ ゴシック" pitchFamily="49" charset="-128"/>
          </a:endParaRPr>
        </a:p>
      </dgm:t>
    </dgm:pt>
    <dgm:pt modelId="{AE3DC523-CE0D-411E-8978-F62DA1BBB022}" type="sibTrans" cxnId="{25C17163-CDF0-4B26-81CA-FE145E31536F}">
      <dgm:prSet/>
      <dgm:spPr/>
      <dgm:t>
        <a:bodyPr/>
        <a:lstStyle/>
        <a:p>
          <a:endParaRPr kumimoji="1" lang="ja-JP" altLang="en-US">
            <a:latin typeface="ＭＳ ゴシック" pitchFamily="49" charset="-128"/>
            <a:ea typeface="ＭＳ ゴシック" pitchFamily="49" charset="-128"/>
          </a:endParaRPr>
        </a:p>
      </dgm:t>
    </dgm:pt>
    <dgm:pt modelId="{DC66B292-9966-4359-AA24-38E33AE4315A}">
      <dgm:prSet/>
      <dgm:spPr/>
      <dgm:t>
        <a:bodyPr/>
        <a:lstStyle/>
        <a:p>
          <a:pPr rtl="0"/>
          <a:r>
            <a:rPr kumimoji="1" lang="ja-JP" b="1" dirty="0" smtClean="0">
              <a:latin typeface="ＭＳ ゴシック" pitchFamily="49" charset="-128"/>
              <a:ea typeface="ＭＳ ゴシック" pitchFamily="49" charset="-128"/>
            </a:rPr>
            <a:t>タバコに表示されている有害警告とメッセージは、タバコの害を知らせ、使用意欲をくじく重要な手段として広く認められている。</a:t>
          </a:r>
          <a:endParaRPr lang="ja-JP" b="1" dirty="0">
            <a:latin typeface="ＭＳ ゴシック" pitchFamily="49" charset="-128"/>
            <a:ea typeface="ＭＳ ゴシック" pitchFamily="49" charset="-128"/>
          </a:endParaRPr>
        </a:p>
      </dgm:t>
    </dgm:pt>
    <dgm:pt modelId="{3474A948-1166-44DA-9863-8B9A39FD17B9}" type="parTrans" cxnId="{336A004A-1E59-4DF0-BBF5-72DD2C234045}">
      <dgm:prSet/>
      <dgm:spPr/>
      <dgm:t>
        <a:bodyPr/>
        <a:lstStyle/>
        <a:p>
          <a:endParaRPr kumimoji="1" lang="ja-JP" altLang="en-US">
            <a:latin typeface="ＭＳ ゴシック" pitchFamily="49" charset="-128"/>
            <a:ea typeface="ＭＳ ゴシック" pitchFamily="49" charset="-128"/>
          </a:endParaRPr>
        </a:p>
      </dgm:t>
    </dgm:pt>
    <dgm:pt modelId="{82A98DF2-36D4-45C7-AF28-123C22D235BD}" type="sibTrans" cxnId="{336A004A-1E59-4DF0-BBF5-72DD2C234045}">
      <dgm:prSet/>
      <dgm:spPr/>
      <dgm:t>
        <a:bodyPr/>
        <a:lstStyle/>
        <a:p>
          <a:endParaRPr kumimoji="1" lang="ja-JP" altLang="en-US">
            <a:latin typeface="ＭＳ ゴシック" pitchFamily="49" charset="-128"/>
            <a:ea typeface="ＭＳ ゴシック" pitchFamily="49" charset="-128"/>
          </a:endParaRPr>
        </a:p>
      </dgm:t>
    </dgm:pt>
    <dgm:pt modelId="{F40ACC89-5295-483A-B69A-3CCAD59AC190}">
      <dgm:prSet/>
      <dgm:spPr/>
      <dgm:t>
        <a:bodyPr/>
        <a:lstStyle/>
        <a:p>
          <a:pPr rtl="0"/>
          <a:r>
            <a:rPr kumimoji="1" lang="ja-JP" b="1" dirty="0" smtClean="0">
              <a:latin typeface="ＭＳ ゴシック" pitchFamily="49" charset="-128"/>
              <a:ea typeface="ＭＳ ゴシック" pitchFamily="49" charset="-128"/>
            </a:rPr>
            <a:t>メッセージが明確で危険性について生々しい情報を伝えるものであれば、確実にタバコの消費を減らすことが多くの国における研究で明らかにされている。</a:t>
          </a:r>
          <a:endParaRPr lang="ja-JP" b="1" dirty="0">
            <a:latin typeface="ＭＳ ゴシック" pitchFamily="49" charset="-128"/>
            <a:ea typeface="ＭＳ ゴシック" pitchFamily="49" charset="-128"/>
          </a:endParaRPr>
        </a:p>
      </dgm:t>
    </dgm:pt>
    <dgm:pt modelId="{9B59DE78-92C6-47F6-A04B-6B4DACDA86FE}" type="parTrans" cxnId="{33A71F2F-21A0-4006-9243-01B77875E57F}">
      <dgm:prSet/>
      <dgm:spPr/>
      <dgm:t>
        <a:bodyPr/>
        <a:lstStyle/>
        <a:p>
          <a:endParaRPr kumimoji="1" lang="ja-JP" altLang="en-US">
            <a:latin typeface="ＭＳ ゴシック" pitchFamily="49" charset="-128"/>
            <a:ea typeface="ＭＳ ゴシック" pitchFamily="49" charset="-128"/>
          </a:endParaRPr>
        </a:p>
      </dgm:t>
    </dgm:pt>
    <dgm:pt modelId="{0F18DFEF-93C0-4791-B784-76DCEFD1AFFF}" type="sibTrans" cxnId="{33A71F2F-21A0-4006-9243-01B77875E57F}">
      <dgm:prSet/>
      <dgm:spPr/>
      <dgm:t>
        <a:bodyPr/>
        <a:lstStyle/>
        <a:p>
          <a:endParaRPr kumimoji="1" lang="ja-JP" altLang="en-US">
            <a:latin typeface="ＭＳ ゴシック" pitchFamily="49" charset="-128"/>
            <a:ea typeface="ＭＳ ゴシック" pitchFamily="49" charset="-128"/>
          </a:endParaRPr>
        </a:p>
      </dgm:t>
    </dgm:pt>
    <dgm:pt modelId="{1D3B247A-9B2C-435D-9FF2-B60CE4063057}">
      <dgm:prSet/>
      <dgm:spPr/>
      <dgm:t>
        <a:bodyPr/>
        <a:lstStyle/>
        <a:p>
          <a:pPr rtl="0"/>
          <a:r>
            <a:rPr kumimoji="1" lang="ja-JP" b="1" dirty="0" smtClean="0">
              <a:latin typeface="ＭＳ ゴシック" pitchFamily="49" charset="-128"/>
              <a:ea typeface="ＭＳ ゴシック" pitchFamily="49" charset="-128"/>
            </a:rPr>
            <a:t>「ライト」「マイルド」「低タール」のような、タバコの危険性に対し、誤解や虚偽の認識を与える言葉を使うことを禁止する。</a:t>
          </a:r>
          <a:endParaRPr lang="ja-JP" b="1" dirty="0">
            <a:latin typeface="ＭＳ ゴシック" pitchFamily="49" charset="-128"/>
            <a:ea typeface="ＭＳ ゴシック" pitchFamily="49" charset="-128"/>
          </a:endParaRPr>
        </a:p>
      </dgm:t>
    </dgm:pt>
    <dgm:pt modelId="{04A768F0-C8D9-43E7-A2E0-5F0FCC9B51C9}" type="parTrans" cxnId="{6B70B9A9-91BC-49F6-9114-CD47F0236F3C}">
      <dgm:prSet/>
      <dgm:spPr/>
      <dgm:t>
        <a:bodyPr/>
        <a:lstStyle/>
        <a:p>
          <a:endParaRPr kumimoji="1" lang="ja-JP" altLang="en-US">
            <a:latin typeface="ＭＳ ゴシック" pitchFamily="49" charset="-128"/>
            <a:ea typeface="ＭＳ ゴシック" pitchFamily="49" charset="-128"/>
          </a:endParaRPr>
        </a:p>
      </dgm:t>
    </dgm:pt>
    <dgm:pt modelId="{4AEC02B6-FC96-48E6-9189-D0E1735819D3}" type="sibTrans" cxnId="{6B70B9A9-91BC-49F6-9114-CD47F0236F3C}">
      <dgm:prSet/>
      <dgm:spPr/>
      <dgm:t>
        <a:bodyPr/>
        <a:lstStyle/>
        <a:p>
          <a:endParaRPr kumimoji="1" lang="ja-JP" altLang="en-US">
            <a:latin typeface="ＭＳ ゴシック" pitchFamily="49" charset="-128"/>
            <a:ea typeface="ＭＳ ゴシック" pitchFamily="49" charset="-128"/>
          </a:endParaRPr>
        </a:p>
      </dgm:t>
    </dgm:pt>
    <dgm:pt modelId="{85262AF1-6D39-429A-918D-A152EE3BB96A}" type="pres">
      <dgm:prSet presAssocID="{E4232EED-1039-430D-96EB-CCB33AF3B1DE}" presName="linear" presStyleCnt="0">
        <dgm:presLayoutVars>
          <dgm:dir/>
          <dgm:animLvl val="lvl"/>
          <dgm:resizeHandles val="exact"/>
        </dgm:presLayoutVars>
      </dgm:prSet>
      <dgm:spPr/>
      <dgm:t>
        <a:bodyPr/>
        <a:lstStyle/>
        <a:p>
          <a:endParaRPr kumimoji="1" lang="ja-JP" altLang="en-US"/>
        </a:p>
      </dgm:t>
    </dgm:pt>
    <dgm:pt modelId="{C35C60B4-4AC5-4708-883D-D4B187E0DCA1}" type="pres">
      <dgm:prSet presAssocID="{F5C272BA-A0AE-4C2E-B5EF-F5C940362B1A}" presName="parentLin" presStyleCnt="0"/>
      <dgm:spPr/>
    </dgm:pt>
    <dgm:pt modelId="{17223951-0AC8-47EC-A072-0F7CBE6481BA}" type="pres">
      <dgm:prSet presAssocID="{F5C272BA-A0AE-4C2E-B5EF-F5C940362B1A}" presName="parentLeftMargin" presStyleLbl="node1" presStyleIdx="0" presStyleCnt="1"/>
      <dgm:spPr/>
      <dgm:t>
        <a:bodyPr/>
        <a:lstStyle/>
        <a:p>
          <a:endParaRPr kumimoji="1" lang="ja-JP" altLang="en-US"/>
        </a:p>
      </dgm:t>
    </dgm:pt>
    <dgm:pt modelId="{51814ED0-7F2E-4E9C-8C6E-043DAD66D017}" type="pres">
      <dgm:prSet presAssocID="{F5C272BA-A0AE-4C2E-B5EF-F5C940362B1A}" presName="parentText" presStyleLbl="node1" presStyleIdx="0" presStyleCnt="1">
        <dgm:presLayoutVars>
          <dgm:chMax val="0"/>
          <dgm:bulletEnabled val="1"/>
        </dgm:presLayoutVars>
      </dgm:prSet>
      <dgm:spPr/>
      <dgm:t>
        <a:bodyPr/>
        <a:lstStyle/>
        <a:p>
          <a:endParaRPr kumimoji="1" lang="ja-JP" altLang="en-US"/>
        </a:p>
      </dgm:t>
    </dgm:pt>
    <dgm:pt modelId="{85A42BCA-9740-48F8-8B19-AA4835E2A30C}" type="pres">
      <dgm:prSet presAssocID="{F5C272BA-A0AE-4C2E-B5EF-F5C940362B1A}" presName="negativeSpace" presStyleCnt="0"/>
      <dgm:spPr/>
    </dgm:pt>
    <dgm:pt modelId="{5A331588-A6B3-4656-AE49-FAB065C9E67A}" type="pres">
      <dgm:prSet presAssocID="{F5C272BA-A0AE-4C2E-B5EF-F5C940362B1A}" presName="childText" presStyleLbl="conFgAcc1" presStyleIdx="0" presStyleCnt="1">
        <dgm:presLayoutVars>
          <dgm:bulletEnabled val="1"/>
        </dgm:presLayoutVars>
      </dgm:prSet>
      <dgm:spPr/>
      <dgm:t>
        <a:bodyPr/>
        <a:lstStyle/>
        <a:p>
          <a:endParaRPr kumimoji="1" lang="ja-JP" altLang="en-US"/>
        </a:p>
      </dgm:t>
    </dgm:pt>
  </dgm:ptLst>
  <dgm:cxnLst>
    <dgm:cxn modelId="{25C17163-CDF0-4B26-81CA-FE145E31536F}" srcId="{E4232EED-1039-430D-96EB-CCB33AF3B1DE}" destId="{F5C272BA-A0AE-4C2E-B5EF-F5C940362B1A}" srcOrd="0" destOrd="0" parTransId="{7598319E-772D-44BE-ABE9-D75809BD8126}" sibTransId="{AE3DC523-CE0D-411E-8978-F62DA1BBB022}"/>
    <dgm:cxn modelId="{17D58CDB-0712-48A7-8F07-5F60C11516C4}" type="presOf" srcId="{F5C272BA-A0AE-4C2E-B5EF-F5C940362B1A}" destId="{17223951-0AC8-47EC-A072-0F7CBE6481BA}" srcOrd="0" destOrd="0" presId="urn:microsoft.com/office/officeart/2005/8/layout/list1"/>
    <dgm:cxn modelId="{946B7072-0BF1-464A-A3A5-CD4AFB20EF2C}" type="presOf" srcId="{E4232EED-1039-430D-96EB-CCB33AF3B1DE}" destId="{85262AF1-6D39-429A-918D-A152EE3BB96A}" srcOrd="0" destOrd="0" presId="urn:microsoft.com/office/officeart/2005/8/layout/list1"/>
    <dgm:cxn modelId="{511C7120-F189-40FE-89E2-CFE145621AE7}" type="presOf" srcId="{F5C272BA-A0AE-4C2E-B5EF-F5C940362B1A}" destId="{51814ED0-7F2E-4E9C-8C6E-043DAD66D017}" srcOrd="1" destOrd="0" presId="urn:microsoft.com/office/officeart/2005/8/layout/list1"/>
    <dgm:cxn modelId="{33A71F2F-21A0-4006-9243-01B77875E57F}" srcId="{F5C272BA-A0AE-4C2E-B5EF-F5C940362B1A}" destId="{F40ACC89-5295-483A-B69A-3CCAD59AC190}" srcOrd="1" destOrd="0" parTransId="{9B59DE78-92C6-47F6-A04B-6B4DACDA86FE}" sibTransId="{0F18DFEF-93C0-4791-B784-76DCEFD1AFFF}"/>
    <dgm:cxn modelId="{A481A8C3-C1A0-4516-AF96-6E2129C5298C}" type="presOf" srcId="{1D3B247A-9B2C-435D-9FF2-B60CE4063057}" destId="{5A331588-A6B3-4656-AE49-FAB065C9E67A}" srcOrd="0" destOrd="2" presId="urn:microsoft.com/office/officeart/2005/8/layout/list1"/>
    <dgm:cxn modelId="{CEDE0BA8-3F61-4491-ACD8-A262D8B171D2}" type="presOf" srcId="{F40ACC89-5295-483A-B69A-3CCAD59AC190}" destId="{5A331588-A6B3-4656-AE49-FAB065C9E67A}" srcOrd="0" destOrd="1" presId="urn:microsoft.com/office/officeart/2005/8/layout/list1"/>
    <dgm:cxn modelId="{68EBCE53-2563-450D-88BC-CC1A41697C0F}" type="presOf" srcId="{DC66B292-9966-4359-AA24-38E33AE4315A}" destId="{5A331588-A6B3-4656-AE49-FAB065C9E67A}" srcOrd="0" destOrd="0" presId="urn:microsoft.com/office/officeart/2005/8/layout/list1"/>
    <dgm:cxn modelId="{336A004A-1E59-4DF0-BBF5-72DD2C234045}" srcId="{F5C272BA-A0AE-4C2E-B5EF-F5C940362B1A}" destId="{DC66B292-9966-4359-AA24-38E33AE4315A}" srcOrd="0" destOrd="0" parTransId="{3474A948-1166-44DA-9863-8B9A39FD17B9}" sibTransId="{82A98DF2-36D4-45C7-AF28-123C22D235BD}"/>
    <dgm:cxn modelId="{6B70B9A9-91BC-49F6-9114-CD47F0236F3C}" srcId="{F5C272BA-A0AE-4C2E-B5EF-F5C940362B1A}" destId="{1D3B247A-9B2C-435D-9FF2-B60CE4063057}" srcOrd="2" destOrd="0" parTransId="{04A768F0-C8D9-43E7-A2E0-5F0FCC9B51C9}" sibTransId="{4AEC02B6-FC96-48E6-9189-D0E1735819D3}"/>
    <dgm:cxn modelId="{0CC4E122-772C-4FD1-9CDE-4A661E230BFD}" type="presParOf" srcId="{85262AF1-6D39-429A-918D-A152EE3BB96A}" destId="{C35C60B4-4AC5-4708-883D-D4B187E0DCA1}" srcOrd="0" destOrd="0" presId="urn:microsoft.com/office/officeart/2005/8/layout/list1"/>
    <dgm:cxn modelId="{29FA4360-1FE6-4F44-9804-1F49AF3B8C0C}" type="presParOf" srcId="{C35C60B4-4AC5-4708-883D-D4B187E0DCA1}" destId="{17223951-0AC8-47EC-A072-0F7CBE6481BA}" srcOrd="0" destOrd="0" presId="urn:microsoft.com/office/officeart/2005/8/layout/list1"/>
    <dgm:cxn modelId="{D5F9021A-6BFD-4B37-B88E-4B692998AEE7}" type="presParOf" srcId="{C35C60B4-4AC5-4708-883D-D4B187E0DCA1}" destId="{51814ED0-7F2E-4E9C-8C6E-043DAD66D017}" srcOrd="1" destOrd="0" presId="urn:microsoft.com/office/officeart/2005/8/layout/list1"/>
    <dgm:cxn modelId="{B892D05A-D1ED-4552-97CE-357DD95FE3EF}" type="presParOf" srcId="{85262AF1-6D39-429A-918D-A152EE3BB96A}" destId="{85A42BCA-9740-48F8-8B19-AA4835E2A30C}" srcOrd="1" destOrd="0" presId="urn:microsoft.com/office/officeart/2005/8/layout/list1"/>
    <dgm:cxn modelId="{8ED896EC-A677-423F-88C8-BF7B3BF63299}" type="presParOf" srcId="{85262AF1-6D39-429A-918D-A152EE3BB96A}" destId="{5A331588-A6B3-4656-AE49-FAB065C9E67A}"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ACABB15-1B87-488F-811E-BC8FE11789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E6D5892F-49BE-45DE-B90B-EE00D224F7B0}">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第</a:t>
          </a:r>
          <a:r>
            <a:rPr kumimoji="1" lang="en-US" b="1" dirty="0" smtClean="0">
              <a:latin typeface="ＭＳ ゴシック" pitchFamily="49" charset="-128"/>
              <a:ea typeface="ＭＳ ゴシック" pitchFamily="49" charset="-128"/>
            </a:rPr>
            <a:t>13</a:t>
          </a:r>
          <a:r>
            <a:rPr kumimoji="1" lang="ja-JP" b="1" dirty="0" smtClean="0">
              <a:latin typeface="ＭＳ ゴシック" pitchFamily="49" charset="-128"/>
              <a:ea typeface="ＭＳ ゴシック" pitchFamily="49" charset="-128"/>
            </a:rPr>
            <a:t>条　タバコの広告、販売促進、スポンサー活動</a:t>
          </a:r>
          <a:endParaRPr lang="ja-JP" b="1" dirty="0">
            <a:latin typeface="ＭＳ ゴシック" pitchFamily="49" charset="-128"/>
            <a:ea typeface="ＭＳ ゴシック" pitchFamily="49" charset="-128"/>
          </a:endParaRPr>
        </a:p>
      </dgm:t>
    </dgm:pt>
    <dgm:pt modelId="{8FA47EF4-9D85-4D67-B4DF-230D84C8F2AB}" type="parTrans" cxnId="{B8971B08-9B4C-478E-ABAA-5E5F861DC14F}">
      <dgm:prSet/>
      <dgm:spPr/>
      <dgm:t>
        <a:bodyPr/>
        <a:lstStyle/>
        <a:p>
          <a:endParaRPr kumimoji="1" lang="ja-JP" altLang="en-US">
            <a:latin typeface="ＭＳ ゴシック" pitchFamily="49" charset="-128"/>
            <a:ea typeface="ＭＳ ゴシック" pitchFamily="49" charset="-128"/>
          </a:endParaRPr>
        </a:p>
      </dgm:t>
    </dgm:pt>
    <dgm:pt modelId="{95DA5695-62B6-4AC2-843A-C76A54B1C078}" type="sibTrans" cxnId="{B8971B08-9B4C-478E-ABAA-5E5F861DC14F}">
      <dgm:prSet/>
      <dgm:spPr/>
      <dgm:t>
        <a:bodyPr/>
        <a:lstStyle/>
        <a:p>
          <a:endParaRPr kumimoji="1" lang="ja-JP" altLang="en-US">
            <a:latin typeface="ＭＳ ゴシック" pitchFamily="49" charset="-128"/>
            <a:ea typeface="ＭＳ ゴシック" pitchFamily="49" charset="-128"/>
          </a:endParaRPr>
        </a:p>
      </dgm:t>
    </dgm:pt>
    <dgm:pt modelId="{B7F15E9C-01BC-48A9-B60D-F6BDEFC748F0}">
      <dgm:prSet/>
      <dgm:spPr/>
      <dgm:t>
        <a:bodyPr/>
        <a:lstStyle/>
        <a:p>
          <a:pPr rtl="0"/>
          <a:r>
            <a:rPr kumimoji="1" lang="ja-JP" b="1" dirty="0" smtClean="0">
              <a:latin typeface="ＭＳ ゴシック" pitchFamily="49" charset="-128"/>
              <a:ea typeface="ＭＳ ゴシック" pitchFamily="49" charset="-128"/>
            </a:rPr>
            <a:t>タバコ広告は特に若年者の消費を促す。</a:t>
          </a:r>
          <a:endParaRPr lang="ja-JP" b="1" dirty="0">
            <a:latin typeface="ＭＳ ゴシック" pitchFamily="49" charset="-128"/>
            <a:ea typeface="ＭＳ ゴシック" pitchFamily="49" charset="-128"/>
          </a:endParaRPr>
        </a:p>
      </dgm:t>
    </dgm:pt>
    <dgm:pt modelId="{F6AD108C-5BF7-475C-9514-7D9E417726D4}" type="parTrans" cxnId="{7F0184FC-E089-4BC6-AFB1-62E0E5D313CC}">
      <dgm:prSet/>
      <dgm:spPr/>
      <dgm:t>
        <a:bodyPr/>
        <a:lstStyle/>
        <a:p>
          <a:endParaRPr kumimoji="1" lang="ja-JP" altLang="en-US">
            <a:latin typeface="ＭＳ ゴシック" pitchFamily="49" charset="-128"/>
            <a:ea typeface="ＭＳ ゴシック" pitchFamily="49" charset="-128"/>
          </a:endParaRPr>
        </a:p>
      </dgm:t>
    </dgm:pt>
    <dgm:pt modelId="{D16C6B88-3564-4DC2-B8DA-D081DBA43FA7}" type="sibTrans" cxnId="{7F0184FC-E089-4BC6-AFB1-62E0E5D313CC}">
      <dgm:prSet/>
      <dgm:spPr/>
      <dgm:t>
        <a:bodyPr/>
        <a:lstStyle/>
        <a:p>
          <a:endParaRPr kumimoji="1" lang="ja-JP" altLang="en-US">
            <a:latin typeface="ＭＳ ゴシック" pitchFamily="49" charset="-128"/>
            <a:ea typeface="ＭＳ ゴシック" pitchFamily="49" charset="-128"/>
          </a:endParaRPr>
        </a:p>
      </dgm:t>
    </dgm:pt>
    <dgm:pt modelId="{50EFD5C4-AABB-47F7-B7ED-F8CCEC9BA888}">
      <dgm:prSet/>
      <dgm:spPr/>
      <dgm:t>
        <a:bodyPr/>
        <a:lstStyle/>
        <a:p>
          <a:pPr rtl="0"/>
          <a:r>
            <a:rPr kumimoji="1" lang="ja-JP" b="1" dirty="0" smtClean="0">
              <a:latin typeface="ＭＳ ゴシック" pitchFamily="49" charset="-128"/>
              <a:ea typeface="ＭＳ ゴシック" pitchFamily="49" charset="-128"/>
            </a:rPr>
            <a:t>広告の「全面」禁止はタバコ消費をそぐことに有効であるが、「部分的な禁止」や「制限」では効果がない。</a:t>
          </a:r>
          <a:endParaRPr lang="ja-JP" b="1" dirty="0">
            <a:latin typeface="ＭＳ ゴシック" pitchFamily="49" charset="-128"/>
            <a:ea typeface="ＭＳ ゴシック" pitchFamily="49" charset="-128"/>
          </a:endParaRPr>
        </a:p>
      </dgm:t>
    </dgm:pt>
    <dgm:pt modelId="{518AD03E-8D2D-4E7E-8794-6A0BF9DE2006}" type="parTrans" cxnId="{81DC3178-0B70-429B-8584-42F84DE5CBE8}">
      <dgm:prSet/>
      <dgm:spPr/>
      <dgm:t>
        <a:bodyPr/>
        <a:lstStyle/>
        <a:p>
          <a:endParaRPr kumimoji="1" lang="ja-JP" altLang="en-US">
            <a:latin typeface="ＭＳ ゴシック" pitchFamily="49" charset="-128"/>
            <a:ea typeface="ＭＳ ゴシック" pitchFamily="49" charset="-128"/>
          </a:endParaRPr>
        </a:p>
      </dgm:t>
    </dgm:pt>
    <dgm:pt modelId="{B2B60EB8-4BDA-4A14-9398-A766CB885406}" type="sibTrans" cxnId="{81DC3178-0B70-429B-8584-42F84DE5CBE8}">
      <dgm:prSet/>
      <dgm:spPr/>
      <dgm:t>
        <a:bodyPr/>
        <a:lstStyle/>
        <a:p>
          <a:endParaRPr kumimoji="1" lang="ja-JP" altLang="en-US">
            <a:latin typeface="ＭＳ ゴシック" pitchFamily="49" charset="-128"/>
            <a:ea typeface="ＭＳ ゴシック" pitchFamily="49" charset="-128"/>
          </a:endParaRPr>
        </a:p>
      </dgm:t>
    </dgm:pt>
    <dgm:pt modelId="{B0A6FD57-C7BA-428F-8AE5-D5DDDC11827A}">
      <dgm:prSet/>
      <dgm:spPr/>
      <dgm:t>
        <a:bodyPr/>
        <a:lstStyle/>
        <a:p>
          <a:pPr rtl="0"/>
          <a:r>
            <a:rPr kumimoji="1" lang="ja-JP" b="1" dirty="0" smtClean="0">
              <a:latin typeface="ＭＳ ゴシック" pitchFamily="49" charset="-128"/>
              <a:ea typeface="ＭＳ ゴシック" pitchFamily="49" charset="-128"/>
            </a:rPr>
            <a:t>広告、販売促進、及びスポンサー行為の禁止</a:t>
          </a:r>
          <a:r>
            <a:rPr kumimoji="1" lang="ja-JP" dirty="0" smtClean="0">
              <a:latin typeface="ＭＳ ゴシック" pitchFamily="49" charset="-128"/>
              <a:ea typeface="ＭＳ ゴシック" pitchFamily="49" charset="-128"/>
            </a:rPr>
            <a:t>。</a:t>
          </a:r>
          <a:endParaRPr lang="ja-JP" dirty="0">
            <a:latin typeface="ＭＳ ゴシック" pitchFamily="49" charset="-128"/>
            <a:ea typeface="ＭＳ ゴシック" pitchFamily="49" charset="-128"/>
          </a:endParaRPr>
        </a:p>
      </dgm:t>
    </dgm:pt>
    <dgm:pt modelId="{F68C15EB-7967-4CCC-A189-B86DDDA9B02B}" type="parTrans" cxnId="{ABBA890E-B482-4F2C-A3A5-0B7FC1FF728C}">
      <dgm:prSet/>
      <dgm:spPr/>
      <dgm:t>
        <a:bodyPr/>
        <a:lstStyle/>
        <a:p>
          <a:endParaRPr kumimoji="1" lang="ja-JP" altLang="en-US">
            <a:latin typeface="ＭＳ ゴシック" pitchFamily="49" charset="-128"/>
            <a:ea typeface="ＭＳ ゴシック" pitchFamily="49" charset="-128"/>
          </a:endParaRPr>
        </a:p>
      </dgm:t>
    </dgm:pt>
    <dgm:pt modelId="{CC9C0DC1-EA0A-4893-8D72-0EB4A0741380}" type="sibTrans" cxnId="{ABBA890E-B482-4F2C-A3A5-0B7FC1FF728C}">
      <dgm:prSet/>
      <dgm:spPr/>
      <dgm:t>
        <a:bodyPr/>
        <a:lstStyle/>
        <a:p>
          <a:endParaRPr kumimoji="1" lang="ja-JP" altLang="en-US">
            <a:latin typeface="ＭＳ ゴシック" pitchFamily="49" charset="-128"/>
            <a:ea typeface="ＭＳ ゴシック" pitchFamily="49" charset="-128"/>
          </a:endParaRPr>
        </a:p>
      </dgm:t>
    </dgm:pt>
    <dgm:pt modelId="{4923DEDB-DD7B-4177-BA5F-110BB2717E42}">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第</a:t>
          </a:r>
          <a:r>
            <a:rPr kumimoji="1" lang="en-US" b="1" dirty="0" smtClean="0">
              <a:latin typeface="ＭＳ ゴシック" pitchFamily="49" charset="-128"/>
              <a:ea typeface="ＭＳ ゴシック" pitchFamily="49" charset="-128"/>
            </a:rPr>
            <a:t>17</a:t>
          </a:r>
          <a:r>
            <a:rPr kumimoji="1" lang="ja-JP" b="1" dirty="0" smtClean="0">
              <a:latin typeface="ＭＳ ゴシック" pitchFamily="49" charset="-128"/>
              <a:ea typeface="ＭＳ ゴシック" pitchFamily="49" charset="-128"/>
            </a:rPr>
            <a:t>条　生計を維持できる転作・転業への支援</a:t>
          </a:r>
          <a:endParaRPr lang="ja-JP" b="1" dirty="0">
            <a:latin typeface="ＭＳ ゴシック" pitchFamily="49" charset="-128"/>
            <a:ea typeface="ＭＳ ゴシック" pitchFamily="49" charset="-128"/>
          </a:endParaRPr>
        </a:p>
      </dgm:t>
    </dgm:pt>
    <dgm:pt modelId="{FBFEA2F5-F2B3-4B72-8F83-EAA62531063F}" type="parTrans" cxnId="{53A52B7D-09A0-4A84-9132-0B05B965F497}">
      <dgm:prSet/>
      <dgm:spPr/>
      <dgm:t>
        <a:bodyPr/>
        <a:lstStyle/>
        <a:p>
          <a:endParaRPr kumimoji="1" lang="ja-JP" altLang="en-US">
            <a:latin typeface="ＭＳ ゴシック" pitchFamily="49" charset="-128"/>
            <a:ea typeface="ＭＳ ゴシック" pitchFamily="49" charset="-128"/>
          </a:endParaRPr>
        </a:p>
      </dgm:t>
    </dgm:pt>
    <dgm:pt modelId="{2449856F-3DCA-4DAB-8C7D-47B5F91D3DCB}" type="sibTrans" cxnId="{53A52B7D-09A0-4A84-9132-0B05B965F497}">
      <dgm:prSet/>
      <dgm:spPr/>
      <dgm:t>
        <a:bodyPr/>
        <a:lstStyle/>
        <a:p>
          <a:endParaRPr kumimoji="1" lang="ja-JP" altLang="en-US">
            <a:latin typeface="ＭＳ ゴシック" pitchFamily="49" charset="-128"/>
            <a:ea typeface="ＭＳ ゴシック" pitchFamily="49" charset="-128"/>
          </a:endParaRPr>
        </a:p>
      </dgm:t>
    </dgm:pt>
    <dgm:pt modelId="{ACE28B9D-559C-44A1-85E1-0CA6E5A9F9D7}">
      <dgm:prSet/>
      <dgm:spPr/>
      <dgm:t>
        <a:bodyPr/>
        <a:lstStyle/>
        <a:p>
          <a:pPr rtl="0"/>
          <a:r>
            <a:rPr kumimoji="1" lang="ja-JP" b="1" dirty="0" smtClean="0">
              <a:latin typeface="ＭＳ ゴシック" pitchFamily="49" charset="-128"/>
              <a:ea typeface="ＭＳ ゴシック" pitchFamily="49" charset="-128"/>
            </a:rPr>
            <a:t>タバコの労働者及び耕作者、販売業者のために経済的に実行可能な代替の活動を促進する。</a:t>
          </a:r>
          <a:endParaRPr lang="ja-JP" b="1" dirty="0">
            <a:latin typeface="ＭＳ ゴシック" pitchFamily="49" charset="-128"/>
            <a:ea typeface="ＭＳ ゴシック" pitchFamily="49" charset="-128"/>
          </a:endParaRPr>
        </a:p>
      </dgm:t>
    </dgm:pt>
    <dgm:pt modelId="{B9BF34FA-A5DB-48E6-A2FC-0F61BA7059A6}" type="parTrans" cxnId="{6BC363FA-6893-4C97-AB47-E7DD85D54B47}">
      <dgm:prSet/>
      <dgm:spPr/>
      <dgm:t>
        <a:bodyPr/>
        <a:lstStyle/>
        <a:p>
          <a:endParaRPr kumimoji="1" lang="ja-JP" altLang="en-US">
            <a:latin typeface="ＭＳ ゴシック" pitchFamily="49" charset="-128"/>
            <a:ea typeface="ＭＳ ゴシック" pitchFamily="49" charset="-128"/>
          </a:endParaRPr>
        </a:p>
      </dgm:t>
    </dgm:pt>
    <dgm:pt modelId="{69FABE5C-D7E6-4012-B558-5B3B23D679DA}" type="sibTrans" cxnId="{6BC363FA-6893-4C97-AB47-E7DD85D54B47}">
      <dgm:prSet/>
      <dgm:spPr/>
      <dgm:t>
        <a:bodyPr/>
        <a:lstStyle/>
        <a:p>
          <a:endParaRPr kumimoji="1" lang="ja-JP" altLang="en-US">
            <a:latin typeface="ＭＳ ゴシック" pitchFamily="49" charset="-128"/>
            <a:ea typeface="ＭＳ ゴシック" pitchFamily="49" charset="-128"/>
          </a:endParaRPr>
        </a:p>
      </dgm:t>
    </dgm:pt>
    <dgm:pt modelId="{E2F9EAD5-0F06-4939-99E0-37926B3471DC}" type="pres">
      <dgm:prSet presAssocID="{8ACABB15-1B87-488F-811E-BC8FE1178980}" presName="linear" presStyleCnt="0">
        <dgm:presLayoutVars>
          <dgm:dir/>
          <dgm:animLvl val="lvl"/>
          <dgm:resizeHandles val="exact"/>
        </dgm:presLayoutVars>
      </dgm:prSet>
      <dgm:spPr/>
      <dgm:t>
        <a:bodyPr/>
        <a:lstStyle/>
        <a:p>
          <a:endParaRPr kumimoji="1" lang="ja-JP" altLang="en-US"/>
        </a:p>
      </dgm:t>
    </dgm:pt>
    <dgm:pt modelId="{5815C11C-BE71-4AE5-A424-B23698A49239}" type="pres">
      <dgm:prSet presAssocID="{E6D5892F-49BE-45DE-B90B-EE00D224F7B0}" presName="parentLin" presStyleCnt="0"/>
      <dgm:spPr/>
    </dgm:pt>
    <dgm:pt modelId="{B1F5BA1D-4902-4A2A-8E3B-4A30A4E0BEF4}" type="pres">
      <dgm:prSet presAssocID="{E6D5892F-49BE-45DE-B90B-EE00D224F7B0}" presName="parentLeftMargin" presStyleLbl="node1" presStyleIdx="0" presStyleCnt="2"/>
      <dgm:spPr/>
      <dgm:t>
        <a:bodyPr/>
        <a:lstStyle/>
        <a:p>
          <a:endParaRPr kumimoji="1" lang="ja-JP" altLang="en-US"/>
        </a:p>
      </dgm:t>
    </dgm:pt>
    <dgm:pt modelId="{4791E3B7-3DB3-4CBF-A0EC-45158BCF7A47}" type="pres">
      <dgm:prSet presAssocID="{E6D5892F-49BE-45DE-B90B-EE00D224F7B0}" presName="parentText" presStyleLbl="node1" presStyleIdx="0" presStyleCnt="2">
        <dgm:presLayoutVars>
          <dgm:chMax val="0"/>
          <dgm:bulletEnabled val="1"/>
        </dgm:presLayoutVars>
      </dgm:prSet>
      <dgm:spPr/>
      <dgm:t>
        <a:bodyPr/>
        <a:lstStyle/>
        <a:p>
          <a:endParaRPr kumimoji="1" lang="ja-JP" altLang="en-US"/>
        </a:p>
      </dgm:t>
    </dgm:pt>
    <dgm:pt modelId="{9BD5970C-5C42-4A6A-AABD-1DD36D687648}" type="pres">
      <dgm:prSet presAssocID="{E6D5892F-49BE-45DE-B90B-EE00D224F7B0}" presName="negativeSpace" presStyleCnt="0"/>
      <dgm:spPr/>
    </dgm:pt>
    <dgm:pt modelId="{74DF5101-44D5-4939-A5BC-E4F292C8EFEE}" type="pres">
      <dgm:prSet presAssocID="{E6D5892F-49BE-45DE-B90B-EE00D224F7B0}" presName="childText" presStyleLbl="conFgAcc1" presStyleIdx="0" presStyleCnt="2">
        <dgm:presLayoutVars>
          <dgm:bulletEnabled val="1"/>
        </dgm:presLayoutVars>
      </dgm:prSet>
      <dgm:spPr/>
      <dgm:t>
        <a:bodyPr/>
        <a:lstStyle/>
        <a:p>
          <a:endParaRPr kumimoji="1" lang="ja-JP" altLang="en-US"/>
        </a:p>
      </dgm:t>
    </dgm:pt>
    <dgm:pt modelId="{3E96ABBE-365F-42DD-BCA2-79E586D63A23}" type="pres">
      <dgm:prSet presAssocID="{95DA5695-62B6-4AC2-843A-C76A54B1C078}" presName="spaceBetweenRectangles" presStyleCnt="0"/>
      <dgm:spPr/>
    </dgm:pt>
    <dgm:pt modelId="{09EAFDCB-3A2A-43BA-8AD0-3237EB328611}" type="pres">
      <dgm:prSet presAssocID="{4923DEDB-DD7B-4177-BA5F-110BB2717E42}" presName="parentLin" presStyleCnt="0"/>
      <dgm:spPr/>
    </dgm:pt>
    <dgm:pt modelId="{AFFCCF14-B36D-4CB4-AFF1-296B008D0003}" type="pres">
      <dgm:prSet presAssocID="{4923DEDB-DD7B-4177-BA5F-110BB2717E42}" presName="parentLeftMargin" presStyleLbl="node1" presStyleIdx="0" presStyleCnt="2"/>
      <dgm:spPr/>
      <dgm:t>
        <a:bodyPr/>
        <a:lstStyle/>
        <a:p>
          <a:endParaRPr kumimoji="1" lang="ja-JP" altLang="en-US"/>
        </a:p>
      </dgm:t>
    </dgm:pt>
    <dgm:pt modelId="{D6CB836B-B4AF-40FC-B3F9-B8EBC9F2CEF5}" type="pres">
      <dgm:prSet presAssocID="{4923DEDB-DD7B-4177-BA5F-110BB2717E42}" presName="parentText" presStyleLbl="node1" presStyleIdx="1" presStyleCnt="2">
        <dgm:presLayoutVars>
          <dgm:chMax val="0"/>
          <dgm:bulletEnabled val="1"/>
        </dgm:presLayoutVars>
      </dgm:prSet>
      <dgm:spPr/>
      <dgm:t>
        <a:bodyPr/>
        <a:lstStyle/>
        <a:p>
          <a:endParaRPr kumimoji="1" lang="ja-JP" altLang="en-US"/>
        </a:p>
      </dgm:t>
    </dgm:pt>
    <dgm:pt modelId="{2878FC29-4455-49D6-831D-DE8C963E78FD}" type="pres">
      <dgm:prSet presAssocID="{4923DEDB-DD7B-4177-BA5F-110BB2717E42}" presName="negativeSpace" presStyleCnt="0"/>
      <dgm:spPr/>
    </dgm:pt>
    <dgm:pt modelId="{E4EF970C-F662-44F3-A369-16BE32263945}" type="pres">
      <dgm:prSet presAssocID="{4923DEDB-DD7B-4177-BA5F-110BB2717E42}" presName="childText" presStyleLbl="conFgAcc1" presStyleIdx="1" presStyleCnt="2">
        <dgm:presLayoutVars>
          <dgm:bulletEnabled val="1"/>
        </dgm:presLayoutVars>
      </dgm:prSet>
      <dgm:spPr/>
      <dgm:t>
        <a:bodyPr/>
        <a:lstStyle/>
        <a:p>
          <a:endParaRPr kumimoji="1" lang="ja-JP" altLang="en-US"/>
        </a:p>
      </dgm:t>
    </dgm:pt>
  </dgm:ptLst>
  <dgm:cxnLst>
    <dgm:cxn modelId="{6BBA60AB-62C2-46AF-A4BF-019886112C45}" type="presOf" srcId="{50EFD5C4-AABB-47F7-B7ED-F8CCEC9BA888}" destId="{74DF5101-44D5-4939-A5BC-E4F292C8EFEE}" srcOrd="0" destOrd="1" presId="urn:microsoft.com/office/officeart/2005/8/layout/list1"/>
    <dgm:cxn modelId="{FE8BE29C-7178-4360-8656-1E1FAF0F1292}" type="presOf" srcId="{4923DEDB-DD7B-4177-BA5F-110BB2717E42}" destId="{D6CB836B-B4AF-40FC-B3F9-B8EBC9F2CEF5}" srcOrd="1" destOrd="0" presId="urn:microsoft.com/office/officeart/2005/8/layout/list1"/>
    <dgm:cxn modelId="{ABBA890E-B482-4F2C-A3A5-0B7FC1FF728C}" srcId="{E6D5892F-49BE-45DE-B90B-EE00D224F7B0}" destId="{B0A6FD57-C7BA-428F-8AE5-D5DDDC11827A}" srcOrd="2" destOrd="0" parTransId="{F68C15EB-7967-4CCC-A189-B86DDDA9B02B}" sibTransId="{CC9C0DC1-EA0A-4893-8D72-0EB4A0741380}"/>
    <dgm:cxn modelId="{7C30B3D3-86D9-4DDE-83A4-AAA64CC37179}" type="presOf" srcId="{E6D5892F-49BE-45DE-B90B-EE00D224F7B0}" destId="{4791E3B7-3DB3-4CBF-A0EC-45158BCF7A47}" srcOrd="1" destOrd="0" presId="urn:microsoft.com/office/officeart/2005/8/layout/list1"/>
    <dgm:cxn modelId="{7F0184FC-E089-4BC6-AFB1-62E0E5D313CC}" srcId="{E6D5892F-49BE-45DE-B90B-EE00D224F7B0}" destId="{B7F15E9C-01BC-48A9-B60D-F6BDEFC748F0}" srcOrd="0" destOrd="0" parTransId="{F6AD108C-5BF7-475C-9514-7D9E417726D4}" sibTransId="{D16C6B88-3564-4DC2-B8DA-D081DBA43FA7}"/>
    <dgm:cxn modelId="{53A52B7D-09A0-4A84-9132-0B05B965F497}" srcId="{8ACABB15-1B87-488F-811E-BC8FE1178980}" destId="{4923DEDB-DD7B-4177-BA5F-110BB2717E42}" srcOrd="1" destOrd="0" parTransId="{FBFEA2F5-F2B3-4B72-8F83-EAA62531063F}" sibTransId="{2449856F-3DCA-4DAB-8C7D-47B5F91D3DCB}"/>
    <dgm:cxn modelId="{3AE76199-B2FC-4D7E-9A79-45958302D733}" type="presOf" srcId="{B0A6FD57-C7BA-428F-8AE5-D5DDDC11827A}" destId="{74DF5101-44D5-4939-A5BC-E4F292C8EFEE}" srcOrd="0" destOrd="2" presId="urn:microsoft.com/office/officeart/2005/8/layout/list1"/>
    <dgm:cxn modelId="{8A9DE219-6B91-4934-8897-C35CB551CDAC}" type="presOf" srcId="{8ACABB15-1B87-488F-811E-BC8FE1178980}" destId="{E2F9EAD5-0F06-4939-99E0-37926B3471DC}" srcOrd="0" destOrd="0" presId="urn:microsoft.com/office/officeart/2005/8/layout/list1"/>
    <dgm:cxn modelId="{6BC363FA-6893-4C97-AB47-E7DD85D54B47}" srcId="{4923DEDB-DD7B-4177-BA5F-110BB2717E42}" destId="{ACE28B9D-559C-44A1-85E1-0CA6E5A9F9D7}" srcOrd="0" destOrd="0" parTransId="{B9BF34FA-A5DB-48E6-A2FC-0F61BA7059A6}" sibTransId="{69FABE5C-D7E6-4012-B558-5B3B23D679DA}"/>
    <dgm:cxn modelId="{60DFB7C2-B8F6-4C6C-BD22-A41820579B11}" type="presOf" srcId="{ACE28B9D-559C-44A1-85E1-0CA6E5A9F9D7}" destId="{E4EF970C-F662-44F3-A369-16BE32263945}" srcOrd="0" destOrd="0" presId="urn:microsoft.com/office/officeart/2005/8/layout/list1"/>
    <dgm:cxn modelId="{81DC3178-0B70-429B-8584-42F84DE5CBE8}" srcId="{E6D5892F-49BE-45DE-B90B-EE00D224F7B0}" destId="{50EFD5C4-AABB-47F7-B7ED-F8CCEC9BA888}" srcOrd="1" destOrd="0" parTransId="{518AD03E-8D2D-4E7E-8794-6A0BF9DE2006}" sibTransId="{B2B60EB8-4BDA-4A14-9398-A766CB885406}"/>
    <dgm:cxn modelId="{B8971B08-9B4C-478E-ABAA-5E5F861DC14F}" srcId="{8ACABB15-1B87-488F-811E-BC8FE1178980}" destId="{E6D5892F-49BE-45DE-B90B-EE00D224F7B0}" srcOrd="0" destOrd="0" parTransId="{8FA47EF4-9D85-4D67-B4DF-230D84C8F2AB}" sibTransId="{95DA5695-62B6-4AC2-843A-C76A54B1C078}"/>
    <dgm:cxn modelId="{5B330453-45CF-4672-BB7F-0C7C43BD88DB}" type="presOf" srcId="{4923DEDB-DD7B-4177-BA5F-110BB2717E42}" destId="{AFFCCF14-B36D-4CB4-AFF1-296B008D0003}" srcOrd="0" destOrd="0" presId="urn:microsoft.com/office/officeart/2005/8/layout/list1"/>
    <dgm:cxn modelId="{F17DA7AE-ABA1-40F0-9DA9-1BC96DA653D9}" type="presOf" srcId="{B7F15E9C-01BC-48A9-B60D-F6BDEFC748F0}" destId="{74DF5101-44D5-4939-A5BC-E4F292C8EFEE}" srcOrd="0" destOrd="0" presId="urn:microsoft.com/office/officeart/2005/8/layout/list1"/>
    <dgm:cxn modelId="{C84B4462-9C0F-46A4-BC6B-96E82E002DAA}" type="presOf" srcId="{E6D5892F-49BE-45DE-B90B-EE00D224F7B0}" destId="{B1F5BA1D-4902-4A2A-8E3B-4A30A4E0BEF4}" srcOrd="0" destOrd="0" presId="urn:microsoft.com/office/officeart/2005/8/layout/list1"/>
    <dgm:cxn modelId="{991F4171-A9CB-4535-911D-6912D09A312A}" type="presParOf" srcId="{E2F9EAD5-0F06-4939-99E0-37926B3471DC}" destId="{5815C11C-BE71-4AE5-A424-B23698A49239}" srcOrd="0" destOrd="0" presId="urn:microsoft.com/office/officeart/2005/8/layout/list1"/>
    <dgm:cxn modelId="{C580C93B-0CCB-4397-BFEE-70D086C2FC0D}" type="presParOf" srcId="{5815C11C-BE71-4AE5-A424-B23698A49239}" destId="{B1F5BA1D-4902-4A2A-8E3B-4A30A4E0BEF4}" srcOrd="0" destOrd="0" presId="urn:microsoft.com/office/officeart/2005/8/layout/list1"/>
    <dgm:cxn modelId="{4E19A0F4-0546-426F-B721-9BCFAE3CEE66}" type="presParOf" srcId="{5815C11C-BE71-4AE5-A424-B23698A49239}" destId="{4791E3B7-3DB3-4CBF-A0EC-45158BCF7A47}" srcOrd="1" destOrd="0" presId="urn:microsoft.com/office/officeart/2005/8/layout/list1"/>
    <dgm:cxn modelId="{7963863F-4709-43A0-AFCE-AE9E58045C86}" type="presParOf" srcId="{E2F9EAD5-0F06-4939-99E0-37926B3471DC}" destId="{9BD5970C-5C42-4A6A-AABD-1DD36D687648}" srcOrd="1" destOrd="0" presId="urn:microsoft.com/office/officeart/2005/8/layout/list1"/>
    <dgm:cxn modelId="{4A4254AD-9DB8-4C84-AB76-2B6A0194C39A}" type="presParOf" srcId="{E2F9EAD5-0F06-4939-99E0-37926B3471DC}" destId="{74DF5101-44D5-4939-A5BC-E4F292C8EFEE}" srcOrd="2" destOrd="0" presId="urn:microsoft.com/office/officeart/2005/8/layout/list1"/>
    <dgm:cxn modelId="{CA6A3464-4019-4599-84D8-46C1781BEF86}" type="presParOf" srcId="{E2F9EAD5-0F06-4939-99E0-37926B3471DC}" destId="{3E96ABBE-365F-42DD-BCA2-79E586D63A23}" srcOrd="3" destOrd="0" presId="urn:microsoft.com/office/officeart/2005/8/layout/list1"/>
    <dgm:cxn modelId="{C1C49DF0-30F1-43A5-AC07-550CDE5A4539}" type="presParOf" srcId="{E2F9EAD5-0F06-4939-99E0-37926B3471DC}" destId="{09EAFDCB-3A2A-43BA-8AD0-3237EB328611}" srcOrd="4" destOrd="0" presId="urn:microsoft.com/office/officeart/2005/8/layout/list1"/>
    <dgm:cxn modelId="{9600578B-F1E9-43F3-A53E-1E034C9AE74F}" type="presParOf" srcId="{09EAFDCB-3A2A-43BA-8AD0-3237EB328611}" destId="{AFFCCF14-B36D-4CB4-AFF1-296B008D0003}" srcOrd="0" destOrd="0" presId="urn:microsoft.com/office/officeart/2005/8/layout/list1"/>
    <dgm:cxn modelId="{CCD2B263-67B4-4AEC-9590-FB92FDD9D7A3}" type="presParOf" srcId="{09EAFDCB-3A2A-43BA-8AD0-3237EB328611}" destId="{D6CB836B-B4AF-40FC-B3F9-B8EBC9F2CEF5}" srcOrd="1" destOrd="0" presId="urn:microsoft.com/office/officeart/2005/8/layout/list1"/>
    <dgm:cxn modelId="{9B8E7BAC-3F08-4ED4-BE54-9555D3840C88}" type="presParOf" srcId="{E2F9EAD5-0F06-4939-99E0-37926B3471DC}" destId="{2878FC29-4455-49D6-831D-DE8C963E78FD}" srcOrd="5" destOrd="0" presId="urn:microsoft.com/office/officeart/2005/8/layout/list1"/>
    <dgm:cxn modelId="{4D88DBA7-26ED-4013-B922-377DBC8EA9F0}" type="presParOf" srcId="{E2F9EAD5-0F06-4939-99E0-37926B3471DC}" destId="{E4EF970C-F662-44F3-A369-16BE32263945}"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B382D-11C2-4D0C-B838-78CDEF824C69}" type="doc">
      <dgm:prSet loTypeId="urn:microsoft.com/office/officeart/2005/8/layout/vList2" loCatId="list" qsTypeId="urn:microsoft.com/office/officeart/2005/8/quickstyle/3d3" qsCatId="3D" csTypeId="urn:microsoft.com/office/officeart/2005/8/colors/accent0_1" csCatId="mainScheme" phldr="1"/>
      <dgm:spPr/>
      <dgm:t>
        <a:bodyPr/>
        <a:lstStyle/>
        <a:p>
          <a:endParaRPr kumimoji="1" lang="ja-JP" altLang="en-US"/>
        </a:p>
      </dgm:t>
    </dgm:pt>
    <dgm:pt modelId="{BDBFC6CF-80AE-428C-8FBA-10E12DE4205B}">
      <dgm:prSet/>
      <dgm:spPr/>
      <dgm:t>
        <a:bodyPr/>
        <a:lstStyle/>
        <a:p>
          <a:pPr rtl="0"/>
          <a:r>
            <a:rPr kumimoji="1" lang="ja-JP" dirty="0" smtClean="0">
              <a:latin typeface="ＭＳ ゴシック" pitchFamily="49" charset="-128"/>
              <a:ea typeface="ＭＳ ゴシック" pitchFamily="49" charset="-128"/>
            </a:rPr>
            <a:t>日本における受動喫煙による肺癌と虚血性心疾患の死亡者数は年間</a:t>
          </a:r>
          <a:r>
            <a:rPr kumimoji="1" lang="en-US" dirty="0" smtClean="0">
              <a:latin typeface="ＭＳ ゴシック" pitchFamily="49" charset="-128"/>
              <a:ea typeface="ＭＳ ゴシック" pitchFamily="49" charset="-128"/>
            </a:rPr>
            <a:t>6800</a:t>
          </a:r>
          <a:r>
            <a:rPr kumimoji="1" lang="ja-JP" dirty="0" smtClean="0">
              <a:latin typeface="ＭＳ ゴシック" pitchFamily="49" charset="-128"/>
              <a:ea typeface="ＭＳ ゴシック" pitchFamily="49" charset="-128"/>
            </a:rPr>
            <a:t>人</a:t>
          </a:r>
          <a:endParaRPr lang="ja-JP" dirty="0">
            <a:latin typeface="ＭＳ ゴシック" pitchFamily="49" charset="-128"/>
            <a:ea typeface="ＭＳ ゴシック" pitchFamily="49" charset="-128"/>
          </a:endParaRPr>
        </a:p>
      </dgm:t>
    </dgm:pt>
    <dgm:pt modelId="{7FE21F54-9B54-445F-B67C-750D740AE552}" type="parTrans" cxnId="{C75B4568-6341-4A48-AE96-A62D92B6612B}">
      <dgm:prSet/>
      <dgm:spPr/>
      <dgm:t>
        <a:bodyPr/>
        <a:lstStyle/>
        <a:p>
          <a:endParaRPr kumimoji="1" lang="ja-JP" altLang="en-US">
            <a:latin typeface="ＭＳ ゴシック" pitchFamily="49" charset="-128"/>
            <a:ea typeface="ＭＳ ゴシック" pitchFamily="49" charset="-128"/>
          </a:endParaRPr>
        </a:p>
      </dgm:t>
    </dgm:pt>
    <dgm:pt modelId="{D9275159-B405-402E-A333-76557C4DA2CA}" type="sibTrans" cxnId="{C75B4568-6341-4A48-AE96-A62D92B6612B}">
      <dgm:prSet/>
      <dgm:spPr/>
      <dgm:t>
        <a:bodyPr/>
        <a:lstStyle/>
        <a:p>
          <a:endParaRPr kumimoji="1" lang="ja-JP" altLang="en-US">
            <a:latin typeface="ＭＳ ゴシック" pitchFamily="49" charset="-128"/>
            <a:ea typeface="ＭＳ ゴシック" pitchFamily="49" charset="-128"/>
          </a:endParaRPr>
        </a:p>
      </dgm:t>
    </dgm:pt>
    <dgm:pt modelId="{CBE1312D-614A-4A66-98C4-4062AEE14DE0}">
      <dgm:prSet/>
      <dgm:spPr/>
      <dgm:t>
        <a:bodyPr/>
        <a:lstStyle/>
        <a:p>
          <a:pPr rtl="0"/>
          <a:r>
            <a:rPr kumimoji="1" lang="ja-JP" dirty="0" smtClean="0">
              <a:latin typeface="ＭＳ ゴシック" pitchFamily="49" charset="-128"/>
              <a:ea typeface="ＭＳ ゴシック" pitchFamily="49" charset="-128"/>
            </a:rPr>
            <a:t>検討した疾患は</a:t>
          </a:r>
          <a:r>
            <a:rPr kumimoji="1" lang="ja-JP" altLang="en-US" dirty="0" smtClean="0">
              <a:latin typeface="ＭＳ ゴシック" pitchFamily="49" charset="-128"/>
              <a:ea typeface="ＭＳ ゴシック" pitchFamily="49" charset="-128"/>
            </a:rPr>
            <a:t>、</a:t>
          </a:r>
          <a:r>
            <a:rPr kumimoji="1" lang="ja-JP" dirty="0" smtClean="0">
              <a:latin typeface="ＭＳ ゴシック" pitchFamily="49" charset="-128"/>
              <a:ea typeface="ＭＳ ゴシック" pitchFamily="49" charset="-128"/>
            </a:rPr>
            <a:t>肺癌と虚血性心疾患のみ</a:t>
          </a:r>
          <a:endParaRPr lang="ja-JP" dirty="0">
            <a:latin typeface="ＭＳ ゴシック" pitchFamily="49" charset="-128"/>
            <a:ea typeface="ＭＳ ゴシック" pitchFamily="49" charset="-128"/>
          </a:endParaRPr>
        </a:p>
      </dgm:t>
    </dgm:pt>
    <dgm:pt modelId="{2E054F67-6445-4EE0-8A20-7DB663E28976}" type="parTrans" cxnId="{A63810EC-1E0F-4981-86C8-1C161844C840}">
      <dgm:prSet/>
      <dgm:spPr/>
      <dgm:t>
        <a:bodyPr/>
        <a:lstStyle/>
        <a:p>
          <a:endParaRPr kumimoji="1" lang="ja-JP" altLang="en-US">
            <a:latin typeface="ＭＳ ゴシック" pitchFamily="49" charset="-128"/>
            <a:ea typeface="ＭＳ ゴシック" pitchFamily="49" charset="-128"/>
          </a:endParaRPr>
        </a:p>
      </dgm:t>
    </dgm:pt>
    <dgm:pt modelId="{41B17EC3-6C23-43ED-9C30-4509E386EC1B}" type="sibTrans" cxnId="{A63810EC-1E0F-4981-86C8-1C161844C840}">
      <dgm:prSet/>
      <dgm:spPr/>
      <dgm:t>
        <a:bodyPr/>
        <a:lstStyle/>
        <a:p>
          <a:endParaRPr kumimoji="1" lang="ja-JP" altLang="en-US">
            <a:latin typeface="ＭＳ ゴシック" pitchFamily="49" charset="-128"/>
            <a:ea typeface="ＭＳ ゴシック" pitchFamily="49" charset="-128"/>
          </a:endParaRPr>
        </a:p>
      </dgm:t>
    </dgm:pt>
    <dgm:pt modelId="{519C14BB-4D35-470F-A264-276EF57C9A17}">
      <dgm:prSet/>
      <dgm:spPr/>
      <dgm:t>
        <a:bodyPr/>
        <a:lstStyle/>
        <a:p>
          <a:pPr rtl="0"/>
          <a:r>
            <a:rPr kumimoji="1" lang="ja-JP" dirty="0" smtClean="0">
              <a:latin typeface="ＭＳ ゴシック" pitchFamily="49" charset="-128"/>
              <a:ea typeface="ＭＳ ゴシック" pitchFamily="49" charset="-128"/>
            </a:rPr>
            <a:t>少なくとも年間</a:t>
          </a:r>
          <a:r>
            <a:rPr kumimoji="1" lang="en-US" dirty="0" smtClean="0">
              <a:latin typeface="ＭＳ ゴシック" pitchFamily="49" charset="-128"/>
              <a:ea typeface="ＭＳ ゴシック" pitchFamily="49" charset="-128"/>
            </a:rPr>
            <a:t>6800</a:t>
          </a:r>
          <a:r>
            <a:rPr kumimoji="1" lang="ja-JP" dirty="0" smtClean="0">
              <a:latin typeface="ＭＳ ゴシック" pitchFamily="49" charset="-128"/>
              <a:ea typeface="ＭＳ ゴシック" pitchFamily="49" charset="-128"/>
            </a:rPr>
            <a:t>人</a:t>
          </a:r>
          <a:r>
            <a:rPr kumimoji="1" lang="ja-JP" altLang="en-US" dirty="0" smtClean="0">
              <a:latin typeface="ＭＳ ゴシック" pitchFamily="49" charset="-128"/>
              <a:ea typeface="ＭＳ ゴシック" pitchFamily="49" charset="-128"/>
            </a:rPr>
            <a:t>　　　　　　　　　　　　　</a:t>
          </a:r>
          <a:r>
            <a:rPr kumimoji="1" lang="ja-JP" dirty="0" smtClean="0">
              <a:latin typeface="ＭＳ ゴシック" pitchFamily="49" charset="-128"/>
              <a:ea typeface="ＭＳ ゴシック" pitchFamily="49" charset="-128"/>
            </a:rPr>
            <a:t>（過少評価でも</a:t>
          </a:r>
          <a:r>
            <a:rPr kumimoji="1" lang="en-US" dirty="0" smtClean="0">
              <a:latin typeface="ＭＳ ゴシック" pitchFamily="49" charset="-128"/>
              <a:ea typeface="ＭＳ ゴシック" pitchFamily="49" charset="-128"/>
            </a:rPr>
            <a:t>6800</a:t>
          </a:r>
          <a:r>
            <a:rPr kumimoji="1" lang="ja-JP" dirty="0" smtClean="0">
              <a:latin typeface="ＭＳ ゴシック" pitchFamily="49" charset="-128"/>
              <a:ea typeface="ＭＳ ゴシック" pitchFamily="49" charset="-128"/>
            </a:rPr>
            <a:t>人が死亡）</a:t>
          </a:r>
          <a:endParaRPr lang="ja-JP" dirty="0">
            <a:latin typeface="ＭＳ ゴシック" pitchFamily="49" charset="-128"/>
            <a:ea typeface="ＭＳ ゴシック" pitchFamily="49" charset="-128"/>
          </a:endParaRPr>
        </a:p>
      </dgm:t>
    </dgm:pt>
    <dgm:pt modelId="{6E9B1CB9-B41E-4E96-B879-DAD6E18AED26}" type="parTrans" cxnId="{84BBC1CC-3F36-4956-9DCA-DD4458DB8E73}">
      <dgm:prSet/>
      <dgm:spPr/>
      <dgm:t>
        <a:bodyPr/>
        <a:lstStyle/>
        <a:p>
          <a:endParaRPr kumimoji="1" lang="ja-JP" altLang="en-US">
            <a:latin typeface="ＭＳ ゴシック" pitchFamily="49" charset="-128"/>
            <a:ea typeface="ＭＳ ゴシック" pitchFamily="49" charset="-128"/>
          </a:endParaRPr>
        </a:p>
      </dgm:t>
    </dgm:pt>
    <dgm:pt modelId="{AA206CE2-752F-4711-957A-81E967FC04B9}" type="sibTrans" cxnId="{84BBC1CC-3F36-4956-9DCA-DD4458DB8E73}">
      <dgm:prSet/>
      <dgm:spPr/>
      <dgm:t>
        <a:bodyPr/>
        <a:lstStyle/>
        <a:p>
          <a:endParaRPr kumimoji="1" lang="ja-JP" altLang="en-US">
            <a:latin typeface="ＭＳ ゴシック" pitchFamily="49" charset="-128"/>
            <a:ea typeface="ＭＳ ゴシック" pitchFamily="49" charset="-128"/>
          </a:endParaRPr>
        </a:p>
      </dgm:t>
    </dgm:pt>
    <dgm:pt modelId="{2E743285-CE45-4554-B449-3279FECDE61D}" type="pres">
      <dgm:prSet presAssocID="{B43B382D-11C2-4D0C-B838-78CDEF824C69}" presName="linear" presStyleCnt="0">
        <dgm:presLayoutVars>
          <dgm:animLvl val="lvl"/>
          <dgm:resizeHandles val="exact"/>
        </dgm:presLayoutVars>
      </dgm:prSet>
      <dgm:spPr/>
      <dgm:t>
        <a:bodyPr/>
        <a:lstStyle/>
        <a:p>
          <a:endParaRPr kumimoji="1" lang="ja-JP" altLang="en-US"/>
        </a:p>
      </dgm:t>
    </dgm:pt>
    <dgm:pt modelId="{53197136-7A7A-45A8-A4E2-D05F8C92B72B}" type="pres">
      <dgm:prSet presAssocID="{BDBFC6CF-80AE-428C-8FBA-10E12DE4205B}" presName="parentText" presStyleLbl="node1" presStyleIdx="0" presStyleCnt="3">
        <dgm:presLayoutVars>
          <dgm:chMax val="0"/>
          <dgm:bulletEnabled val="1"/>
        </dgm:presLayoutVars>
      </dgm:prSet>
      <dgm:spPr/>
      <dgm:t>
        <a:bodyPr/>
        <a:lstStyle/>
        <a:p>
          <a:endParaRPr kumimoji="1" lang="ja-JP" altLang="en-US"/>
        </a:p>
      </dgm:t>
    </dgm:pt>
    <dgm:pt modelId="{02B98645-9C4F-4BEF-8B94-A26DB9871C1C}" type="pres">
      <dgm:prSet presAssocID="{D9275159-B405-402E-A333-76557C4DA2CA}" presName="spacer" presStyleCnt="0"/>
      <dgm:spPr/>
      <dgm:t>
        <a:bodyPr/>
        <a:lstStyle/>
        <a:p>
          <a:endParaRPr kumimoji="1" lang="ja-JP" altLang="en-US"/>
        </a:p>
      </dgm:t>
    </dgm:pt>
    <dgm:pt modelId="{10CB0853-730F-45D5-A52F-E1A9ABB0C421}" type="pres">
      <dgm:prSet presAssocID="{CBE1312D-614A-4A66-98C4-4062AEE14DE0}" presName="parentText" presStyleLbl="node1" presStyleIdx="1" presStyleCnt="3">
        <dgm:presLayoutVars>
          <dgm:chMax val="0"/>
          <dgm:bulletEnabled val="1"/>
        </dgm:presLayoutVars>
      </dgm:prSet>
      <dgm:spPr/>
      <dgm:t>
        <a:bodyPr/>
        <a:lstStyle/>
        <a:p>
          <a:endParaRPr kumimoji="1" lang="ja-JP" altLang="en-US"/>
        </a:p>
      </dgm:t>
    </dgm:pt>
    <dgm:pt modelId="{AFF68108-9075-4184-8F6C-AAE38F0FC9FD}" type="pres">
      <dgm:prSet presAssocID="{41B17EC3-6C23-43ED-9C30-4509E386EC1B}" presName="spacer" presStyleCnt="0"/>
      <dgm:spPr/>
      <dgm:t>
        <a:bodyPr/>
        <a:lstStyle/>
        <a:p>
          <a:endParaRPr kumimoji="1" lang="ja-JP" altLang="en-US"/>
        </a:p>
      </dgm:t>
    </dgm:pt>
    <dgm:pt modelId="{59663F67-0687-48F9-8B1E-7FBB15480CD3}" type="pres">
      <dgm:prSet presAssocID="{519C14BB-4D35-470F-A264-276EF57C9A17}" presName="parentText" presStyleLbl="node1" presStyleIdx="2" presStyleCnt="3">
        <dgm:presLayoutVars>
          <dgm:chMax val="0"/>
          <dgm:bulletEnabled val="1"/>
        </dgm:presLayoutVars>
      </dgm:prSet>
      <dgm:spPr/>
      <dgm:t>
        <a:bodyPr/>
        <a:lstStyle/>
        <a:p>
          <a:endParaRPr kumimoji="1" lang="ja-JP" altLang="en-US"/>
        </a:p>
      </dgm:t>
    </dgm:pt>
  </dgm:ptLst>
  <dgm:cxnLst>
    <dgm:cxn modelId="{A63810EC-1E0F-4981-86C8-1C161844C840}" srcId="{B43B382D-11C2-4D0C-B838-78CDEF824C69}" destId="{CBE1312D-614A-4A66-98C4-4062AEE14DE0}" srcOrd="1" destOrd="0" parTransId="{2E054F67-6445-4EE0-8A20-7DB663E28976}" sibTransId="{41B17EC3-6C23-43ED-9C30-4509E386EC1B}"/>
    <dgm:cxn modelId="{80ABCE48-AB34-46F1-89F1-F273135B36BC}" type="presOf" srcId="{CBE1312D-614A-4A66-98C4-4062AEE14DE0}" destId="{10CB0853-730F-45D5-A52F-E1A9ABB0C421}" srcOrd="0" destOrd="0" presId="urn:microsoft.com/office/officeart/2005/8/layout/vList2"/>
    <dgm:cxn modelId="{84BBC1CC-3F36-4956-9DCA-DD4458DB8E73}" srcId="{B43B382D-11C2-4D0C-B838-78CDEF824C69}" destId="{519C14BB-4D35-470F-A264-276EF57C9A17}" srcOrd="2" destOrd="0" parTransId="{6E9B1CB9-B41E-4E96-B879-DAD6E18AED26}" sibTransId="{AA206CE2-752F-4711-957A-81E967FC04B9}"/>
    <dgm:cxn modelId="{0DBF7E2B-5BDB-4FB2-9B2C-081A11385742}" type="presOf" srcId="{B43B382D-11C2-4D0C-B838-78CDEF824C69}" destId="{2E743285-CE45-4554-B449-3279FECDE61D}" srcOrd="0" destOrd="0" presId="urn:microsoft.com/office/officeart/2005/8/layout/vList2"/>
    <dgm:cxn modelId="{E26D1082-A213-4F02-A116-287AEF62D3DC}" type="presOf" srcId="{BDBFC6CF-80AE-428C-8FBA-10E12DE4205B}" destId="{53197136-7A7A-45A8-A4E2-D05F8C92B72B}" srcOrd="0" destOrd="0" presId="urn:microsoft.com/office/officeart/2005/8/layout/vList2"/>
    <dgm:cxn modelId="{C75B4568-6341-4A48-AE96-A62D92B6612B}" srcId="{B43B382D-11C2-4D0C-B838-78CDEF824C69}" destId="{BDBFC6CF-80AE-428C-8FBA-10E12DE4205B}" srcOrd="0" destOrd="0" parTransId="{7FE21F54-9B54-445F-B67C-750D740AE552}" sibTransId="{D9275159-B405-402E-A333-76557C4DA2CA}"/>
    <dgm:cxn modelId="{F1FA4574-97F7-42FE-9EAF-5505111D4EEC}" type="presOf" srcId="{519C14BB-4D35-470F-A264-276EF57C9A17}" destId="{59663F67-0687-48F9-8B1E-7FBB15480CD3}" srcOrd="0" destOrd="0" presId="urn:microsoft.com/office/officeart/2005/8/layout/vList2"/>
    <dgm:cxn modelId="{69F67E94-6929-41BB-A551-2BF27F75697A}" type="presParOf" srcId="{2E743285-CE45-4554-B449-3279FECDE61D}" destId="{53197136-7A7A-45A8-A4E2-D05F8C92B72B}" srcOrd="0" destOrd="0" presId="urn:microsoft.com/office/officeart/2005/8/layout/vList2"/>
    <dgm:cxn modelId="{2F440790-9B20-4E68-8AEA-385464ABCDD3}" type="presParOf" srcId="{2E743285-CE45-4554-B449-3279FECDE61D}" destId="{02B98645-9C4F-4BEF-8B94-A26DB9871C1C}" srcOrd="1" destOrd="0" presId="urn:microsoft.com/office/officeart/2005/8/layout/vList2"/>
    <dgm:cxn modelId="{257CF316-005C-4085-AE5C-2A0B6793D0C1}" type="presParOf" srcId="{2E743285-CE45-4554-B449-3279FECDE61D}" destId="{10CB0853-730F-45D5-A52F-E1A9ABB0C421}" srcOrd="2" destOrd="0" presId="urn:microsoft.com/office/officeart/2005/8/layout/vList2"/>
    <dgm:cxn modelId="{7E786FDE-5754-4535-A892-71B1E9AEC923}" type="presParOf" srcId="{2E743285-CE45-4554-B449-3279FECDE61D}" destId="{AFF68108-9075-4184-8F6C-AAE38F0FC9FD}" srcOrd="3" destOrd="0" presId="urn:microsoft.com/office/officeart/2005/8/layout/vList2"/>
    <dgm:cxn modelId="{0BFAEAFE-45B0-439C-B857-269DE547C798}" type="presParOf" srcId="{2E743285-CE45-4554-B449-3279FECDE61D}" destId="{59663F67-0687-48F9-8B1E-7FBB15480CD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19750B6-0649-4E00-B11B-A6925E71CA8E}"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kumimoji="1" lang="ja-JP" altLang="en-US"/>
        </a:p>
      </dgm:t>
    </dgm:pt>
    <dgm:pt modelId="{282125D4-A5D2-47A0-A80A-2BBA357D37DB}">
      <dgm:prSet/>
      <dgm:spPr>
        <a:solidFill>
          <a:schemeClr val="accent1">
            <a:lumMod val="75000"/>
          </a:schemeClr>
        </a:solidFill>
      </dgm:spPr>
      <dgm:t>
        <a:bodyPr/>
        <a:lstStyle/>
        <a:p>
          <a:pPr rtl="0"/>
          <a:r>
            <a:rPr kumimoji="1" lang="en-US" b="1" dirty="0" smtClean="0">
              <a:solidFill>
                <a:schemeClr val="bg1"/>
              </a:solidFill>
            </a:rPr>
            <a:t>2011</a:t>
          </a:r>
          <a:r>
            <a:rPr kumimoji="1" lang="ja-JP" b="1" dirty="0" smtClean="0">
              <a:solidFill>
                <a:schemeClr val="bg1"/>
              </a:solidFill>
            </a:rPr>
            <a:t>年度　日本肺癌学会　禁煙推進委員会</a:t>
          </a:r>
          <a:endParaRPr lang="ja-JP" b="1" dirty="0">
            <a:solidFill>
              <a:schemeClr val="bg1"/>
            </a:solidFill>
          </a:endParaRPr>
        </a:p>
      </dgm:t>
    </dgm:pt>
    <dgm:pt modelId="{A8D29342-F358-4EC8-9FFF-141F4832D3EF}" type="parTrans" cxnId="{C3B07FC1-1F9B-49B9-BCFE-E2D0BDE0F35A}">
      <dgm:prSet/>
      <dgm:spPr/>
      <dgm:t>
        <a:bodyPr/>
        <a:lstStyle/>
        <a:p>
          <a:endParaRPr kumimoji="1" lang="ja-JP" altLang="en-US"/>
        </a:p>
      </dgm:t>
    </dgm:pt>
    <dgm:pt modelId="{4053057B-E510-4107-902F-8F19D464D372}" type="sibTrans" cxnId="{C3B07FC1-1F9B-49B9-BCFE-E2D0BDE0F35A}">
      <dgm:prSet/>
      <dgm:spPr/>
      <dgm:t>
        <a:bodyPr/>
        <a:lstStyle/>
        <a:p>
          <a:endParaRPr kumimoji="1" lang="ja-JP" altLang="en-US"/>
        </a:p>
      </dgm:t>
    </dgm:pt>
    <dgm:pt modelId="{4CEC88D2-5487-4161-9B91-B65BDB9921B0}">
      <dgm:prSet/>
      <dgm:spPr>
        <a:solidFill>
          <a:schemeClr val="accent1">
            <a:lumMod val="75000"/>
          </a:schemeClr>
        </a:solidFill>
      </dgm:spPr>
      <dgm:t>
        <a:bodyPr/>
        <a:lstStyle/>
        <a:p>
          <a:pPr rtl="0"/>
          <a:r>
            <a:rPr lang="ja-JP" altLang="en-US" b="1" dirty="0" smtClean="0">
              <a:solidFill>
                <a:schemeClr val="bg1"/>
              </a:solidFill>
            </a:rPr>
            <a:t>作成協力</a:t>
          </a:r>
          <a:endParaRPr lang="en-US" altLang="ja-JP" b="1" dirty="0" smtClean="0">
            <a:solidFill>
              <a:schemeClr val="bg1"/>
            </a:solidFill>
          </a:endParaRPr>
        </a:p>
      </dgm:t>
    </dgm:pt>
    <dgm:pt modelId="{A71D737D-A408-4F0A-8A82-47ACE9A60667}" type="parTrans" cxnId="{FF323086-57DE-4BFE-B843-223FCD8A9F9C}">
      <dgm:prSet/>
      <dgm:spPr/>
      <dgm:t>
        <a:bodyPr/>
        <a:lstStyle/>
        <a:p>
          <a:endParaRPr kumimoji="1" lang="ja-JP" altLang="en-US"/>
        </a:p>
      </dgm:t>
    </dgm:pt>
    <dgm:pt modelId="{FDAF2EA7-E1AA-416D-8DAC-63BBAB9FEC49}" type="sibTrans" cxnId="{FF323086-57DE-4BFE-B843-223FCD8A9F9C}">
      <dgm:prSet/>
      <dgm:spPr/>
      <dgm:t>
        <a:bodyPr/>
        <a:lstStyle/>
        <a:p>
          <a:endParaRPr kumimoji="1" lang="ja-JP" altLang="en-US"/>
        </a:p>
      </dgm:t>
    </dgm:pt>
    <dgm:pt modelId="{3082A9F0-3E11-4327-AB7D-DC46FFDCAC36}">
      <dgm:prSet/>
      <dgm:spPr>
        <a:solidFill>
          <a:schemeClr val="bg1">
            <a:alpha val="90000"/>
          </a:schemeClr>
        </a:solidFill>
      </dgm:spPr>
      <dgm:t>
        <a:bodyPr/>
        <a:lstStyle/>
        <a:p>
          <a:pPr rtl="0"/>
          <a:r>
            <a:rPr kumimoji="1" lang="ja-JP" dirty="0" smtClean="0"/>
            <a:t>高野義久、野守裕明（委員長）、繁田正子、名和　健、佐藤　功、</a:t>
          </a:r>
          <a:r>
            <a:rPr kumimoji="1" lang="ja-JP" altLang="en-US" dirty="0" smtClean="0"/>
            <a:t>　</a:t>
          </a:r>
          <a:r>
            <a:rPr kumimoji="1" lang="ja-JP" dirty="0" smtClean="0"/>
            <a:t>中村治彦</a:t>
          </a:r>
          <a:r>
            <a:rPr kumimoji="1" lang="ja-JP" altLang="en-US" dirty="0" smtClean="0"/>
            <a:t>、　　　</a:t>
          </a:r>
          <a:r>
            <a:rPr kumimoji="1" lang="ja-JP" dirty="0" smtClean="0"/>
            <a:t>大森久光</a:t>
          </a:r>
          <a:r>
            <a:rPr kumimoji="1" lang="ja-JP" altLang="en-US" dirty="0" smtClean="0"/>
            <a:t>、後藤太一郎</a:t>
          </a:r>
          <a:endParaRPr kumimoji="1" lang="ja-JP" altLang="en-US" dirty="0"/>
        </a:p>
      </dgm:t>
    </dgm:pt>
    <dgm:pt modelId="{2F55F94F-EFDE-426B-A5E7-20C354C3B8E8}" type="parTrans" cxnId="{D0D08F11-94D4-4DC3-8301-D82288069AE2}">
      <dgm:prSet/>
      <dgm:spPr/>
      <dgm:t>
        <a:bodyPr/>
        <a:lstStyle/>
        <a:p>
          <a:endParaRPr kumimoji="1" lang="ja-JP" altLang="en-US"/>
        </a:p>
      </dgm:t>
    </dgm:pt>
    <dgm:pt modelId="{F02B8943-2566-4F6A-AC41-D9379E059479}" type="sibTrans" cxnId="{D0D08F11-94D4-4DC3-8301-D82288069AE2}">
      <dgm:prSet/>
      <dgm:spPr/>
      <dgm:t>
        <a:bodyPr/>
        <a:lstStyle/>
        <a:p>
          <a:endParaRPr kumimoji="1" lang="ja-JP" altLang="en-US"/>
        </a:p>
      </dgm:t>
    </dgm:pt>
    <dgm:pt modelId="{F0E8863B-0E81-4DBC-BA35-0163B2DFC86A}">
      <dgm:prSet/>
      <dgm:spPr>
        <a:solidFill>
          <a:schemeClr val="bg1">
            <a:alpha val="90000"/>
          </a:schemeClr>
        </a:solidFill>
      </dgm:spPr>
      <dgm:t>
        <a:bodyPr/>
        <a:lstStyle/>
        <a:p>
          <a:r>
            <a:rPr kumimoji="1" lang="ja-JP" altLang="en-US" dirty="0" smtClean="0">
              <a:latin typeface="ＭＳ ゴシック" pitchFamily="49" charset="-128"/>
              <a:ea typeface="ＭＳ ゴシック" pitchFamily="49" charset="-128"/>
            </a:rPr>
            <a:t>日本内科学会</a:t>
          </a:r>
          <a:endParaRPr kumimoji="1" lang="ja-JP" altLang="en-US" dirty="0">
            <a:latin typeface="ＭＳ ゴシック" pitchFamily="49" charset="-128"/>
            <a:ea typeface="ＭＳ ゴシック" pitchFamily="49" charset="-128"/>
          </a:endParaRPr>
        </a:p>
      </dgm:t>
    </dgm:pt>
    <dgm:pt modelId="{60992BD9-B2E5-4516-9A91-3E7980C6CF66}" type="parTrans" cxnId="{0BA679DB-8C27-47AF-8256-CE302EAF9793}">
      <dgm:prSet/>
      <dgm:spPr/>
      <dgm:t>
        <a:bodyPr/>
        <a:lstStyle/>
        <a:p>
          <a:endParaRPr kumimoji="1" lang="ja-JP" altLang="en-US"/>
        </a:p>
      </dgm:t>
    </dgm:pt>
    <dgm:pt modelId="{76C3C3F0-AED6-4FBD-B95D-AE10CE06A914}" type="sibTrans" cxnId="{0BA679DB-8C27-47AF-8256-CE302EAF9793}">
      <dgm:prSet/>
      <dgm:spPr/>
      <dgm:t>
        <a:bodyPr/>
        <a:lstStyle/>
        <a:p>
          <a:endParaRPr kumimoji="1" lang="ja-JP" altLang="en-US"/>
        </a:p>
      </dgm:t>
    </dgm:pt>
    <dgm:pt modelId="{7AB2292A-48C3-44FB-839E-754CC5CD7D41}">
      <dgm:prSet/>
      <dgm:spPr>
        <a:solidFill>
          <a:schemeClr val="bg1">
            <a:alpha val="90000"/>
          </a:schemeClr>
        </a:solidFill>
      </dgm:spPr>
      <dgm:t>
        <a:bodyPr/>
        <a:lstStyle/>
        <a:p>
          <a:r>
            <a:rPr kumimoji="1" lang="ja-JP" altLang="en-US" dirty="0" smtClean="0">
              <a:latin typeface="ＭＳ ゴシック" pitchFamily="49" charset="-128"/>
              <a:ea typeface="ＭＳ ゴシック" pitchFamily="49" charset="-128"/>
            </a:rPr>
            <a:t>日本禁煙学会</a:t>
          </a:r>
          <a:endParaRPr kumimoji="1" lang="ja-JP" altLang="en-US" dirty="0">
            <a:latin typeface="ＭＳ ゴシック" pitchFamily="49" charset="-128"/>
            <a:ea typeface="ＭＳ ゴシック" pitchFamily="49" charset="-128"/>
          </a:endParaRPr>
        </a:p>
      </dgm:t>
    </dgm:pt>
    <dgm:pt modelId="{1957FE2A-82B3-4201-A503-AFEBBFECF3FA}" type="parTrans" cxnId="{BA3DEE2D-10B9-4F30-8D5C-45D647A0DB82}">
      <dgm:prSet/>
      <dgm:spPr/>
      <dgm:t>
        <a:bodyPr/>
        <a:lstStyle/>
        <a:p>
          <a:endParaRPr kumimoji="1" lang="ja-JP" altLang="en-US"/>
        </a:p>
      </dgm:t>
    </dgm:pt>
    <dgm:pt modelId="{EB302D33-4BDB-47A3-A35B-61315D9AE5F2}" type="sibTrans" cxnId="{BA3DEE2D-10B9-4F30-8D5C-45D647A0DB82}">
      <dgm:prSet/>
      <dgm:spPr/>
      <dgm:t>
        <a:bodyPr/>
        <a:lstStyle/>
        <a:p>
          <a:endParaRPr kumimoji="1" lang="ja-JP" altLang="en-US"/>
        </a:p>
      </dgm:t>
    </dgm:pt>
    <dgm:pt modelId="{D9701ED3-01C8-4DB6-941E-60021498319B}">
      <dgm:prSet/>
      <dgm:spPr>
        <a:solidFill>
          <a:schemeClr val="bg1">
            <a:alpha val="90000"/>
          </a:schemeClr>
        </a:solidFill>
      </dgm:spPr>
      <dgm:t>
        <a:bodyPr/>
        <a:lstStyle/>
        <a:p>
          <a:r>
            <a:rPr lang="en-US" altLang="ja-JP" dirty="0" smtClean="0">
              <a:latin typeface="ＭＳ ゴシック" pitchFamily="49" charset="-128"/>
              <a:ea typeface="ＭＳ ゴシック" pitchFamily="49" charset="-128"/>
            </a:rPr>
            <a:t>European Union</a:t>
          </a:r>
          <a:r>
            <a:rPr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EU</a:t>
          </a:r>
          <a:r>
            <a:rPr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dgm:t>
    </dgm:pt>
    <dgm:pt modelId="{F0FC48FF-A2D3-461E-92C9-4E23FFC04DA4}" type="parTrans" cxnId="{F78D6219-5717-4F51-8778-FAA376EC6DC2}">
      <dgm:prSet/>
      <dgm:spPr/>
      <dgm:t>
        <a:bodyPr/>
        <a:lstStyle/>
        <a:p>
          <a:endParaRPr kumimoji="1" lang="ja-JP" altLang="en-US"/>
        </a:p>
      </dgm:t>
    </dgm:pt>
    <dgm:pt modelId="{AE0644F4-A4D6-46F7-8CDA-7CB93F67C3E4}" type="sibTrans" cxnId="{F78D6219-5717-4F51-8778-FAA376EC6DC2}">
      <dgm:prSet/>
      <dgm:spPr/>
      <dgm:t>
        <a:bodyPr/>
        <a:lstStyle/>
        <a:p>
          <a:endParaRPr kumimoji="1" lang="ja-JP" altLang="en-US"/>
        </a:p>
      </dgm:t>
    </dgm:pt>
    <dgm:pt modelId="{7A906F3D-8832-4B99-A6D0-DB67A3D1E1A5}">
      <dgm:prSet/>
      <dgm:spPr>
        <a:solidFill>
          <a:schemeClr val="bg1">
            <a:alpha val="90000"/>
          </a:schemeClr>
        </a:solidFill>
      </dgm:spPr>
      <dgm:t>
        <a:bodyPr/>
        <a:lstStyle/>
        <a:p>
          <a:r>
            <a:rPr lang="ja-JP" altLang="ja-JP" dirty="0" smtClean="0">
              <a:latin typeface="ＭＳ ゴシック" pitchFamily="49" charset="-128"/>
              <a:ea typeface="ＭＳ ゴシック" pitchFamily="49" charset="-128"/>
            </a:rPr>
            <a:t>Southeast Asia Tobacco Control Allianc</a:t>
          </a:r>
          <a:r>
            <a:rPr lang="en-US" altLang="ja-JP" dirty="0" smtClean="0">
              <a:latin typeface="ＭＳ ゴシック" pitchFamily="49" charset="-128"/>
              <a:ea typeface="ＭＳ ゴシック" pitchFamily="49" charset="-128"/>
            </a:rPr>
            <a:t>e</a:t>
          </a:r>
          <a:r>
            <a:rPr lang="ja-JP" altLang="en-US" dirty="0" smtClean="0">
              <a:latin typeface="ＭＳ ゴシック" pitchFamily="49" charset="-128"/>
              <a:ea typeface="ＭＳ ゴシック" pitchFamily="49" charset="-128"/>
            </a:rPr>
            <a:t>（</a:t>
          </a:r>
          <a:r>
            <a:rPr lang="ja-JP" altLang="ja-JP" dirty="0" smtClean="0">
              <a:latin typeface="ＭＳ ゴシック" pitchFamily="49" charset="-128"/>
              <a:ea typeface="ＭＳ ゴシック" pitchFamily="49" charset="-128"/>
            </a:rPr>
            <a:t>SEATCA</a:t>
          </a:r>
          <a:r>
            <a:rPr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dgm:t>
    </dgm:pt>
    <dgm:pt modelId="{4FB2FC88-E7D0-4A62-8B1A-FDFBD90A30FE}" type="parTrans" cxnId="{5E462DFA-0417-4644-A63E-728145FF6FD9}">
      <dgm:prSet/>
      <dgm:spPr/>
      <dgm:t>
        <a:bodyPr/>
        <a:lstStyle/>
        <a:p>
          <a:endParaRPr kumimoji="1" lang="ja-JP" altLang="en-US"/>
        </a:p>
      </dgm:t>
    </dgm:pt>
    <dgm:pt modelId="{C1C58558-4CE1-410F-A178-C0B8243276A9}" type="sibTrans" cxnId="{5E462DFA-0417-4644-A63E-728145FF6FD9}">
      <dgm:prSet/>
      <dgm:spPr/>
      <dgm:t>
        <a:bodyPr/>
        <a:lstStyle/>
        <a:p>
          <a:endParaRPr kumimoji="1" lang="ja-JP" altLang="en-US"/>
        </a:p>
      </dgm:t>
    </dgm:pt>
    <dgm:pt modelId="{3EBA64FF-6D79-4186-AC52-8E1E6E264511}">
      <dgm:prSet/>
      <dgm:spPr>
        <a:solidFill>
          <a:schemeClr val="accent1">
            <a:lumMod val="75000"/>
          </a:schemeClr>
        </a:solidFill>
      </dgm:spPr>
      <dgm:t>
        <a:bodyPr/>
        <a:lstStyle/>
        <a:p>
          <a:pPr rtl="0"/>
          <a:r>
            <a:rPr lang="ja-JP" altLang="en-US" b="1" dirty="0" smtClean="0">
              <a:solidFill>
                <a:schemeClr val="bg1"/>
              </a:solidFill>
            </a:rPr>
            <a:t>イラスト作成</a:t>
          </a:r>
          <a:endParaRPr lang="en-US" altLang="ja-JP" b="1" dirty="0" smtClean="0">
            <a:solidFill>
              <a:schemeClr val="bg1"/>
            </a:solidFill>
          </a:endParaRPr>
        </a:p>
      </dgm:t>
    </dgm:pt>
    <dgm:pt modelId="{618E412E-DF27-4F1A-88D0-CEFC7D4D9818}" type="parTrans" cxnId="{57071502-6FB0-46D1-A769-E443A410605F}">
      <dgm:prSet/>
      <dgm:spPr/>
      <dgm:t>
        <a:bodyPr/>
        <a:lstStyle/>
        <a:p>
          <a:endParaRPr kumimoji="1" lang="ja-JP" altLang="en-US"/>
        </a:p>
      </dgm:t>
    </dgm:pt>
    <dgm:pt modelId="{F9F90497-10F0-468B-85DF-80F4C5D0FCFF}" type="sibTrans" cxnId="{57071502-6FB0-46D1-A769-E443A410605F}">
      <dgm:prSet/>
      <dgm:spPr/>
      <dgm:t>
        <a:bodyPr/>
        <a:lstStyle/>
        <a:p>
          <a:endParaRPr kumimoji="1" lang="ja-JP" altLang="en-US"/>
        </a:p>
      </dgm:t>
    </dgm:pt>
    <dgm:pt modelId="{67A76B36-2AA3-4AB1-83B3-BE789BD5645C}">
      <dgm:prSet/>
      <dgm:spPr>
        <a:solidFill>
          <a:schemeClr val="bg1">
            <a:alpha val="90000"/>
          </a:schemeClr>
        </a:solidFill>
      </dgm:spPr>
      <dgm:t>
        <a:bodyPr/>
        <a:lstStyle/>
        <a:p>
          <a:r>
            <a:rPr kumimoji="1" lang="ja-JP" altLang="en-US" dirty="0" smtClean="0"/>
            <a:t>崇城大学芸術学部　</a:t>
          </a:r>
          <a:r>
            <a:rPr lang="ja-JP" altLang="en-US" dirty="0" smtClean="0">
              <a:solidFill>
                <a:schemeClr val="tx1"/>
              </a:solidFill>
              <a:latin typeface="ＭＳ ゴシック" charset="-128"/>
              <a:ea typeface="ＭＳ ゴシック" charset="-128"/>
              <a:sym typeface="ＭＳ ゴシック" charset="-128"/>
            </a:rPr>
            <a:t>千綿芙美（デザイン学科３年）、</a:t>
          </a:r>
          <a:r>
            <a:rPr kumimoji="1" lang="ja-JP" altLang="en-US" dirty="0" smtClean="0"/>
            <a:t>森野晶人（教授）　</a:t>
          </a:r>
          <a:endParaRPr kumimoji="1" lang="ja-JP" altLang="en-US" dirty="0"/>
        </a:p>
      </dgm:t>
    </dgm:pt>
    <dgm:pt modelId="{5616854E-DCBF-40D7-B0D4-D815CA2B77B7}" type="parTrans" cxnId="{BF06E4ED-5DB8-47B0-9865-7562C10B78C6}">
      <dgm:prSet/>
      <dgm:spPr/>
      <dgm:t>
        <a:bodyPr/>
        <a:lstStyle/>
        <a:p>
          <a:endParaRPr kumimoji="1" lang="ja-JP" altLang="en-US"/>
        </a:p>
      </dgm:t>
    </dgm:pt>
    <dgm:pt modelId="{9F1D96AD-5020-4641-AF81-65E7F83C0C02}" type="sibTrans" cxnId="{BF06E4ED-5DB8-47B0-9865-7562C10B78C6}">
      <dgm:prSet/>
      <dgm:spPr/>
      <dgm:t>
        <a:bodyPr/>
        <a:lstStyle/>
        <a:p>
          <a:endParaRPr kumimoji="1" lang="ja-JP" altLang="en-US"/>
        </a:p>
      </dgm:t>
    </dgm:pt>
    <dgm:pt modelId="{D0F9BCB4-828D-41C1-998F-578E17BD3B06}">
      <dgm:prSet/>
      <dgm:spPr>
        <a:solidFill>
          <a:schemeClr val="bg1">
            <a:alpha val="90000"/>
          </a:schemeClr>
        </a:solidFill>
      </dgm:spPr>
      <dgm:t>
        <a:bodyPr/>
        <a:lstStyle/>
        <a:p>
          <a:r>
            <a:rPr lang="ja-JP" altLang="en-US" dirty="0" smtClean="0">
              <a:latin typeface="ＭＳ ゴシック" pitchFamily="49" charset="-128"/>
              <a:ea typeface="ＭＳ ゴシック" pitchFamily="49" charset="-128"/>
            </a:rPr>
            <a:t>三村歯科医院（京都）　三村善郎歯科医師</a:t>
          </a:r>
          <a:endParaRPr kumimoji="1" lang="ja-JP" altLang="en-US" dirty="0">
            <a:latin typeface="ＭＳ ゴシック" pitchFamily="49" charset="-128"/>
            <a:ea typeface="ＭＳ ゴシック" pitchFamily="49" charset="-128"/>
          </a:endParaRPr>
        </a:p>
      </dgm:t>
    </dgm:pt>
    <dgm:pt modelId="{76584009-5671-46C5-9512-49AE6FE34795}" type="parTrans" cxnId="{B853A493-A73B-43A0-8A12-62FA1D0FBA64}">
      <dgm:prSet/>
      <dgm:spPr/>
      <dgm:t>
        <a:bodyPr/>
        <a:lstStyle/>
        <a:p>
          <a:endParaRPr kumimoji="1" lang="ja-JP" altLang="en-US"/>
        </a:p>
      </dgm:t>
    </dgm:pt>
    <dgm:pt modelId="{7E44B3D7-5EA9-4039-84E6-0AA76B2E01DA}" type="sibTrans" cxnId="{B853A493-A73B-43A0-8A12-62FA1D0FBA64}">
      <dgm:prSet/>
      <dgm:spPr/>
      <dgm:t>
        <a:bodyPr/>
        <a:lstStyle/>
        <a:p>
          <a:endParaRPr kumimoji="1" lang="ja-JP" altLang="en-US"/>
        </a:p>
      </dgm:t>
    </dgm:pt>
    <dgm:pt modelId="{996DE3B9-0D3F-4FE4-A9C4-2B524CD5F8A4}">
      <dgm:prSet/>
      <dgm:spPr>
        <a:solidFill>
          <a:schemeClr val="bg1">
            <a:alpha val="90000"/>
          </a:schemeClr>
        </a:solidFill>
      </dgm:spPr>
      <dgm:t>
        <a:bodyPr/>
        <a:lstStyle/>
        <a:p>
          <a:r>
            <a:rPr kumimoji="1" lang="ja-JP" altLang="en-US" dirty="0" smtClean="0">
              <a:latin typeface="ＭＳ ゴシック" pitchFamily="49" charset="-128"/>
              <a:ea typeface="ＭＳ ゴシック" pitchFamily="49" charset="-128"/>
            </a:rPr>
            <a:t>国立成育医療研究センター　原田正平医師</a:t>
          </a:r>
          <a:endParaRPr kumimoji="1" lang="ja-JP" altLang="en-US" dirty="0">
            <a:latin typeface="ＭＳ ゴシック" pitchFamily="49" charset="-128"/>
            <a:ea typeface="ＭＳ ゴシック" pitchFamily="49" charset="-128"/>
          </a:endParaRPr>
        </a:p>
      </dgm:t>
    </dgm:pt>
    <dgm:pt modelId="{ACC81064-8D9C-4408-8D1A-DED5F7FBFF17}" type="parTrans" cxnId="{50E75366-D445-4A55-84F9-82F49307ECBF}">
      <dgm:prSet/>
      <dgm:spPr/>
      <dgm:t>
        <a:bodyPr/>
        <a:lstStyle/>
        <a:p>
          <a:endParaRPr kumimoji="1" lang="ja-JP" altLang="en-US"/>
        </a:p>
      </dgm:t>
    </dgm:pt>
    <dgm:pt modelId="{7FF5A852-995A-43E4-8978-4FF2155AAA72}" type="sibTrans" cxnId="{50E75366-D445-4A55-84F9-82F49307ECBF}">
      <dgm:prSet/>
      <dgm:spPr/>
      <dgm:t>
        <a:bodyPr/>
        <a:lstStyle/>
        <a:p>
          <a:endParaRPr kumimoji="1" lang="ja-JP" altLang="en-US"/>
        </a:p>
      </dgm:t>
    </dgm:pt>
    <dgm:pt modelId="{3809821A-E5E4-47B6-8B1B-74815A44F5DF}">
      <dgm:prSet/>
      <dgm:spPr>
        <a:solidFill>
          <a:schemeClr val="bg1">
            <a:alpha val="90000"/>
          </a:schemeClr>
        </a:solidFill>
      </dgm:spPr>
      <dgm:t>
        <a:bodyPr/>
        <a:lstStyle/>
        <a:p>
          <a:r>
            <a:rPr lang="ja-JP" altLang="en-US" dirty="0" smtClean="0">
              <a:latin typeface="ＭＳ ゴシック" pitchFamily="49" charset="-128"/>
            </a:rPr>
            <a:t>少年写真新聞社</a:t>
          </a:r>
          <a:endParaRPr kumimoji="1" lang="ja-JP" altLang="en-US" dirty="0">
            <a:latin typeface="ＭＳ ゴシック" pitchFamily="49" charset="-128"/>
            <a:ea typeface="ＭＳ ゴシック" pitchFamily="49" charset="-128"/>
          </a:endParaRPr>
        </a:p>
      </dgm:t>
    </dgm:pt>
    <dgm:pt modelId="{D6148B03-3039-438E-AFF4-A3C5363D4FF7}" type="parTrans" cxnId="{86FBC9A3-6862-409B-8DCE-019838BE0DF3}">
      <dgm:prSet/>
      <dgm:spPr/>
      <dgm:t>
        <a:bodyPr/>
        <a:lstStyle/>
        <a:p>
          <a:endParaRPr kumimoji="1" lang="ja-JP" altLang="en-US"/>
        </a:p>
      </dgm:t>
    </dgm:pt>
    <dgm:pt modelId="{98482ABE-76C5-4ECD-9037-4C2CC2D98DA3}" type="sibTrans" cxnId="{86FBC9A3-6862-409B-8DCE-019838BE0DF3}">
      <dgm:prSet/>
      <dgm:spPr/>
      <dgm:t>
        <a:bodyPr/>
        <a:lstStyle/>
        <a:p>
          <a:endParaRPr kumimoji="1" lang="ja-JP" altLang="en-US"/>
        </a:p>
      </dgm:t>
    </dgm:pt>
    <dgm:pt modelId="{D953B637-66A1-4B15-B82F-06935A2FAE87}">
      <dgm:prSet/>
      <dgm:spPr>
        <a:solidFill>
          <a:schemeClr val="bg1">
            <a:alpha val="90000"/>
          </a:schemeClr>
        </a:solidFill>
      </dgm:spPr>
      <dgm:t>
        <a:bodyPr/>
        <a:lstStyle/>
        <a:p>
          <a:r>
            <a:rPr kumimoji="1" lang="ja-JP" altLang="en-US" dirty="0" smtClean="0">
              <a:latin typeface="ＭＳ ゴシック" pitchFamily="49" charset="-128"/>
              <a:ea typeface="ＭＳ ゴシック" pitchFamily="49" charset="-128"/>
            </a:rPr>
            <a:t>国立がんセンターがん対策情報センターがん情報統計部　祖父江友孝医師</a:t>
          </a:r>
          <a:endParaRPr kumimoji="1" lang="ja-JP" altLang="en-US" dirty="0">
            <a:latin typeface="ＭＳ ゴシック" pitchFamily="49" charset="-128"/>
            <a:ea typeface="ＭＳ ゴシック" pitchFamily="49" charset="-128"/>
          </a:endParaRPr>
        </a:p>
      </dgm:t>
    </dgm:pt>
    <dgm:pt modelId="{17187FCE-CBF5-41A5-82CC-50E38B54BD48}" type="parTrans" cxnId="{0AEB70FB-AA1A-4FC4-88A5-DAF05DE3EDE4}">
      <dgm:prSet/>
      <dgm:spPr/>
      <dgm:t>
        <a:bodyPr/>
        <a:lstStyle/>
        <a:p>
          <a:endParaRPr kumimoji="1" lang="ja-JP" altLang="en-US"/>
        </a:p>
      </dgm:t>
    </dgm:pt>
    <dgm:pt modelId="{14795E61-5F89-40EF-BDF8-4F45517263AC}" type="sibTrans" cxnId="{0AEB70FB-AA1A-4FC4-88A5-DAF05DE3EDE4}">
      <dgm:prSet/>
      <dgm:spPr/>
      <dgm:t>
        <a:bodyPr/>
        <a:lstStyle/>
        <a:p>
          <a:endParaRPr kumimoji="1" lang="ja-JP" altLang="en-US"/>
        </a:p>
      </dgm:t>
    </dgm:pt>
    <dgm:pt modelId="{857C31A7-6E33-4028-AA3E-9E0F6C6952E6}" type="pres">
      <dgm:prSet presAssocID="{E19750B6-0649-4E00-B11B-A6925E71CA8E}" presName="linear" presStyleCnt="0">
        <dgm:presLayoutVars>
          <dgm:dir/>
          <dgm:animLvl val="lvl"/>
          <dgm:resizeHandles val="exact"/>
        </dgm:presLayoutVars>
      </dgm:prSet>
      <dgm:spPr/>
      <dgm:t>
        <a:bodyPr/>
        <a:lstStyle/>
        <a:p>
          <a:endParaRPr kumimoji="1" lang="ja-JP" altLang="en-US"/>
        </a:p>
      </dgm:t>
    </dgm:pt>
    <dgm:pt modelId="{8EEEAE82-36F5-41E0-B90B-97ED3D4D7CF4}" type="pres">
      <dgm:prSet presAssocID="{282125D4-A5D2-47A0-A80A-2BBA357D37DB}" presName="parentLin" presStyleCnt="0"/>
      <dgm:spPr/>
    </dgm:pt>
    <dgm:pt modelId="{5617CF2B-4168-4637-8AD4-CE46B5A8F787}" type="pres">
      <dgm:prSet presAssocID="{282125D4-A5D2-47A0-A80A-2BBA357D37DB}" presName="parentLeftMargin" presStyleLbl="node1" presStyleIdx="0" presStyleCnt="3"/>
      <dgm:spPr/>
      <dgm:t>
        <a:bodyPr/>
        <a:lstStyle/>
        <a:p>
          <a:endParaRPr kumimoji="1" lang="ja-JP" altLang="en-US"/>
        </a:p>
      </dgm:t>
    </dgm:pt>
    <dgm:pt modelId="{44EA2801-AAFD-41F1-B5F1-1E9312467087}" type="pres">
      <dgm:prSet presAssocID="{282125D4-A5D2-47A0-A80A-2BBA357D37DB}" presName="parentText" presStyleLbl="node1" presStyleIdx="0" presStyleCnt="3" custScaleX="73787">
        <dgm:presLayoutVars>
          <dgm:chMax val="0"/>
          <dgm:bulletEnabled val="1"/>
        </dgm:presLayoutVars>
      </dgm:prSet>
      <dgm:spPr/>
      <dgm:t>
        <a:bodyPr/>
        <a:lstStyle/>
        <a:p>
          <a:endParaRPr kumimoji="1" lang="ja-JP" altLang="en-US"/>
        </a:p>
      </dgm:t>
    </dgm:pt>
    <dgm:pt modelId="{90A0D7B9-A15D-4AC1-B952-8BE46EBBDAA3}" type="pres">
      <dgm:prSet presAssocID="{282125D4-A5D2-47A0-A80A-2BBA357D37DB}" presName="negativeSpace" presStyleCnt="0"/>
      <dgm:spPr/>
    </dgm:pt>
    <dgm:pt modelId="{B302A07A-2BCB-4170-9A90-F0C5A04C77DF}" type="pres">
      <dgm:prSet presAssocID="{282125D4-A5D2-47A0-A80A-2BBA357D37DB}" presName="childText" presStyleLbl="conFgAcc1" presStyleIdx="0" presStyleCnt="3" custScaleY="101919">
        <dgm:presLayoutVars>
          <dgm:bulletEnabled val="1"/>
        </dgm:presLayoutVars>
      </dgm:prSet>
      <dgm:spPr/>
      <dgm:t>
        <a:bodyPr/>
        <a:lstStyle/>
        <a:p>
          <a:endParaRPr kumimoji="1" lang="ja-JP" altLang="en-US"/>
        </a:p>
      </dgm:t>
    </dgm:pt>
    <dgm:pt modelId="{C0B452E2-9071-4FD4-8D9B-CA89302BA9C6}" type="pres">
      <dgm:prSet presAssocID="{4053057B-E510-4107-902F-8F19D464D372}" presName="spaceBetweenRectangles" presStyleCnt="0"/>
      <dgm:spPr/>
    </dgm:pt>
    <dgm:pt modelId="{78DD096F-89BE-46AD-8402-C7E6744310CB}" type="pres">
      <dgm:prSet presAssocID="{3EBA64FF-6D79-4186-AC52-8E1E6E264511}" presName="parentLin" presStyleCnt="0"/>
      <dgm:spPr/>
    </dgm:pt>
    <dgm:pt modelId="{882A0C67-6F7F-407E-8DDE-F86E18FF59F0}" type="pres">
      <dgm:prSet presAssocID="{3EBA64FF-6D79-4186-AC52-8E1E6E264511}" presName="parentLeftMargin" presStyleLbl="node1" presStyleIdx="0" presStyleCnt="3"/>
      <dgm:spPr/>
      <dgm:t>
        <a:bodyPr/>
        <a:lstStyle/>
        <a:p>
          <a:endParaRPr kumimoji="1" lang="ja-JP" altLang="en-US"/>
        </a:p>
      </dgm:t>
    </dgm:pt>
    <dgm:pt modelId="{577F40D2-8598-424E-B573-F4E3C92FE9AE}" type="pres">
      <dgm:prSet presAssocID="{3EBA64FF-6D79-4186-AC52-8E1E6E264511}" presName="parentText" presStyleLbl="node1" presStyleIdx="1" presStyleCnt="3" custScaleX="73787">
        <dgm:presLayoutVars>
          <dgm:chMax val="0"/>
          <dgm:bulletEnabled val="1"/>
        </dgm:presLayoutVars>
      </dgm:prSet>
      <dgm:spPr/>
      <dgm:t>
        <a:bodyPr/>
        <a:lstStyle/>
        <a:p>
          <a:endParaRPr kumimoji="1" lang="ja-JP" altLang="en-US"/>
        </a:p>
      </dgm:t>
    </dgm:pt>
    <dgm:pt modelId="{662BD6E5-C2BC-42EB-A8E8-4A14803207C9}" type="pres">
      <dgm:prSet presAssocID="{3EBA64FF-6D79-4186-AC52-8E1E6E264511}" presName="negativeSpace" presStyleCnt="0"/>
      <dgm:spPr/>
    </dgm:pt>
    <dgm:pt modelId="{9FF375E9-672C-44AF-AEBF-6D03723A0287}" type="pres">
      <dgm:prSet presAssocID="{3EBA64FF-6D79-4186-AC52-8E1E6E264511}" presName="childText" presStyleLbl="conFgAcc1" presStyleIdx="1" presStyleCnt="3">
        <dgm:presLayoutVars>
          <dgm:bulletEnabled val="1"/>
        </dgm:presLayoutVars>
      </dgm:prSet>
      <dgm:spPr/>
      <dgm:t>
        <a:bodyPr/>
        <a:lstStyle/>
        <a:p>
          <a:endParaRPr kumimoji="1" lang="ja-JP" altLang="en-US"/>
        </a:p>
      </dgm:t>
    </dgm:pt>
    <dgm:pt modelId="{3D4897B5-3DFF-4B37-BFDE-EF4051417DBD}" type="pres">
      <dgm:prSet presAssocID="{F9F90497-10F0-468B-85DF-80F4C5D0FCFF}" presName="spaceBetweenRectangles" presStyleCnt="0"/>
      <dgm:spPr/>
    </dgm:pt>
    <dgm:pt modelId="{024764E2-3956-4A9D-BED1-919AA5B5FB19}" type="pres">
      <dgm:prSet presAssocID="{4CEC88D2-5487-4161-9B91-B65BDB9921B0}" presName="parentLin" presStyleCnt="0"/>
      <dgm:spPr/>
    </dgm:pt>
    <dgm:pt modelId="{0F96B39B-0D72-4A82-8C06-CE72FDD5A4FE}" type="pres">
      <dgm:prSet presAssocID="{4CEC88D2-5487-4161-9B91-B65BDB9921B0}" presName="parentLeftMargin" presStyleLbl="node1" presStyleIdx="1" presStyleCnt="3"/>
      <dgm:spPr/>
      <dgm:t>
        <a:bodyPr/>
        <a:lstStyle/>
        <a:p>
          <a:endParaRPr kumimoji="1" lang="ja-JP" altLang="en-US"/>
        </a:p>
      </dgm:t>
    </dgm:pt>
    <dgm:pt modelId="{E86EB567-E609-4462-9560-20CCC5228F60}" type="pres">
      <dgm:prSet presAssocID="{4CEC88D2-5487-4161-9B91-B65BDB9921B0}" presName="parentText" presStyleLbl="node1" presStyleIdx="2" presStyleCnt="3" custScaleX="73787">
        <dgm:presLayoutVars>
          <dgm:chMax val="0"/>
          <dgm:bulletEnabled val="1"/>
        </dgm:presLayoutVars>
      </dgm:prSet>
      <dgm:spPr/>
      <dgm:t>
        <a:bodyPr/>
        <a:lstStyle/>
        <a:p>
          <a:endParaRPr kumimoji="1" lang="ja-JP" altLang="en-US"/>
        </a:p>
      </dgm:t>
    </dgm:pt>
    <dgm:pt modelId="{F25374D4-4223-4899-82E7-DC9E64BD3ABB}" type="pres">
      <dgm:prSet presAssocID="{4CEC88D2-5487-4161-9B91-B65BDB9921B0}" presName="negativeSpace" presStyleCnt="0"/>
      <dgm:spPr/>
    </dgm:pt>
    <dgm:pt modelId="{370021E1-FE13-4439-98B3-7A838DCC0350}" type="pres">
      <dgm:prSet presAssocID="{4CEC88D2-5487-4161-9B91-B65BDB9921B0}" presName="childText" presStyleLbl="conFgAcc1" presStyleIdx="2" presStyleCnt="3" custScaleY="100421">
        <dgm:presLayoutVars>
          <dgm:bulletEnabled val="1"/>
        </dgm:presLayoutVars>
      </dgm:prSet>
      <dgm:spPr/>
      <dgm:t>
        <a:bodyPr/>
        <a:lstStyle/>
        <a:p>
          <a:endParaRPr kumimoji="1" lang="ja-JP" altLang="en-US"/>
        </a:p>
      </dgm:t>
    </dgm:pt>
  </dgm:ptLst>
  <dgm:cxnLst>
    <dgm:cxn modelId="{F4A65DFF-7149-4B70-8F0B-22A0339C2584}" type="presOf" srcId="{67A76B36-2AA3-4AB1-83B3-BE789BD5645C}" destId="{9FF375E9-672C-44AF-AEBF-6D03723A0287}" srcOrd="0" destOrd="0" presId="urn:microsoft.com/office/officeart/2005/8/layout/list1"/>
    <dgm:cxn modelId="{0BA679DB-8C27-47AF-8256-CE302EAF9793}" srcId="{4CEC88D2-5487-4161-9B91-B65BDB9921B0}" destId="{F0E8863B-0E81-4DBC-BA35-0163B2DFC86A}" srcOrd="0" destOrd="0" parTransId="{60992BD9-B2E5-4516-9A91-3E7980C6CF66}" sibTransId="{76C3C3F0-AED6-4FBD-B95D-AE10CE06A914}"/>
    <dgm:cxn modelId="{8243E5CF-7C27-4287-9915-745008954141}" type="presOf" srcId="{D953B637-66A1-4B15-B82F-06935A2FAE87}" destId="{370021E1-FE13-4439-98B3-7A838DCC0350}" srcOrd="0" destOrd="7" presId="urn:microsoft.com/office/officeart/2005/8/layout/list1"/>
    <dgm:cxn modelId="{C3B07FC1-1F9B-49B9-BCFE-E2D0BDE0F35A}" srcId="{E19750B6-0649-4E00-B11B-A6925E71CA8E}" destId="{282125D4-A5D2-47A0-A80A-2BBA357D37DB}" srcOrd="0" destOrd="0" parTransId="{A8D29342-F358-4EC8-9FFF-141F4832D3EF}" sibTransId="{4053057B-E510-4107-902F-8F19D464D372}"/>
    <dgm:cxn modelId="{B2E29391-6FAC-47B7-B0AC-CAD198986142}" type="presOf" srcId="{4CEC88D2-5487-4161-9B91-B65BDB9921B0}" destId="{0F96B39B-0D72-4A82-8C06-CE72FDD5A4FE}" srcOrd="0" destOrd="0" presId="urn:microsoft.com/office/officeart/2005/8/layout/list1"/>
    <dgm:cxn modelId="{114F38D2-B78C-4183-A7B6-50E798967485}" type="presOf" srcId="{F0E8863B-0E81-4DBC-BA35-0163B2DFC86A}" destId="{370021E1-FE13-4439-98B3-7A838DCC0350}" srcOrd="0" destOrd="0" presId="urn:microsoft.com/office/officeart/2005/8/layout/list1"/>
    <dgm:cxn modelId="{97EDD83E-28BA-41A2-84CF-C9CE576E9F5F}" type="presOf" srcId="{E19750B6-0649-4E00-B11B-A6925E71CA8E}" destId="{857C31A7-6E33-4028-AA3E-9E0F6C6952E6}" srcOrd="0" destOrd="0" presId="urn:microsoft.com/office/officeart/2005/8/layout/list1"/>
    <dgm:cxn modelId="{57071502-6FB0-46D1-A769-E443A410605F}" srcId="{E19750B6-0649-4E00-B11B-A6925E71CA8E}" destId="{3EBA64FF-6D79-4186-AC52-8E1E6E264511}" srcOrd="1" destOrd="0" parTransId="{618E412E-DF27-4F1A-88D0-CEFC7D4D9818}" sibTransId="{F9F90497-10F0-468B-85DF-80F4C5D0FCFF}"/>
    <dgm:cxn modelId="{B5BC48B8-5109-456F-BD40-CD3F7DD095DD}" type="presOf" srcId="{3EBA64FF-6D79-4186-AC52-8E1E6E264511}" destId="{577F40D2-8598-424E-B573-F4E3C92FE9AE}" srcOrd="1" destOrd="0" presId="urn:microsoft.com/office/officeart/2005/8/layout/list1"/>
    <dgm:cxn modelId="{0E63A8B3-C413-4F0A-BC81-DD7B4832B186}" type="presOf" srcId="{996DE3B9-0D3F-4FE4-A9C4-2B524CD5F8A4}" destId="{370021E1-FE13-4439-98B3-7A838DCC0350}" srcOrd="0" destOrd="6" presId="urn:microsoft.com/office/officeart/2005/8/layout/list1"/>
    <dgm:cxn modelId="{3E8E2F5E-F5BB-4FD7-B17B-71D08097A4D9}" type="presOf" srcId="{3082A9F0-3E11-4327-AB7D-DC46FFDCAC36}" destId="{B302A07A-2BCB-4170-9A90-F0C5A04C77DF}" srcOrd="0" destOrd="0" presId="urn:microsoft.com/office/officeart/2005/8/layout/list1"/>
    <dgm:cxn modelId="{50314AE3-711D-48C2-A323-B71EA4CF7442}" type="presOf" srcId="{3809821A-E5E4-47B6-8B1B-74815A44F5DF}" destId="{370021E1-FE13-4439-98B3-7A838DCC0350}" srcOrd="0" destOrd="2" presId="urn:microsoft.com/office/officeart/2005/8/layout/list1"/>
    <dgm:cxn modelId="{50E75366-D445-4A55-84F9-82F49307ECBF}" srcId="{4CEC88D2-5487-4161-9B91-B65BDB9921B0}" destId="{996DE3B9-0D3F-4FE4-A9C4-2B524CD5F8A4}" srcOrd="6" destOrd="0" parTransId="{ACC81064-8D9C-4408-8D1A-DED5F7FBFF17}" sibTransId="{7FF5A852-995A-43E4-8978-4FF2155AAA72}"/>
    <dgm:cxn modelId="{3144076E-8E83-43A0-B69F-2EF3B711DC86}" type="presOf" srcId="{7AB2292A-48C3-44FB-839E-754CC5CD7D41}" destId="{370021E1-FE13-4439-98B3-7A838DCC0350}" srcOrd="0" destOrd="1" presId="urn:microsoft.com/office/officeart/2005/8/layout/list1"/>
    <dgm:cxn modelId="{FF323086-57DE-4BFE-B843-223FCD8A9F9C}" srcId="{E19750B6-0649-4E00-B11B-A6925E71CA8E}" destId="{4CEC88D2-5487-4161-9B91-B65BDB9921B0}" srcOrd="2" destOrd="0" parTransId="{A71D737D-A408-4F0A-8A82-47ACE9A60667}" sibTransId="{FDAF2EA7-E1AA-416D-8DAC-63BBAB9FEC49}"/>
    <dgm:cxn modelId="{05CB8EED-18B5-4875-BC17-68BFB4E55C6A}" type="presOf" srcId="{3EBA64FF-6D79-4186-AC52-8E1E6E264511}" destId="{882A0C67-6F7F-407E-8DDE-F86E18FF59F0}" srcOrd="0" destOrd="0" presId="urn:microsoft.com/office/officeart/2005/8/layout/list1"/>
    <dgm:cxn modelId="{86FBC9A3-6862-409B-8DCE-019838BE0DF3}" srcId="{4CEC88D2-5487-4161-9B91-B65BDB9921B0}" destId="{3809821A-E5E4-47B6-8B1B-74815A44F5DF}" srcOrd="2" destOrd="0" parTransId="{D6148B03-3039-438E-AFF4-A3C5363D4FF7}" sibTransId="{98482ABE-76C5-4ECD-9037-4C2CC2D98DA3}"/>
    <dgm:cxn modelId="{5E462DFA-0417-4644-A63E-728145FF6FD9}" srcId="{4CEC88D2-5487-4161-9B91-B65BDB9921B0}" destId="{7A906F3D-8832-4B99-A6D0-DB67A3D1E1A5}" srcOrd="4" destOrd="0" parTransId="{4FB2FC88-E7D0-4A62-8B1A-FDFBD90A30FE}" sibTransId="{C1C58558-4CE1-410F-A178-C0B8243276A9}"/>
    <dgm:cxn modelId="{BA3DEE2D-10B9-4F30-8D5C-45D647A0DB82}" srcId="{4CEC88D2-5487-4161-9B91-B65BDB9921B0}" destId="{7AB2292A-48C3-44FB-839E-754CC5CD7D41}" srcOrd="1" destOrd="0" parTransId="{1957FE2A-82B3-4201-A503-AFEBBFECF3FA}" sibTransId="{EB302D33-4BDB-47A3-A35B-61315D9AE5F2}"/>
    <dgm:cxn modelId="{0937C974-CF0E-4652-A49E-B0794910FC27}" type="presOf" srcId="{D9701ED3-01C8-4DB6-941E-60021498319B}" destId="{370021E1-FE13-4439-98B3-7A838DCC0350}" srcOrd="0" destOrd="3" presId="urn:microsoft.com/office/officeart/2005/8/layout/list1"/>
    <dgm:cxn modelId="{0AEB70FB-AA1A-4FC4-88A5-DAF05DE3EDE4}" srcId="{4CEC88D2-5487-4161-9B91-B65BDB9921B0}" destId="{D953B637-66A1-4B15-B82F-06935A2FAE87}" srcOrd="7" destOrd="0" parTransId="{17187FCE-CBF5-41A5-82CC-50E38B54BD48}" sibTransId="{14795E61-5F89-40EF-BDF8-4F45517263AC}"/>
    <dgm:cxn modelId="{44850896-4FB9-41FA-BAB6-AD8B264C02A9}" type="presOf" srcId="{D0F9BCB4-828D-41C1-998F-578E17BD3B06}" destId="{370021E1-FE13-4439-98B3-7A838DCC0350}" srcOrd="0" destOrd="5" presId="urn:microsoft.com/office/officeart/2005/8/layout/list1"/>
    <dgm:cxn modelId="{BF06E4ED-5DB8-47B0-9865-7562C10B78C6}" srcId="{3EBA64FF-6D79-4186-AC52-8E1E6E264511}" destId="{67A76B36-2AA3-4AB1-83B3-BE789BD5645C}" srcOrd="0" destOrd="0" parTransId="{5616854E-DCBF-40D7-B0D4-D815CA2B77B7}" sibTransId="{9F1D96AD-5020-4641-AF81-65E7F83C0C02}"/>
    <dgm:cxn modelId="{36C20D32-BE0B-40D8-82B7-AEF6C2913304}" type="presOf" srcId="{4CEC88D2-5487-4161-9B91-B65BDB9921B0}" destId="{E86EB567-E609-4462-9560-20CCC5228F60}" srcOrd="1" destOrd="0" presId="urn:microsoft.com/office/officeart/2005/8/layout/list1"/>
    <dgm:cxn modelId="{D0D08F11-94D4-4DC3-8301-D82288069AE2}" srcId="{282125D4-A5D2-47A0-A80A-2BBA357D37DB}" destId="{3082A9F0-3E11-4327-AB7D-DC46FFDCAC36}" srcOrd="0" destOrd="0" parTransId="{2F55F94F-EFDE-426B-A5E7-20C354C3B8E8}" sibTransId="{F02B8943-2566-4F6A-AC41-D9379E059479}"/>
    <dgm:cxn modelId="{F78D6219-5717-4F51-8778-FAA376EC6DC2}" srcId="{4CEC88D2-5487-4161-9B91-B65BDB9921B0}" destId="{D9701ED3-01C8-4DB6-941E-60021498319B}" srcOrd="3" destOrd="0" parTransId="{F0FC48FF-A2D3-461E-92C9-4E23FFC04DA4}" sibTransId="{AE0644F4-A4D6-46F7-8CDA-7CB93F67C3E4}"/>
    <dgm:cxn modelId="{268151BC-5223-4FF2-99C0-7181056F81B7}" type="presOf" srcId="{282125D4-A5D2-47A0-A80A-2BBA357D37DB}" destId="{44EA2801-AAFD-41F1-B5F1-1E9312467087}" srcOrd="1" destOrd="0" presId="urn:microsoft.com/office/officeart/2005/8/layout/list1"/>
    <dgm:cxn modelId="{72E62775-57A3-44D0-8E9C-67E934EC6DF8}" type="presOf" srcId="{282125D4-A5D2-47A0-A80A-2BBA357D37DB}" destId="{5617CF2B-4168-4637-8AD4-CE46B5A8F787}" srcOrd="0" destOrd="0" presId="urn:microsoft.com/office/officeart/2005/8/layout/list1"/>
    <dgm:cxn modelId="{B853A493-A73B-43A0-8A12-62FA1D0FBA64}" srcId="{4CEC88D2-5487-4161-9B91-B65BDB9921B0}" destId="{D0F9BCB4-828D-41C1-998F-578E17BD3B06}" srcOrd="5" destOrd="0" parTransId="{76584009-5671-46C5-9512-49AE6FE34795}" sibTransId="{7E44B3D7-5EA9-4039-84E6-0AA76B2E01DA}"/>
    <dgm:cxn modelId="{5D6BF0FB-4068-4FCF-908C-9908304B4017}" type="presOf" srcId="{7A906F3D-8832-4B99-A6D0-DB67A3D1E1A5}" destId="{370021E1-FE13-4439-98B3-7A838DCC0350}" srcOrd="0" destOrd="4" presId="urn:microsoft.com/office/officeart/2005/8/layout/list1"/>
    <dgm:cxn modelId="{8425E4B9-C63A-4635-AE0D-FAF8BA1D58B4}" type="presParOf" srcId="{857C31A7-6E33-4028-AA3E-9E0F6C6952E6}" destId="{8EEEAE82-36F5-41E0-B90B-97ED3D4D7CF4}" srcOrd="0" destOrd="0" presId="urn:microsoft.com/office/officeart/2005/8/layout/list1"/>
    <dgm:cxn modelId="{6B53E257-6180-4758-BC15-D31D80A4277D}" type="presParOf" srcId="{8EEEAE82-36F5-41E0-B90B-97ED3D4D7CF4}" destId="{5617CF2B-4168-4637-8AD4-CE46B5A8F787}" srcOrd="0" destOrd="0" presId="urn:microsoft.com/office/officeart/2005/8/layout/list1"/>
    <dgm:cxn modelId="{338BD085-B5FC-4E1A-B96E-40CCEF36753A}" type="presParOf" srcId="{8EEEAE82-36F5-41E0-B90B-97ED3D4D7CF4}" destId="{44EA2801-AAFD-41F1-B5F1-1E9312467087}" srcOrd="1" destOrd="0" presId="urn:microsoft.com/office/officeart/2005/8/layout/list1"/>
    <dgm:cxn modelId="{9C6E8600-734E-4D49-81B3-C6BF7444A5F7}" type="presParOf" srcId="{857C31A7-6E33-4028-AA3E-9E0F6C6952E6}" destId="{90A0D7B9-A15D-4AC1-B952-8BE46EBBDAA3}" srcOrd="1" destOrd="0" presId="urn:microsoft.com/office/officeart/2005/8/layout/list1"/>
    <dgm:cxn modelId="{AEC6B05B-7807-4FBC-B568-4E88C44A30A5}" type="presParOf" srcId="{857C31A7-6E33-4028-AA3E-9E0F6C6952E6}" destId="{B302A07A-2BCB-4170-9A90-F0C5A04C77DF}" srcOrd="2" destOrd="0" presId="urn:microsoft.com/office/officeart/2005/8/layout/list1"/>
    <dgm:cxn modelId="{FAE40222-F882-4A94-B326-60C1DDDE68CC}" type="presParOf" srcId="{857C31A7-6E33-4028-AA3E-9E0F6C6952E6}" destId="{C0B452E2-9071-4FD4-8D9B-CA89302BA9C6}" srcOrd="3" destOrd="0" presId="urn:microsoft.com/office/officeart/2005/8/layout/list1"/>
    <dgm:cxn modelId="{B537CA8A-09E6-4EB6-8B13-EEC615EE591D}" type="presParOf" srcId="{857C31A7-6E33-4028-AA3E-9E0F6C6952E6}" destId="{78DD096F-89BE-46AD-8402-C7E6744310CB}" srcOrd="4" destOrd="0" presId="urn:microsoft.com/office/officeart/2005/8/layout/list1"/>
    <dgm:cxn modelId="{98AA3248-5E08-4985-BA97-8CAD0B26F9B6}" type="presParOf" srcId="{78DD096F-89BE-46AD-8402-C7E6744310CB}" destId="{882A0C67-6F7F-407E-8DDE-F86E18FF59F0}" srcOrd="0" destOrd="0" presId="urn:microsoft.com/office/officeart/2005/8/layout/list1"/>
    <dgm:cxn modelId="{6016C508-BCD3-4E78-8DCB-27803FA1C3F3}" type="presParOf" srcId="{78DD096F-89BE-46AD-8402-C7E6744310CB}" destId="{577F40D2-8598-424E-B573-F4E3C92FE9AE}" srcOrd="1" destOrd="0" presId="urn:microsoft.com/office/officeart/2005/8/layout/list1"/>
    <dgm:cxn modelId="{7B46D600-FC6B-470B-A017-844685085952}" type="presParOf" srcId="{857C31A7-6E33-4028-AA3E-9E0F6C6952E6}" destId="{662BD6E5-C2BC-42EB-A8E8-4A14803207C9}" srcOrd="5" destOrd="0" presId="urn:microsoft.com/office/officeart/2005/8/layout/list1"/>
    <dgm:cxn modelId="{E25EC412-0344-4215-A851-C80824D31F2C}" type="presParOf" srcId="{857C31A7-6E33-4028-AA3E-9E0F6C6952E6}" destId="{9FF375E9-672C-44AF-AEBF-6D03723A0287}" srcOrd="6" destOrd="0" presId="urn:microsoft.com/office/officeart/2005/8/layout/list1"/>
    <dgm:cxn modelId="{AC93D622-329A-49F7-9013-752B28618277}" type="presParOf" srcId="{857C31A7-6E33-4028-AA3E-9E0F6C6952E6}" destId="{3D4897B5-3DFF-4B37-BFDE-EF4051417DBD}" srcOrd="7" destOrd="0" presId="urn:microsoft.com/office/officeart/2005/8/layout/list1"/>
    <dgm:cxn modelId="{CE1C2139-7A7D-496D-B1C8-A2D625B5F5F2}" type="presParOf" srcId="{857C31A7-6E33-4028-AA3E-9E0F6C6952E6}" destId="{024764E2-3956-4A9D-BED1-919AA5B5FB19}" srcOrd="8" destOrd="0" presId="urn:microsoft.com/office/officeart/2005/8/layout/list1"/>
    <dgm:cxn modelId="{518AB2B4-0887-458D-BCE6-A7D60D66F0FF}" type="presParOf" srcId="{024764E2-3956-4A9D-BED1-919AA5B5FB19}" destId="{0F96B39B-0D72-4A82-8C06-CE72FDD5A4FE}" srcOrd="0" destOrd="0" presId="urn:microsoft.com/office/officeart/2005/8/layout/list1"/>
    <dgm:cxn modelId="{663D2CEE-B3BC-4CBA-82F3-7334E77A8B8C}" type="presParOf" srcId="{024764E2-3956-4A9D-BED1-919AA5B5FB19}" destId="{E86EB567-E609-4462-9560-20CCC5228F60}" srcOrd="1" destOrd="0" presId="urn:microsoft.com/office/officeart/2005/8/layout/list1"/>
    <dgm:cxn modelId="{C33001DB-F697-455D-A2CF-A829C56FD91B}" type="presParOf" srcId="{857C31A7-6E33-4028-AA3E-9E0F6C6952E6}" destId="{F25374D4-4223-4899-82E7-DC9E64BD3ABB}" srcOrd="9" destOrd="0" presId="urn:microsoft.com/office/officeart/2005/8/layout/list1"/>
    <dgm:cxn modelId="{427FEDD7-0BD0-4FCB-BAE9-5708F8046BDE}" type="presParOf" srcId="{857C31A7-6E33-4028-AA3E-9E0F6C6952E6}" destId="{370021E1-FE13-4439-98B3-7A838DCC035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A79739-F584-42D5-BE81-84995479C093}" type="doc">
      <dgm:prSet loTypeId="urn:microsoft.com/office/officeart/2005/8/layout/vList2" loCatId="list" qsTypeId="urn:microsoft.com/office/officeart/2005/8/quickstyle/3d3" qsCatId="3D" csTypeId="urn:microsoft.com/office/officeart/2005/8/colors/accent1_1" csCatId="accent1" phldr="1"/>
      <dgm:spPr/>
      <dgm:t>
        <a:bodyPr/>
        <a:lstStyle/>
        <a:p>
          <a:endParaRPr kumimoji="1" lang="ja-JP" altLang="en-US"/>
        </a:p>
      </dgm:t>
    </dgm:pt>
    <dgm:pt modelId="{B165E862-8BE8-4683-9A1A-12A6AE2E1637}">
      <dgm:prSet/>
      <dgm:spPr/>
      <dgm:t>
        <a:bodyPr/>
        <a:lstStyle/>
        <a:p>
          <a:pPr rtl="0"/>
          <a:r>
            <a:rPr kumimoji="1" lang="ja-JP" dirty="0" smtClean="0"/>
            <a:t>■喫煙で「ストレス」はとれません</a:t>
          </a:r>
          <a:endParaRPr lang="ja-JP" dirty="0"/>
        </a:p>
      </dgm:t>
    </dgm:pt>
    <dgm:pt modelId="{D160A90C-8F01-4E81-A106-722E63D33CA4}" type="parTrans" cxnId="{034E4753-DDE1-4E6F-BB3D-A32E498E1DD4}">
      <dgm:prSet/>
      <dgm:spPr/>
      <dgm:t>
        <a:bodyPr/>
        <a:lstStyle/>
        <a:p>
          <a:endParaRPr kumimoji="1" lang="ja-JP" altLang="en-US"/>
        </a:p>
      </dgm:t>
    </dgm:pt>
    <dgm:pt modelId="{975B519F-E0CC-42E5-9BF0-A9E93B985808}" type="sibTrans" cxnId="{034E4753-DDE1-4E6F-BB3D-A32E498E1DD4}">
      <dgm:prSet/>
      <dgm:spPr/>
      <dgm:t>
        <a:bodyPr/>
        <a:lstStyle/>
        <a:p>
          <a:endParaRPr kumimoji="1" lang="ja-JP" altLang="en-US"/>
        </a:p>
      </dgm:t>
    </dgm:pt>
    <dgm:pt modelId="{52AAF47D-845A-48D2-A3A1-3CF4B6F2F9C6}">
      <dgm:prSet/>
      <dgm:spPr/>
      <dgm:t>
        <a:bodyPr/>
        <a:lstStyle/>
        <a:p>
          <a:pPr rtl="0"/>
          <a:r>
            <a:rPr kumimoji="1" lang="ja-JP" dirty="0" smtClean="0"/>
            <a:t>■とれるのはニコチンが切れたときの禁断症状という「ストレス」だけ</a:t>
          </a:r>
          <a:endParaRPr lang="ja-JP" dirty="0"/>
        </a:p>
      </dgm:t>
    </dgm:pt>
    <dgm:pt modelId="{DD56F9AE-5EF4-4236-B688-1C551BF8ABB1}" type="parTrans" cxnId="{90969756-B03B-4F32-94C5-A4D164C4C4A8}">
      <dgm:prSet/>
      <dgm:spPr/>
      <dgm:t>
        <a:bodyPr/>
        <a:lstStyle/>
        <a:p>
          <a:endParaRPr kumimoji="1" lang="ja-JP" altLang="en-US"/>
        </a:p>
      </dgm:t>
    </dgm:pt>
    <dgm:pt modelId="{F91C3C7E-F096-4A5A-B24B-18EA089039BA}" type="sibTrans" cxnId="{90969756-B03B-4F32-94C5-A4D164C4C4A8}">
      <dgm:prSet/>
      <dgm:spPr/>
      <dgm:t>
        <a:bodyPr/>
        <a:lstStyle/>
        <a:p>
          <a:endParaRPr kumimoji="1" lang="ja-JP" altLang="en-US"/>
        </a:p>
      </dgm:t>
    </dgm:pt>
    <dgm:pt modelId="{20BAC0AB-0591-4FCC-AC90-E69B659B8DEF}">
      <dgm:prSet/>
      <dgm:spPr/>
      <dgm:t>
        <a:bodyPr/>
        <a:lstStyle/>
        <a:p>
          <a:pPr rtl="0"/>
          <a:r>
            <a:rPr kumimoji="1" lang="ja-JP" dirty="0" smtClean="0"/>
            <a:t>■これまで喫煙をして、仕事や人づきあいでの「ストレス」が消えてなくなったことがありますか？</a:t>
          </a:r>
          <a:endParaRPr lang="ja-JP" dirty="0"/>
        </a:p>
      </dgm:t>
    </dgm:pt>
    <dgm:pt modelId="{D7B71CBB-B68F-412A-8AD5-F62DF20697EB}" type="parTrans" cxnId="{A2633606-3797-40EE-9DCE-920760DE082F}">
      <dgm:prSet/>
      <dgm:spPr/>
      <dgm:t>
        <a:bodyPr/>
        <a:lstStyle/>
        <a:p>
          <a:endParaRPr kumimoji="1" lang="ja-JP" altLang="en-US"/>
        </a:p>
      </dgm:t>
    </dgm:pt>
    <dgm:pt modelId="{E34BBA8D-4849-4084-A4F6-B22318B62F9B}" type="sibTrans" cxnId="{A2633606-3797-40EE-9DCE-920760DE082F}">
      <dgm:prSet/>
      <dgm:spPr/>
      <dgm:t>
        <a:bodyPr/>
        <a:lstStyle/>
        <a:p>
          <a:endParaRPr kumimoji="1" lang="ja-JP" altLang="en-US"/>
        </a:p>
      </dgm:t>
    </dgm:pt>
    <dgm:pt modelId="{F4F3678F-D9E3-4FA8-AE4F-F5F2DAC86B90}" type="pres">
      <dgm:prSet presAssocID="{9FA79739-F584-42D5-BE81-84995479C093}" presName="linear" presStyleCnt="0">
        <dgm:presLayoutVars>
          <dgm:animLvl val="lvl"/>
          <dgm:resizeHandles val="exact"/>
        </dgm:presLayoutVars>
      </dgm:prSet>
      <dgm:spPr/>
      <dgm:t>
        <a:bodyPr/>
        <a:lstStyle/>
        <a:p>
          <a:endParaRPr kumimoji="1" lang="ja-JP" altLang="en-US"/>
        </a:p>
      </dgm:t>
    </dgm:pt>
    <dgm:pt modelId="{BED3CF01-7DF6-4C00-8F3C-24113238D20C}" type="pres">
      <dgm:prSet presAssocID="{B165E862-8BE8-4683-9A1A-12A6AE2E1637}" presName="parentText" presStyleLbl="node1" presStyleIdx="0" presStyleCnt="3">
        <dgm:presLayoutVars>
          <dgm:chMax val="0"/>
          <dgm:bulletEnabled val="1"/>
        </dgm:presLayoutVars>
      </dgm:prSet>
      <dgm:spPr/>
      <dgm:t>
        <a:bodyPr/>
        <a:lstStyle/>
        <a:p>
          <a:endParaRPr kumimoji="1" lang="ja-JP" altLang="en-US"/>
        </a:p>
      </dgm:t>
    </dgm:pt>
    <dgm:pt modelId="{EEA2399C-03D5-4C9A-BBD8-1F6E096D8D0D}" type="pres">
      <dgm:prSet presAssocID="{975B519F-E0CC-42E5-9BF0-A9E93B985808}" presName="spacer" presStyleCnt="0"/>
      <dgm:spPr/>
      <dgm:t>
        <a:bodyPr/>
        <a:lstStyle/>
        <a:p>
          <a:endParaRPr kumimoji="1" lang="ja-JP" altLang="en-US"/>
        </a:p>
      </dgm:t>
    </dgm:pt>
    <dgm:pt modelId="{635B99F7-A71D-4A97-AF5A-8CBE70F8B3D1}" type="pres">
      <dgm:prSet presAssocID="{52AAF47D-845A-48D2-A3A1-3CF4B6F2F9C6}" presName="parentText" presStyleLbl="node1" presStyleIdx="1" presStyleCnt="3">
        <dgm:presLayoutVars>
          <dgm:chMax val="0"/>
          <dgm:bulletEnabled val="1"/>
        </dgm:presLayoutVars>
      </dgm:prSet>
      <dgm:spPr/>
      <dgm:t>
        <a:bodyPr/>
        <a:lstStyle/>
        <a:p>
          <a:endParaRPr kumimoji="1" lang="ja-JP" altLang="en-US"/>
        </a:p>
      </dgm:t>
    </dgm:pt>
    <dgm:pt modelId="{0B30B395-18F8-4B52-9C91-8763CC5301E5}" type="pres">
      <dgm:prSet presAssocID="{F91C3C7E-F096-4A5A-B24B-18EA089039BA}" presName="spacer" presStyleCnt="0"/>
      <dgm:spPr/>
      <dgm:t>
        <a:bodyPr/>
        <a:lstStyle/>
        <a:p>
          <a:endParaRPr kumimoji="1" lang="ja-JP" altLang="en-US"/>
        </a:p>
      </dgm:t>
    </dgm:pt>
    <dgm:pt modelId="{398455E6-5219-4FCE-A938-8E29587A0BF7}" type="pres">
      <dgm:prSet presAssocID="{20BAC0AB-0591-4FCC-AC90-E69B659B8DEF}" presName="parentText" presStyleLbl="node1" presStyleIdx="2" presStyleCnt="3">
        <dgm:presLayoutVars>
          <dgm:chMax val="0"/>
          <dgm:bulletEnabled val="1"/>
        </dgm:presLayoutVars>
      </dgm:prSet>
      <dgm:spPr/>
      <dgm:t>
        <a:bodyPr/>
        <a:lstStyle/>
        <a:p>
          <a:endParaRPr kumimoji="1" lang="ja-JP" altLang="en-US"/>
        </a:p>
      </dgm:t>
    </dgm:pt>
  </dgm:ptLst>
  <dgm:cxnLst>
    <dgm:cxn modelId="{A35D095F-21E8-4E71-B84B-2D5581EB90B9}" type="presOf" srcId="{9FA79739-F584-42D5-BE81-84995479C093}" destId="{F4F3678F-D9E3-4FA8-AE4F-F5F2DAC86B90}" srcOrd="0" destOrd="0" presId="urn:microsoft.com/office/officeart/2005/8/layout/vList2"/>
    <dgm:cxn modelId="{707C95C7-BA6D-4776-BD98-20A0E8CE87F4}" type="presOf" srcId="{B165E862-8BE8-4683-9A1A-12A6AE2E1637}" destId="{BED3CF01-7DF6-4C00-8F3C-24113238D20C}" srcOrd="0" destOrd="0" presId="urn:microsoft.com/office/officeart/2005/8/layout/vList2"/>
    <dgm:cxn modelId="{90969756-B03B-4F32-94C5-A4D164C4C4A8}" srcId="{9FA79739-F584-42D5-BE81-84995479C093}" destId="{52AAF47D-845A-48D2-A3A1-3CF4B6F2F9C6}" srcOrd="1" destOrd="0" parTransId="{DD56F9AE-5EF4-4236-B688-1C551BF8ABB1}" sibTransId="{F91C3C7E-F096-4A5A-B24B-18EA089039BA}"/>
    <dgm:cxn modelId="{A2633606-3797-40EE-9DCE-920760DE082F}" srcId="{9FA79739-F584-42D5-BE81-84995479C093}" destId="{20BAC0AB-0591-4FCC-AC90-E69B659B8DEF}" srcOrd="2" destOrd="0" parTransId="{D7B71CBB-B68F-412A-8AD5-F62DF20697EB}" sibTransId="{E34BBA8D-4849-4084-A4F6-B22318B62F9B}"/>
    <dgm:cxn modelId="{13AAF8EB-A62B-41CE-9A86-C0707BE4E60C}" type="presOf" srcId="{52AAF47D-845A-48D2-A3A1-3CF4B6F2F9C6}" destId="{635B99F7-A71D-4A97-AF5A-8CBE70F8B3D1}" srcOrd="0" destOrd="0" presId="urn:microsoft.com/office/officeart/2005/8/layout/vList2"/>
    <dgm:cxn modelId="{5C220FD4-01DF-4B92-B1AB-82DAFC032134}" type="presOf" srcId="{20BAC0AB-0591-4FCC-AC90-E69B659B8DEF}" destId="{398455E6-5219-4FCE-A938-8E29587A0BF7}" srcOrd="0" destOrd="0" presId="urn:microsoft.com/office/officeart/2005/8/layout/vList2"/>
    <dgm:cxn modelId="{034E4753-DDE1-4E6F-BB3D-A32E498E1DD4}" srcId="{9FA79739-F584-42D5-BE81-84995479C093}" destId="{B165E862-8BE8-4683-9A1A-12A6AE2E1637}" srcOrd="0" destOrd="0" parTransId="{D160A90C-8F01-4E81-A106-722E63D33CA4}" sibTransId="{975B519F-E0CC-42E5-9BF0-A9E93B985808}"/>
    <dgm:cxn modelId="{67BAF744-B0CF-431A-A29B-21C8F726E906}" type="presParOf" srcId="{F4F3678F-D9E3-4FA8-AE4F-F5F2DAC86B90}" destId="{BED3CF01-7DF6-4C00-8F3C-24113238D20C}" srcOrd="0" destOrd="0" presId="urn:microsoft.com/office/officeart/2005/8/layout/vList2"/>
    <dgm:cxn modelId="{DC3BD8CF-61CC-4C7E-B681-C25BCE286CD9}" type="presParOf" srcId="{F4F3678F-D9E3-4FA8-AE4F-F5F2DAC86B90}" destId="{EEA2399C-03D5-4C9A-BBD8-1F6E096D8D0D}" srcOrd="1" destOrd="0" presId="urn:microsoft.com/office/officeart/2005/8/layout/vList2"/>
    <dgm:cxn modelId="{032F9BFD-3B07-4329-91FB-3F3C7FF78C2D}" type="presParOf" srcId="{F4F3678F-D9E3-4FA8-AE4F-F5F2DAC86B90}" destId="{635B99F7-A71D-4A97-AF5A-8CBE70F8B3D1}" srcOrd="2" destOrd="0" presId="urn:microsoft.com/office/officeart/2005/8/layout/vList2"/>
    <dgm:cxn modelId="{0CA7F24E-A050-42FC-9B1F-E8A83AA695F6}" type="presParOf" srcId="{F4F3678F-D9E3-4FA8-AE4F-F5F2DAC86B90}" destId="{0B30B395-18F8-4B52-9C91-8763CC5301E5}" srcOrd="3" destOrd="0" presId="urn:microsoft.com/office/officeart/2005/8/layout/vList2"/>
    <dgm:cxn modelId="{80969AC8-7017-4163-AF22-4F5FB068ACED}" type="presParOf" srcId="{F4F3678F-D9E3-4FA8-AE4F-F5F2DAC86B90}" destId="{398455E6-5219-4FCE-A938-8E29587A0BF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B537D-69D6-42C2-9C2B-D4954E81E078}"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kumimoji="1" lang="ja-JP" altLang="en-US"/>
        </a:p>
      </dgm:t>
    </dgm:pt>
    <dgm:pt modelId="{0B9AA8A2-5A04-42F2-BAF8-D5CDBC2A03DA}">
      <dgm:prSet/>
      <dgm:spPr>
        <a:solidFill>
          <a:schemeClr val="accent1">
            <a:lumMod val="75000"/>
          </a:schemeClr>
        </a:solidFill>
      </dgm:spPr>
      <dgm:t>
        <a:bodyPr/>
        <a:lstStyle/>
        <a:p>
          <a:pPr rtl="0"/>
          <a:r>
            <a:rPr kumimoji="1" lang="ja-JP" b="1" u="sng" dirty="0" smtClean="0">
              <a:latin typeface="ＭＳ ゴシック" pitchFamily="49" charset="-128"/>
              <a:ea typeface="ＭＳ ゴシック" pitchFamily="49" charset="-128"/>
            </a:rPr>
            <a:t>①　切望感</a:t>
          </a:r>
          <a:endParaRPr lang="ja-JP" dirty="0">
            <a:latin typeface="ＭＳ ゴシック" pitchFamily="49" charset="-128"/>
            <a:ea typeface="ＭＳ ゴシック" pitchFamily="49" charset="-128"/>
          </a:endParaRPr>
        </a:p>
      </dgm:t>
    </dgm:pt>
    <dgm:pt modelId="{8DADEBE7-AD31-48EE-B11A-ACED065E39CF}" type="parTrans" cxnId="{532EDFEF-8D76-4F83-A990-1B540FDFEE3F}">
      <dgm:prSet/>
      <dgm:spPr/>
      <dgm:t>
        <a:bodyPr/>
        <a:lstStyle/>
        <a:p>
          <a:endParaRPr kumimoji="1" lang="ja-JP" altLang="en-US">
            <a:latin typeface="ＭＳ ゴシック" pitchFamily="49" charset="-128"/>
            <a:ea typeface="ＭＳ ゴシック" pitchFamily="49" charset="-128"/>
          </a:endParaRPr>
        </a:p>
      </dgm:t>
    </dgm:pt>
    <dgm:pt modelId="{27A2FC36-C102-45D2-A423-A6F0BD96E7DA}" type="sibTrans" cxnId="{532EDFEF-8D76-4F83-A990-1B540FDFEE3F}">
      <dgm:prSet/>
      <dgm:spPr/>
      <dgm:t>
        <a:bodyPr/>
        <a:lstStyle/>
        <a:p>
          <a:endParaRPr kumimoji="1" lang="ja-JP" altLang="en-US">
            <a:latin typeface="ＭＳ ゴシック" pitchFamily="49" charset="-128"/>
            <a:ea typeface="ＭＳ ゴシック" pitchFamily="49" charset="-128"/>
          </a:endParaRPr>
        </a:p>
      </dgm:t>
    </dgm:pt>
    <dgm:pt modelId="{B50436F5-A098-42E5-85BF-16ABEEE8134E}">
      <dgm:prSet/>
      <dgm:spPr>
        <a:solidFill>
          <a:schemeClr val="accent1">
            <a:lumMod val="75000"/>
          </a:schemeClr>
        </a:solidFill>
      </dgm:spPr>
      <dgm:t>
        <a:bodyPr/>
        <a:lstStyle/>
        <a:p>
          <a:pPr rtl="0"/>
          <a:r>
            <a:rPr kumimoji="1" lang="ja-JP" b="1" u="sng" dirty="0" smtClean="0">
              <a:latin typeface="ＭＳ ゴシック" pitchFamily="49" charset="-128"/>
              <a:ea typeface="ＭＳ ゴシック" pitchFamily="49" charset="-128"/>
            </a:rPr>
            <a:t>③　身体的離脱症状</a:t>
          </a:r>
          <a:endParaRPr lang="ja-JP" dirty="0">
            <a:latin typeface="ＭＳ ゴシック" pitchFamily="49" charset="-128"/>
            <a:ea typeface="ＭＳ ゴシック" pitchFamily="49" charset="-128"/>
          </a:endParaRPr>
        </a:p>
      </dgm:t>
    </dgm:pt>
    <dgm:pt modelId="{E5CB46EA-BE47-47D5-B133-7C34FF169A9B}" type="parTrans" cxnId="{1870ABD5-07D6-430F-97FA-EC54DC5F1C4C}">
      <dgm:prSet/>
      <dgm:spPr/>
      <dgm:t>
        <a:bodyPr/>
        <a:lstStyle/>
        <a:p>
          <a:endParaRPr kumimoji="1" lang="ja-JP" altLang="en-US">
            <a:latin typeface="ＭＳ ゴシック" pitchFamily="49" charset="-128"/>
            <a:ea typeface="ＭＳ ゴシック" pitchFamily="49" charset="-128"/>
          </a:endParaRPr>
        </a:p>
      </dgm:t>
    </dgm:pt>
    <dgm:pt modelId="{4742EEEF-5972-4994-95AF-3F3BD5728D3A}" type="sibTrans" cxnId="{1870ABD5-07D6-430F-97FA-EC54DC5F1C4C}">
      <dgm:prSet/>
      <dgm:spPr/>
      <dgm:t>
        <a:bodyPr/>
        <a:lstStyle/>
        <a:p>
          <a:endParaRPr kumimoji="1" lang="ja-JP" altLang="en-US">
            <a:latin typeface="ＭＳ ゴシック" pitchFamily="49" charset="-128"/>
            <a:ea typeface="ＭＳ ゴシック" pitchFamily="49" charset="-128"/>
          </a:endParaRPr>
        </a:p>
      </dgm:t>
    </dgm:pt>
    <dgm:pt modelId="{D7E8A123-C81F-40CF-8B88-EE9835A64227}">
      <dgm:prSet/>
      <dgm:spPr>
        <a:solidFill>
          <a:schemeClr val="accent1">
            <a:lumMod val="75000"/>
          </a:schemeClr>
        </a:solidFill>
        <a:ln>
          <a:noFill/>
        </a:ln>
      </dgm:spPr>
      <dgm:t>
        <a:bodyPr/>
        <a:lstStyle/>
        <a:p>
          <a:pPr rtl="0"/>
          <a:r>
            <a:rPr kumimoji="1" lang="ja-JP" b="1" u="sng" dirty="0" smtClean="0">
              <a:latin typeface="ＭＳ ゴシック" pitchFamily="49" charset="-128"/>
              <a:ea typeface="ＭＳ ゴシック" pitchFamily="49" charset="-128"/>
            </a:rPr>
            <a:t>④　耐性の出現</a:t>
          </a:r>
          <a:endParaRPr lang="ja-JP" dirty="0">
            <a:latin typeface="ＭＳ ゴシック" pitchFamily="49" charset="-128"/>
            <a:ea typeface="ＭＳ ゴシック" pitchFamily="49" charset="-128"/>
          </a:endParaRPr>
        </a:p>
      </dgm:t>
    </dgm:pt>
    <dgm:pt modelId="{707DFDC9-735B-4267-B090-D2F52B9FE501}" type="parTrans" cxnId="{520EDF9D-3211-419A-B75B-9223C3950EC2}">
      <dgm:prSet/>
      <dgm:spPr/>
      <dgm:t>
        <a:bodyPr/>
        <a:lstStyle/>
        <a:p>
          <a:endParaRPr kumimoji="1" lang="ja-JP" altLang="en-US">
            <a:latin typeface="ＭＳ ゴシック" pitchFamily="49" charset="-128"/>
            <a:ea typeface="ＭＳ ゴシック" pitchFamily="49" charset="-128"/>
          </a:endParaRPr>
        </a:p>
      </dgm:t>
    </dgm:pt>
    <dgm:pt modelId="{28043ABC-1AC4-4DE0-81DB-4EEDC28CE3BB}" type="sibTrans" cxnId="{520EDF9D-3211-419A-B75B-9223C3950EC2}">
      <dgm:prSet/>
      <dgm:spPr/>
      <dgm:t>
        <a:bodyPr/>
        <a:lstStyle/>
        <a:p>
          <a:endParaRPr kumimoji="1" lang="ja-JP" altLang="en-US">
            <a:latin typeface="ＭＳ ゴシック" pitchFamily="49" charset="-128"/>
            <a:ea typeface="ＭＳ ゴシック" pitchFamily="49" charset="-128"/>
          </a:endParaRPr>
        </a:p>
      </dgm:t>
    </dgm:pt>
    <dgm:pt modelId="{E631109C-A5BD-4BAA-9E8E-99B4AA2EB27A}">
      <dgm:prSet/>
      <dgm:spPr>
        <a:solidFill>
          <a:schemeClr val="accent1">
            <a:lumMod val="75000"/>
          </a:schemeClr>
        </a:solidFill>
      </dgm:spPr>
      <dgm:t>
        <a:bodyPr/>
        <a:lstStyle/>
        <a:p>
          <a:pPr rtl="0"/>
          <a:r>
            <a:rPr kumimoji="1" lang="ja-JP" b="1" u="sng" dirty="0" smtClean="0">
              <a:latin typeface="ＭＳ ゴシック" pitchFamily="49" charset="-128"/>
              <a:ea typeface="ＭＳ ゴシック" pitchFamily="49" charset="-128"/>
            </a:rPr>
            <a:t>⑤　社会活動への支障</a:t>
          </a:r>
          <a:endParaRPr lang="ja-JP" dirty="0">
            <a:latin typeface="ＭＳ ゴシック" pitchFamily="49" charset="-128"/>
            <a:ea typeface="ＭＳ ゴシック" pitchFamily="49" charset="-128"/>
          </a:endParaRPr>
        </a:p>
      </dgm:t>
    </dgm:pt>
    <dgm:pt modelId="{A944DC0D-DB64-402C-9681-5351A612C32E}" type="parTrans" cxnId="{38EC12CE-874F-4CD5-9E7D-FFFC495C9E5A}">
      <dgm:prSet/>
      <dgm:spPr/>
      <dgm:t>
        <a:bodyPr/>
        <a:lstStyle/>
        <a:p>
          <a:endParaRPr kumimoji="1" lang="ja-JP" altLang="en-US">
            <a:latin typeface="ＭＳ ゴシック" pitchFamily="49" charset="-128"/>
            <a:ea typeface="ＭＳ ゴシック" pitchFamily="49" charset="-128"/>
          </a:endParaRPr>
        </a:p>
      </dgm:t>
    </dgm:pt>
    <dgm:pt modelId="{AE427322-6D4C-445C-BE20-D2E63785E274}" type="sibTrans" cxnId="{38EC12CE-874F-4CD5-9E7D-FFFC495C9E5A}">
      <dgm:prSet/>
      <dgm:spPr/>
      <dgm:t>
        <a:bodyPr/>
        <a:lstStyle/>
        <a:p>
          <a:endParaRPr kumimoji="1" lang="ja-JP" altLang="en-US">
            <a:latin typeface="ＭＳ ゴシック" pitchFamily="49" charset="-128"/>
            <a:ea typeface="ＭＳ ゴシック" pitchFamily="49" charset="-128"/>
          </a:endParaRPr>
        </a:p>
      </dgm:t>
    </dgm:pt>
    <dgm:pt modelId="{DA8986B0-51ED-4A1F-B562-FF3CF8DF2F56}">
      <dgm:prSet/>
      <dgm:spPr>
        <a:solidFill>
          <a:schemeClr val="accent1">
            <a:lumMod val="75000"/>
          </a:schemeClr>
        </a:solidFill>
      </dgm:spPr>
      <dgm:t>
        <a:bodyPr/>
        <a:lstStyle/>
        <a:p>
          <a:pPr rtl="0"/>
          <a:r>
            <a:rPr kumimoji="1" lang="ja-JP" b="1" u="sng" dirty="0" smtClean="0">
              <a:latin typeface="ＭＳ ゴシック" pitchFamily="49" charset="-128"/>
              <a:ea typeface="ＭＳ ゴシック" pitchFamily="49" charset="-128"/>
            </a:rPr>
            <a:t>⑥　悪いことはわかっていてもやめられない</a:t>
          </a:r>
          <a:endParaRPr lang="ja-JP" dirty="0">
            <a:latin typeface="ＭＳ ゴシック" pitchFamily="49" charset="-128"/>
            <a:ea typeface="ＭＳ ゴシック" pitchFamily="49" charset="-128"/>
          </a:endParaRPr>
        </a:p>
      </dgm:t>
    </dgm:pt>
    <dgm:pt modelId="{39E073D4-7219-423A-9994-31565EAAB400}" type="parTrans" cxnId="{06CACFCD-BC91-4F0B-B366-E1405C6BA6B8}">
      <dgm:prSet/>
      <dgm:spPr/>
      <dgm:t>
        <a:bodyPr/>
        <a:lstStyle/>
        <a:p>
          <a:endParaRPr kumimoji="1" lang="ja-JP" altLang="en-US">
            <a:latin typeface="ＭＳ ゴシック" pitchFamily="49" charset="-128"/>
            <a:ea typeface="ＭＳ ゴシック" pitchFamily="49" charset="-128"/>
          </a:endParaRPr>
        </a:p>
      </dgm:t>
    </dgm:pt>
    <dgm:pt modelId="{269482FC-E257-40FC-B506-43698867C6AC}" type="sibTrans" cxnId="{06CACFCD-BC91-4F0B-B366-E1405C6BA6B8}">
      <dgm:prSet/>
      <dgm:spPr/>
      <dgm:t>
        <a:bodyPr/>
        <a:lstStyle/>
        <a:p>
          <a:endParaRPr kumimoji="1" lang="ja-JP" altLang="en-US">
            <a:latin typeface="ＭＳ ゴシック" pitchFamily="49" charset="-128"/>
            <a:ea typeface="ＭＳ ゴシック" pitchFamily="49" charset="-128"/>
          </a:endParaRPr>
        </a:p>
      </dgm:t>
    </dgm:pt>
    <dgm:pt modelId="{6C991BD6-9681-4AD0-9862-A301989E7C3F}">
      <dgm:prSet/>
      <dgm:spPr>
        <a:solidFill>
          <a:schemeClr val="accent1">
            <a:lumMod val="75000"/>
          </a:schemeClr>
        </a:solidFill>
      </dgm:spPr>
      <dgm:t>
        <a:bodyPr/>
        <a:lstStyle/>
        <a:p>
          <a:pPr rtl="0"/>
          <a:r>
            <a:rPr kumimoji="1" lang="ja-JP" b="1" u="sng" dirty="0" smtClean="0">
              <a:latin typeface="ＭＳ ゴシック" pitchFamily="49" charset="-128"/>
              <a:ea typeface="ＭＳ ゴシック" pitchFamily="49" charset="-128"/>
            </a:rPr>
            <a:t>②　強迫的使用</a:t>
          </a:r>
          <a:endParaRPr lang="ja-JP" dirty="0">
            <a:latin typeface="ＭＳ ゴシック" pitchFamily="49" charset="-128"/>
            <a:ea typeface="ＭＳ ゴシック" pitchFamily="49" charset="-128"/>
          </a:endParaRPr>
        </a:p>
      </dgm:t>
    </dgm:pt>
    <dgm:pt modelId="{84635694-BE21-4165-AAD9-9D5988C17C62}" type="parTrans" cxnId="{7DBB3F05-2025-44CA-B488-301C3D41C83C}">
      <dgm:prSet/>
      <dgm:spPr/>
      <dgm:t>
        <a:bodyPr/>
        <a:lstStyle/>
        <a:p>
          <a:endParaRPr kumimoji="1" lang="ja-JP" altLang="en-US">
            <a:latin typeface="ＭＳ ゴシック" pitchFamily="49" charset="-128"/>
            <a:ea typeface="ＭＳ ゴシック" pitchFamily="49" charset="-128"/>
          </a:endParaRPr>
        </a:p>
      </dgm:t>
    </dgm:pt>
    <dgm:pt modelId="{ADF431BF-4FD4-428F-BB8A-6C11DA405664}" type="sibTrans" cxnId="{7DBB3F05-2025-44CA-B488-301C3D41C83C}">
      <dgm:prSet/>
      <dgm:spPr/>
      <dgm:t>
        <a:bodyPr/>
        <a:lstStyle/>
        <a:p>
          <a:endParaRPr kumimoji="1" lang="ja-JP" altLang="en-US">
            <a:latin typeface="ＭＳ ゴシック" pitchFamily="49" charset="-128"/>
            <a:ea typeface="ＭＳ ゴシック" pitchFamily="49" charset="-128"/>
          </a:endParaRPr>
        </a:p>
      </dgm:t>
    </dgm:pt>
    <dgm:pt modelId="{A28C6ADC-0495-49BB-B0F3-FA8625E74280}">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喫煙したいという強い欲望</a:t>
          </a:r>
          <a:r>
            <a:rPr kumimoji="1" lang="ja-JP" altLang="en-US" b="1" dirty="0" smtClean="0">
              <a:latin typeface="ＭＳ ゴシック" pitchFamily="49" charset="-128"/>
              <a:ea typeface="ＭＳ ゴシック" pitchFamily="49" charset="-128"/>
            </a:rPr>
            <a:t>。</a:t>
          </a:r>
          <a:r>
            <a:rPr kumimoji="1" lang="ja-JP" b="1" dirty="0" smtClean="0">
              <a:latin typeface="ＭＳ ゴシック" pitchFamily="49" charset="-128"/>
              <a:ea typeface="ＭＳ ゴシック" pitchFamily="49" charset="-128"/>
            </a:rPr>
            <a:t>切望感。</a:t>
          </a:r>
          <a:endParaRPr kumimoji="1" lang="ja-JP" altLang="en-US" b="1" dirty="0">
            <a:latin typeface="ＭＳ ゴシック" pitchFamily="49" charset="-128"/>
            <a:ea typeface="ＭＳ ゴシック" pitchFamily="49" charset="-128"/>
          </a:endParaRPr>
        </a:p>
      </dgm:t>
    </dgm:pt>
    <dgm:pt modelId="{A6E63237-871B-4A75-A30C-483B68791D6C}" type="parTrans" cxnId="{44B4F6FC-8386-49B4-8CE3-5D9B289461F9}">
      <dgm:prSet/>
      <dgm:spPr/>
      <dgm:t>
        <a:bodyPr/>
        <a:lstStyle/>
        <a:p>
          <a:endParaRPr kumimoji="1" lang="ja-JP" altLang="en-US">
            <a:latin typeface="ＭＳ ゴシック" pitchFamily="49" charset="-128"/>
            <a:ea typeface="ＭＳ ゴシック" pitchFamily="49" charset="-128"/>
          </a:endParaRPr>
        </a:p>
      </dgm:t>
    </dgm:pt>
    <dgm:pt modelId="{D04EF2C2-50A7-42AD-AE2A-EE911FD57ED4}" type="sibTrans" cxnId="{44B4F6FC-8386-49B4-8CE3-5D9B289461F9}">
      <dgm:prSet/>
      <dgm:spPr/>
      <dgm:t>
        <a:bodyPr/>
        <a:lstStyle/>
        <a:p>
          <a:endParaRPr kumimoji="1" lang="ja-JP" altLang="en-US">
            <a:latin typeface="ＭＳ ゴシック" pitchFamily="49" charset="-128"/>
            <a:ea typeface="ＭＳ ゴシック" pitchFamily="49" charset="-128"/>
          </a:endParaRPr>
        </a:p>
      </dgm:t>
    </dgm:pt>
    <dgm:pt modelId="{E94CC0F5-AC7E-4130-A36C-5998895AED60}">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自分の意志に反して、ついタバコを吸い始めたり、喫煙したいという強い欲望、切望感。ずるずると何本も吸ってしまう。減らそうとしても、思うように減らすことができない。</a:t>
          </a:r>
          <a:endParaRPr kumimoji="1" lang="ja-JP" altLang="en-US" b="1" dirty="0">
            <a:latin typeface="ＭＳ ゴシック" pitchFamily="49" charset="-128"/>
            <a:ea typeface="ＭＳ ゴシック" pitchFamily="49" charset="-128"/>
          </a:endParaRPr>
        </a:p>
      </dgm:t>
    </dgm:pt>
    <dgm:pt modelId="{1A70F5FA-5AFC-4271-9112-C07C30DFEB02}" type="parTrans" cxnId="{F199CBBC-896E-44F4-A4B3-C50A8746568F}">
      <dgm:prSet/>
      <dgm:spPr/>
      <dgm:t>
        <a:bodyPr/>
        <a:lstStyle/>
        <a:p>
          <a:endParaRPr kumimoji="1" lang="ja-JP" altLang="en-US">
            <a:latin typeface="ＭＳ ゴシック" pitchFamily="49" charset="-128"/>
            <a:ea typeface="ＭＳ ゴシック" pitchFamily="49" charset="-128"/>
          </a:endParaRPr>
        </a:p>
      </dgm:t>
    </dgm:pt>
    <dgm:pt modelId="{65031037-3FBC-4924-8AFA-45F3327603FF}" type="sibTrans" cxnId="{F199CBBC-896E-44F4-A4B3-C50A8746568F}">
      <dgm:prSet/>
      <dgm:spPr/>
      <dgm:t>
        <a:bodyPr/>
        <a:lstStyle/>
        <a:p>
          <a:endParaRPr kumimoji="1" lang="ja-JP" altLang="en-US">
            <a:latin typeface="ＭＳ ゴシック" pitchFamily="49" charset="-128"/>
            <a:ea typeface="ＭＳ ゴシック" pitchFamily="49" charset="-128"/>
          </a:endParaRPr>
        </a:p>
      </dgm:t>
    </dgm:pt>
    <dgm:pt modelId="{BFCE960E-E00E-4CBE-A1FB-B485F8CF00DF}">
      <dgm:prSet/>
      <dgm:spPr>
        <a:solidFill>
          <a:schemeClr val="bg1">
            <a:alpha val="90000"/>
          </a:schemeClr>
        </a:solidFill>
      </dgm:spPr>
      <dgm:t>
        <a:bodyPr/>
        <a:lstStyle/>
        <a:p>
          <a:r>
            <a:rPr kumimoji="1" lang="ja-JP" b="1" dirty="0" smtClean="0">
              <a:latin typeface="ＭＳ ゴシック" pitchFamily="49" charset="-128"/>
              <a:ea typeface="ＭＳ ゴシック" pitchFamily="49" charset="-128"/>
            </a:rPr>
            <a:t>禁煙したときの禁断症状の出現。禁断症状を和らげ、避けるために喫煙する。</a:t>
          </a:r>
          <a:endParaRPr kumimoji="1" lang="ja-JP" altLang="en-US" b="1" dirty="0">
            <a:latin typeface="ＭＳ ゴシック" pitchFamily="49" charset="-128"/>
            <a:ea typeface="ＭＳ ゴシック" pitchFamily="49" charset="-128"/>
          </a:endParaRPr>
        </a:p>
      </dgm:t>
    </dgm:pt>
    <dgm:pt modelId="{952A643F-99DE-4608-B7EB-6C1160239C7C}" type="parTrans" cxnId="{4A9F6316-6E31-44CC-B812-01214988C285}">
      <dgm:prSet/>
      <dgm:spPr/>
      <dgm:t>
        <a:bodyPr/>
        <a:lstStyle/>
        <a:p>
          <a:endParaRPr kumimoji="1" lang="ja-JP" altLang="en-US">
            <a:latin typeface="ＭＳ ゴシック" pitchFamily="49" charset="-128"/>
            <a:ea typeface="ＭＳ ゴシック" pitchFamily="49" charset="-128"/>
          </a:endParaRPr>
        </a:p>
      </dgm:t>
    </dgm:pt>
    <dgm:pt modelId="{E6BBB78B-A758-4C09-A697-98406725A484}" type="sibTrans" cxnId="{4A9F6316-6E31-44CC-B812-01214988C285}">
      <dgm:prSet/>
      <dgm:spPr/>
      <dgm:t>
        <a:bodyPr/>
        <a:lstStyle/>
        <a:p>
          <a:endParaRPr kumimoji="1" lang="ja-JP" altLang="en-US">
            <a:latin typeface="ＭＳ ゴシック" pitchFamily="49" charset="-128"/>
            <a:ea typeface="ＭＳ ゴシック" pitchFamily="49" charset="-128"/>
          </a:endParaRPr>
        </a:p>
      </dgm:t>
    </dgm:pt>
    <dgm:pt modelId="{4BDF48F9-AD6E-41B2-93A9-53F7013FDA2A}">
      <dgm:prSet/>
      <dgm:spPr>
        <a:solidFill>
          <a:schemeClr val="bg1">
            <a:alpha val="90000"/>
          </a:schemeClr>
        </a:solidFill>
      </dgm:spPr>
      <dgm:t>
        <a:bodyPr/>
        <a:lstStyle/>
        <a:p>
          <a:r>
            <a:rPr kumimoji="1" lang="ja-JP" b="1" dirty="0" smtClean="0">
              <a:latin typeface="ＭＳ ゴシック" pitchFamily="49" charset="-128"/>
              <a:ea typeface="ＭＳ ゴシック" pitchFamily="49" charset="-128"/>
            </a:rPr>
            <a:t>喫煙を開始した当初の量では同じ効果が得にくくなり、考えていたよりもずっと多くの量を、長い期間にわたり喫煙している。</a:t>
          </a:r>
          <a:endParaRPr kumimoji="1" lang="ja-JP" altLang="en-US" b="1" dirty="0">
            <a:latin typeface="ＭＳ ゴシック" pitchFamily="49" charset="-128"/>
            <a:ea typeface="ＭＳ ゴシック" pitchFamily="49" charset="-128"/>
          </a:endParaRPr>
        </a:p>
      </dgm:t>
    </dgm:pt>
    <dgm:pt modelId="{0F8E3034-BF9A-4A75-BEFD-B838494243F3}" type="parTrans" cxnId="{03AB33CF-20AA-4547-852D-99B98D6ED777}">
      <dgm:prSet/>
      <dgm:spPr/>
      <dgm:t>
        <a:bodyPr/>
        <a:lstStyle/>
        <a:p>
          <a:endParaRPr kumimoji="1" lang="ja-JP" altLang="en-US">
            <a:latin typeface="ＭＳ ゴシック" pitchFamily="49" charset="-128"/>
            <a:ea typeface="ＭＳ ゴシック" pitchFamily="49" charset="-128"/>
          </a:endParaRPr>
        </a:p>
      </dgm:t>
    </dgm:pt>
    <dgm:pt modelId="{7D131162-FB50-4FB5-BB5B-3A40FC5297F5}" type="sibTrans" cxnId="{03AB33CF-20AA-4547-852D-99B98D6ED777}">
      <dgm:prSet/>
      <dgm:spPr/>
      <dgm:t>
        <a:bodyPr/>
        <a:lstStyle/>
        <a:p>
          <a:endParaRPr kumimoji="1" lang="ja-JP" altLang="en-US">
            <a:latin typeface="ＭＳ ゴシック" pitchFamily="49" charset="-128"/>
            <a:ea typeface="ＭＳ ゴシック" pitchFamily="49" charset="-128"/>
          </a:endParaRPr>
        </a:p>
      </dgm:t>
    </dgm:pt>
    <dgm:pt modelId="{D25A9FB6-F42F-44FA-B2DF-8B07C031B034}">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喫煙のための仕事の中断。喫煙できない場所を避ける等、喫煙を優先するため、社会的活動に支障がでる。</a:t>
          </a:r>
          <a:endParaRPr kumimoji="1" lang="ja-JP" altLang="en-US" b="1" dirty="0">
            <a:latin typeface="ＭＳ ゴシック" pitchFamily="49" charset="-128"/>
            <a:ea typeface="ＭＳ ゴシック" pitchFamily="49" charset="-128"/>
          </a:endParaRPr>
        </a:p>
      </dgm:t>
    </dgm:pt>
    <dgm:pt modelId="{226925E6-B03D-49B1-8356-3EA6CFB6C522}" type="parTrans" cxnId="{E6AA6D28-9E1C-48E8-9988-3CC588E1CD5C}">
      <dgm:prSet/>
      <dgm:spPr/>
      <dgm:t>
        <a:bodyPr/>
        <a:lstStyle/>
        <a:p>
          <a:endParaRPr kumimoji="1" lang="ja-JP" altLang="en-US">
            <a:latin typeface="ＭＳ ゴシック" pitchFamily="49" charset="-128"/>
            <a:ea typeface="ＭＳ ゴシック" pitchFamily="49" charset="-128"/>
          </a:endParaRPr>
        </a:p>
      </dgm:t>
    </dgm:pt>
    <dgm:pt modelId="{17362D21-38F4-4D6D-8FB8-5AD696D81BB7}" type="sibTrans" cxnId="{E6AA6D28-9E1C-48E8-9988-3CC588E1CD5C}">
      <dgm:prSet/>
      <dgm:spPr/>
      <dgm:t>
        <a:bodyPr/>
        <a:lstStyle/>
        <a:p>
          <a:endParaRPr kumimoji="1" lang="ja-JP" altLang="en-US">
            <a:latin typeface="ＭＳ ゴシック" pitchFamily="49" charset="-128"/>
            <a:ea typeface="ＭＳ ゴシック" pitchFamily="49" charset="-128"/>
          </a:endParaRPr>
        </a:p>
      </dgm:t>
    </dgm:pt>
    <dgm:pt modelId="{5D6E281B-8D14-49B2-9079-93079DD74257}">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有害性が明らかだと認識しても、喫煙を継続する。</a:t>
          </a:r>
          <a:r>
            <a:rPr kumimoji="1" lang="ja-JP" dirty="0" smtClean="0">
              <a:latin typeface="ＭＳ ゴシック" pitchFamily="49" charset="-128"/>
              <a:ea typeface="ＭＳ ゴシック" pitchFamily="49" charset="-128"/>
            </a:rPr>
            <a:t>　</a:t>
          </a:r>
          <a:endParaRPr kumimoji="1" lang="ja-JP" altLang="en-US" dirty="0">
            <a:latin typeface="ＭＳ ゴシック" pitchFamily="49" charset="-128"/>
            <a:ea typeface="ＭＳ ゴシック" pitchFamily="49" charset="-128"/>
          </a:endParaRPr>
        </a:p>
      </dgm:t>
    </dgm:pt>
    <dgm:pt modelId="{D1F3BB31-22F1-42D2-AA64-B0063A392A85}" type="parTrans" cxnId="{F926DE26-D0E9-4B7B-B7CD-8AB4B1641362}">
      <dgm:prSet/>
      <dgm:spPr/>
      <dgm:t>
        <a:bodyPr/>
        <a:lstStyle/>
        <a:p>
          <a:endParaRPr kumimoji="1" lang="ja-JP" altLang="en-US">
            <a:latin typeface="ＭＳ ゴシック" pitchFamily="49" charset="-128"/>
            <a:ea typeface="ＭＳ ゴシック" pitchFamily="49" charset="-128"/>
          </a:endParaRPr>
        </a:p>
      </dgm:t>
    </dgm:pt>
    <dgm:pt modelId="{CCC793F0-A0D5-44AD-9D08-922D99D09AA4}" type="sibTrans" cxnId="{F926DE26-D0E9-4B7B-B7CD-8AB4B1641362}">
      <dgm:prSet/>
      <dgm:spPr/>
      <dgm:t>
        <a:bodyPr/>
        <a:lstStyle/>
        <a:p>
          <a:endParaRPr kumimoji="1" lang="ja-JP" altLang="en-US">
            <a:latin typeface="ＭＳ ゴシック" pitchFamily="49" charset="-128"/>
            <a:ea typeface="ＭＳ ゴシック" pitchFamily="49" charset="-128"/>
          </a:endParaRPr>
        </a:p>
      </dgm:t>
    </dgm:pt>
    <dgm:pt modelId="{B336A3F3-4357-4B8F-8F77-3AE57576E135}" type="pres">
      <dgm:prSet presAssocID="{FE6B537D-69D6-42C2-9C2B-D4954E81E078}" presName="linear" presStyleCnt="0">
        <dgm:presLayoutVars>
          <dgm:dir/>
          <dgm:animLvl val="lvl"/>
          <dgm:resizeHandles val="exact"/>
        </dgm:presLayoutVars>
      </dgm:prSet>
      <dgm:spPr/>
      <dgm:t>
        <a:bodyPr/>
        <a:lstStyle/>
        <a:p>
          <a:endParaRPr kumimoji="1" lang="ja-JP" altLang="en-US"/>
        </a:p>
      </dgm:t>
    </dgm:pt>
    <dgm:pt modelId="{458E53F4-9A8E-4787-B6DF-BB04D24DA5F1}" type="pres">
      <dgm:prSet presAssocID="{0B9AA8A2-5A04-42F2-BAF8-D5CDBC2A03DA}" presName="parentLin" presStyleCnt="0"/>
      <dgm:spPr/>
    </dgm:pt>
    <dgm:pt modelId="{BF47D85A-F0B0-462B-AF12-19E9264A524B}" type="pres">
      <dgm:prSet presAssocID="{0B9AA8A2-5A04-42F2-BAF8-D5CDBC2A03DA}" presName="parentLeftMargin" presStyleLbl="node1" presStyleIdx="0" presStyleCnt="6"/>
      <dgm:spPr/>
      <dgm:t>
        <a:bodyPr/>
        <a:lstStyle/>
        <a:p>
          <a:endParaRPr kumimoji="1" lang="ja-JP" altLang="en-US"/>
        </a:p>
      </dgm:t>
    </dgm:pt>
    <dgm:pt modelId="{8E2C91D4-7DC0-471C-98A6-55520EB6BC75}" type="pres">
      <dgm:prSet presAssocID="{0B9AA8A2-5A04-42F2-BAF8-D5CDBC2A03DA}" presName="parentText" presStyleLbl="node1" presStyleIdx="0" presStyleCnt="6">
        <dgm:presLayoutVars>
          <dgm:chMax val="0"/>
          <dgm:bulletEnabled val="1"/>
        </dgm:presLayoutVars>
      </dgm:prSet>
      <dgm:spPr/>
      <dgm:t>
        <a:bodyPr/>
        <a:lstStyle/>
        <a:p>
          <a:endParaRPr kumimoji="1" lang="ja-JP" altLang="en-US"/>
        </a:p>
      </dgm:t>
    </dgm:pt>
    <dgm:pt modelId="{81E2BCF7-4546-4DD4-99F7-D3E3F6DE66F7}" type="pres">
      <dgm:prSet presAssocID="{0B9AA8A2-5A04-42F2-BAF8-D5CDBC2A03DA}" presName="negativeSpace" presStyleCnt="0"/>
      <dgm:spPr/>
    </dgm:pt>
    <dgm:pt modelId="{ABD1429D-9B0C-4602-A4EE-676556E34441}" type="pres">
      <dgm:prSet presAssocID="{0B9AA8A2-5A04-42F2-BAF8-D5CDBC2A03DA}" presName="childText" presStyleLbl="conFgAcc1" presStyleIdx="0" presStyleCnt="6">
        <dgm:presLayoutVars>
          <dgm:bulletEnabled val="1"/>
        </dgm:presLayoutVars>
      </dgm:prSet>
      <dgm:spPr/>
      <dgm:t>
        <a:bodyPr/>
        <a:lstStyle/>
        <a:p>
          <a:endParaRPr kumimoji="1" lang="ja-JP" altLang="en-US"/>
        </a:p>
      </dgm:t>
    </dgm:pt>
    <dgm:pt modelId="{B5E2764F-1AF6-4168-BB21-5571364C9DBE}" type="pres">
      <dgm:prSet presAssocID="{27A2FC36-C102-45D2-A423-A6F0BD96E7DA}" presName="spaceBetweenRectangles" presStyleCnt="0"/>
      <dgm:spPr/>
    </dgm:pt>
    <dgm:pt modelId="{5D3EE5EB-D81A-400D-AFC1-9ACFF8E3837D}" type="pres">
      <dgm:prSet presAssocID="{6C991BD6-9681-4AD0-9862-A301989E7C3F}" presName="parentLin" presStyleCnt="0"/>
      <dgm:spPr/>
    </dgm:pt>
    <dgm:pt modelId="{761CECA9-FEE5-4EC2-95DE-5AFB3061D31C}" type="pres">
      <dgm:prSet presAssocID="{6C991BD6-9681-4AD0-9862-A301989E7C3F}" presName="parentLeftMargin" presStyleLbl="node1" presStyleIdx="0" presStyleCnt="6"/>
      <dgm:spPr/>
      <dgm:t>
        <a:bodyPr/>
        <a:lstStyle/>
        <a:p>
          <a:endParaRPr kumimoji="1" lang="ja-JP" altLang="en-US"/>
        </a:p>
      </dgm:t>
    </dgm:pt>
    <dgm:pt modelId="{0B05F2AD-4FA7-4342-AAD8-2EEC0BB6550F}" type="pres">
      <dgm:prSet presAssocID="{6C991BD6-9681-4AD0-9862-A301989E7C3F}" presName="parentText" presStyleLbl="node1" presStyleIdx="1" presStyleCnt="6">
        <dgm:presLayoutVars>
          <dgm:chMax val="0"/>
          <dgm:bulletEnabled val="1"/>
        </dgm:presLayoutVars>
      </dgm:prSet>
      <dgm:spPr/>
      <dgm:t>
        <a:bodyPr/>
        <a:lstStyle/>
        <a:p>
          <a:endParaRPr kumimoji="1" lang="ja-JP" altLang="en-US"/>
        </a:p>
      </dgm:t>
    </dgm:pt>
    <dgm:pt modelId="{1E1F8A5D-9BFE-4D63-8738-2AF3508DAC52}" type="pres">
      <dgm:prSet presAssocID="{6C991BD6-9681-4AD0-9862-A301989E7C3F}" presName="negativeSpace" presStyleCnt="0"/>
      <dgm:spPr/>
    </dgm:pt>
    <dgm:pt modelId="{F0678ADF-155A-4090-B1EE-386B316E5621}" type="pres">
      <dgm:prSet presAssocID="{6C991BD6-9681-4AD0-9862-A301989E7C3F}" presName="childText" presStyleLbl="conFgAcc1" presStyleIdx="1" presStyleCnt="6">
        <dgm:presLayoutVars>
          <dgm:bulletEnabled val="1"/>
        </dgm:presLayoutVars>
      </dgm:prSet>
      <dgm:spPr/>
      <dgm:t>
        <a:bodyPr/>
        <a:lstStyle/>
        <a:p>
          <a:endParaRPr kumimoji="1" lang="ja-JP" altLang="en-US"/>
        </a:p>
      </dgm:t>
    </dgm:pt>
    <dgm:pt modelId="{B1CBEB61-1FE2-4D47-972E-ED7CC99F0D83}" type="pres">
      <dgm:prSet presAssocID="{ADF431BF-4FD4-428F-BB8A-6C11DA405664}" presName="spaceBetweenRectangles" presStyleCnt="0"/>
      <dgm:spPr/>
    </dgm:pt>
    <dgm:pt modelId="{BBCBD583-B6BF-4555-8B84-FC8CF110FFA9}" type="pres">
      <dgm:prSet presAssocID="{B50436F5-A098-42E5-85BF-16ABEEE8134E}" presName="parentLin" presStyleCnt="0"/>
      <dgm:spPr/>
    </dgm:pt>
    <dgm:pt modelId="{CE45550C-E6CE-47D9-91D3-9767CAE17428}" type="pres">
      <dgm:prSet presAssocID="{B50436F5-A098-42E5-85BF-16ABEEE8134E}" presName="parentLeftMargin" presStyleLbl="node1" presStyleIdx="1" presStyleCnt="6"/>
      <dgm:spPr/>
      <dgm:t>
        <a:bodyPr/>
        <a:lstStyle/>
        <a:p>
          <a:endParaRPr kumimoji="1" lang="ja-JP" altLang="en-US"/>
        </a:p>
      </dgm:t>
    </dgm:pt>
    <dgm:pt modelId="{48FD9B92-4EB9-4606-B5A0-7C24AD4D8F85}" type="pres">
      <dgm:prSet presAssocID="{B50436F5-A098-42E5-85BF-16ABEEE8134E}" presName="parentText" presStyleLbl="node1" presStyleIdx="2" presStyleCnt="6">
        <dgm:presLayoutVars>
          <dgm:chMax val="0"/>
          <dgm:bulletEnabled val="1"/>
        </dgm:presLayoutVars>
      </dgm:prSet>
      <dgm:spPr/>
      <dgm:t>
        <a:bodyPr/>
        <a:lstStyle/>
        <a:p>
          <a:endParaRPr kumimoji="1" lang="ja-JP" altLang="en-US"/>
        </a:p>
      </dgm:t>
    </dgm:pt>
    <dgm:pt modelId="{920133DE-8132-419B-BF23-6A54ECB9E483}" type="pres">
      <dgm:prSet presAssocID="{B50436F5-A098-42E5-85BF-16ABEEE8134E}" presName="negativeSpace" presStyleCnt="0"/>
      <dgm:spPr/>
    </dgm:pt>
    <dgm:pt modelId="{DE389320-9B21-4D36-8BEE-96EEAB5BE7AE}" type="pres">
      <dgm:prSet presAssocID="{B50436F5-A098-42E5-85BF-16ABEEE8134E}" presName="childText" presStyleLbl="conFgAcc1" presStyleIdx="2" presStyleCnt="6">
        <dgm:presLayoutVars>
          <dgm:bulletEnabled val="1"/>
        </dgm:presLayoutVars>
      </dgm:prSet>
      <dgm:spPr/>
      <dgm:t>
        <a:bodyPr/>
        <a:lstStyle/>
        <a:p>
          <a:endParaRPr kumimoji="1" lang="ja-JP" altLang="en-US"/>
        </a:p>
      </dgm:t>
    </dgm:pt>
    <dgm:pt modelId="{5DAF7E40-33A1-4852-B7B0-24DB01BC664A}" type="pres">
      <dgm:prSet presAssocID="{4742EEEF-5972-4994-95AF-3F3BD5728D3A}" presName="spaceBetweenRectangles" presStyleCnt="0"/>
      <dgm:spPr/>
    </dgm:pt>
    <dgm:pt modelId="{0651EC86-FC82-49DB-9050-1E8AAE098C50}" type="pres">
      <dgm:prSet presAssocID="{D7E8A123-C81F-40CF-8B88-EE9835A64227}" presName="parentLin" presStyleCnt="0"/>
      <dgm:spPr/>
    </dgm:pt>
    <dgm:pt modelId="{77FC3086-E47C-493A-BE82-D62FDB7BB2C0}" type="pres">
      <dgm:prSet presAssocID="{D7E8A123-C81F-40CF-8B88-EE9835A64227}" presName="parentLeftMargin" presStyleLbl="node1" presStyleIdx="2" presStyleCnt="6"/>
      <dgm:spPr/>
      <dgm:t>
        <a:bodyPr/>
        <a:lstStyle/>
        <a:p>
          <a:endParaRPr kumimoji="1" lang="ja-JP" altLang="en-US"/>
        </a:p>
      </dgm:t>
    </dgm:pt>
    <dgm:pt modelId="{5431B5CA-B404-49D0-96B0-156E60EB7E97}" type="pres">
      <dgm:prSet presAssocID="{D7E8A123-C81F-40CF-8B88-EE9835A64227}" presName="parentText" presStyleLbl="node1" presStyleIdx="3" presStyleCnt="6">
        <dgm:presLayoutVars>
          <dgm:chMax val="0"/>
          <dgm:bulletEnabled val="1"/>
        </dgm:presLayoutVars>
      </dgm:prSet>
      <dgm:spPr/>
      <dgm:t>
        <a:bodyPr/>
        <a:lstStyle/>
        <a:p>
          <a:endParaRPr kumimoji="1" lang="ja-JP" altLang="en-US"/>
        </a:p>
      </dgm:t>
    </dgm:pt>
    <dgm:pt modelId="{054DBF44-8621-48FB-A0EB-910E9D950A2A}" type="pres">
      <dgm:prSet presAssocID="{D7E8A123-C81F-40CF-8B88-EE9835A64227}" presName="negativeSpace" presStyleCnt="0"/>
      <dgm:spPr/>
    </dgm:pt>
    <dgm:pt modelId="{DF2BB7B4-2380-4B17-8A48-87BAAAD0EEF7}" type="pres">
      <dgm:prSet presAssocID="{D7E8A123-C81F-40CF-8B88-EE9835A64227}" presName="childText" presStyleLbl="conFgAcc1" presStyleIdx="3" presStyleCnt="6">
        <dgm:presLayoutVars>
          <dgm:bulletEnabled val="1"/>
        </dgm:presLayoutVars>
      </dgm:prSet>
      <dgm:spPr/>
      <dgm:t>
        <a:bodyPr/>
        <a:lstStyle/>
        <a:p>
          <a:endParaRPr kumimoji="1" lang="ja-JP" altLang="en-US"/>
        </a:p>
      </dgm:t>
    </dgm:pt>
    <dgm:pt modelId="{480EF7C9-3D8D-4963-AFF5-B6945E7F63FE}" type="pres">
      <dgm:prSet presAssocID="{28043ABC-1AC4-4DE0-81DB-4EEDC28CE3BB}" presName="spaceBetweenRectangles" presStyleCnt="0"/>
      <dgm:spPr/>
    </dgm:pt>
    <dgm:pt modelId="{4D8D758E-7A4D-4253-92C7-020B002E357C}" type="pres">
      <dgm:prSet presAssocID="{E631109C-A5BD-4BAA-9E8E-99B4AA2EB27A}" presName="parentLin" presStyleCnt="0"/>
      <dgm:spPr/>
    </dgm:pt>
    <dgm:pt modelId="{42B88040-CE33-48C1-A958-289E5B44D06E}" type="pres">
      <dgm:prSet presAssocID="{E631109C-A5BD-4BAA-9E8E-99B4AA2EB27A}" presName="parentLeftMargin" presStyleLbl="node1" presStyleIdx="3" presStyleCnt="6"/>
      <dgm:spPr/>
      <dgm:t>
        <a:bodyPr/>
        <a:lstStyle/>
        <a:p>
          <a:endParaRPr kumimoji="1" lang="ja-JP" altLang="en-US"/>
        </a:p>
      </dgm:t>
    </dgm:pt>
    <dgm:pt modelId="{B5124283-F612-4FB3-BA96-ED157907779A}" type="pres">
      <dgm:prSet presAssocID="{E631109C-A5BD-4BAA-9E8E-99B4AA2EB27A}" presName="parentText" presStyleLbl="node1" presStyleIdx="4" presStyleCnt="6">
        <dgm:presLayoutVars>
          <dgm:chMax val="0"/>
          <dgm:bulletEnabled val="1"/>
        </dgm:presLayoutVars>
      </dgm:prSet>
      <dgm:spPr/>
      <dgm:t>
        <a:bodyPr/>
        <a:lstStyle/>
        <a:p>
          <a:endParaRPr kumimoji="1" lang="ja-JP" altLang="en-US"/>
        </a:p>
      </dgm:t>
    </dgm:pt>
    <dgm:pt modelId="{A3BF33D8-86C0-4123-950E-F0479D3EAEBD}" type="pres">
      <dgm:prSet presAssocID="{E631109C-A5BD-4BAA-9E8E-99B4AA2EB27A}" presName="negativeSpace" presStyleCnt="0"/>
      <dgm:spPr/>
    </dgm:pt>
    <dgm:pt modelId="{667CEA22-D59E-4E11-BC24-DA46372F7721}" type="pres">
      <dgm:prSet presAssocID="{E631109C-A5BD-4BAA-9E8E-99B4AA2EB27A}" presName="childText" presStyleLbl="conFgAcc1" presStyleIdx="4" presStyleCnt="6">
        <dgm:presLayoutVars>
          <dgm:bulletEnabled val="1"/>
        </dgm:presLayoutVars>
      </dgm:prSet>
      <dgm:spPr/>
      <dgm:t>
        <a:bodyPr/>
        <a:lstStyle/>
        <a:p>
          <a:endParaRPr kumimoji="1" lang="ja-JP" altLang="en-US"/>
        </a:p>
      </dgm:t>
    </dgm:pt>
    <dgm:pt modelId="{4408C130-3DC0-414C-BE43-0729F960F67D}" type="pres">
      <dgm:prSet presAssocID="{AE427322-6D4C-445C-BE20-D2E63785E274}" presName="spaceBetweenRectangles" presStyleCnt="0"/>
      <dgm:spPr/>
    </dgm:pt>
    <dgm:pt modelId="{EA28CCDB-2531-421D-AE7A-34FE5C56D24D}" type="pres">
      <dgm:prSet presAssocID="{DA8986B0-51ED-4A1F-B562-FF3CF8DF2F56}" presName="parentLin" presStyleCnt="0"/>
      <dgm:spPr/>
    </dgm:pt>
    <dgm:pt modelId="{CA115A44-1495-42F4-89E1-E940073BEF2D}" type="pres">
      <dgm:prSet presAssocID="{DA8986B0-51ED-4A1F-B562-FF3CF8DF2F56}" presName="parentLeftMargin" presStyleLbl="node1" presStyleIdx="4" presStyleCnt="6"/>
      <dgm:spPr/>
      <dgm:t>
        <a:bodyPr/>
        <a:lstStyle/>
        <a:p>
          <a:endParaRPr kumimoji="1" lang="ja-JP" altLang="en-US"/>
        </a:p>
      </dgm:t>
    </dgm:pt>
    <dgm:pt modelId="{04937F20-B1C0-4A90-BCAB-501DD21BD8D9}" type="pres">
      <dgm:prSet presAssocID="{DA8986B0-51ED-4A1F-B562-FF3CF8DF2F56}" presName="parentText" presStyleLbl="node1" presStyleIdx="5" presStyleCnt="6">
        <dgm:presLayoutVars>
          <dgm:chMax val="0"/>
          <dgm:bulletEnabled val="1"/>
        </dgm:presLayoutVars>
      </dgm:prSet>
      <dgm:spPr/>
      <dgm:t>
        <a:bodyPr/>
        <a:lstStyle/>
        <a:p>
          <a:endParaRPr kumimoji="1" lang="ja-JP" altLang="en-US"/>
        </a:p>
      </dgm:t>
    </dgm:pt>
    <dgm:pt modelId="{7A21A10F-1E6B-43C3-AEF1-599EE7C43299}" type="pres">
      <dgm:prSet presAssocID="{DA8986B0-51ED-4A1F-B562-FF3CF8DF2F56}" presName="negativeSpace" presStyleCnt="0"/>
      <dgm:spPr/>
    </dgm:pt>
    <dgm:pt modelId="{3324D15C-F469-4CAE-8000-678A961F394C}" type="pres">
      <dgm:prSet presAssocID="{DA8986B0-51ED-4A1F-B562-FF3CF8DF2F56}" presName="childText" presStyleLbl="conFgAcc1" presStyleIdx="5" presStyleCnt="6">
        <dgm:presLayoutVars>
          <dgm:bulletEnabled val="1"/>
        </dgm:presLayoutVars>
      </dgm:prSet>
      <dgm:spPr/>
      <dgm:t>
        <a:bodyPr/>
        <a:lstStyle/>
        <a:p>
          <a:endParaRPr kumimoji="1" lang="ja-JP" altLang="en-US"/>
        </a:p>
      </dgm:t>
    </dgm:pt>
  </dgm:ptLst>
  <dgm:cxnLst>
    <dgm:cxn modelId="{45E00A79-ED0D-4924-961A-B7F8833DA63F}" type="presOf" srcId="{D7E8A123-C81F-40CF-8B88-EE9835A64227}" destId="{5431B5CA-B404-49D0-96B0-156E60EB7E97}" srcOrd="1" destOrd="0" presId="urn:microsoft.com/office/officeart/2005/8/layout/list1"/>
    <dgm:cxn modelId="{2156833C-44D1-4131-B729-4C8CCDABCC23}" type="presOf" srcId="{D7E8A123-C81F-40CF-8B88-EE9835A64227}" destId="{77FC3086-E47C-493A-BE82-D62FDB7BB2C0}" srcOrd="0" destOrd="0" presId="urn:microsoft.com/office/officeart/2005/8/layout/list1"/>
    <dgm:cxn modelId="{269E4187-2019-4E0D-AFCC-88FC02FF8E03}" type="presOf" srcId="{4BDF48F9-AD6E-41B2-93A9-53F7013FDA2A}" destId="{DF2BB7B4-2380-4B17-8A48-87BAAAD0EEF7}" srcOrd="0" destOrd="0" presId="urn:microsoft.com/office/officeart/2005/8/layout/list1"/>
    <dgm:cxn modelId="{35D0F768-6521-41F3-A246-0BAD37A72FF0}" type="presOf" srcId="{6C991BD6-9681-4AD0-9862-A301989E7C3F}" destId="{0B05F2AD-4FA7-4342-AAD8-2EEC0BB6550F}" srcOrd="1" destOrd="0" presId="urn:microsoft.com/office/officeart/2005/8/layout/list1"/>
    <dgm:cxn modelId="{1870ABD5-07D6-430F-97FA-EC54DC5F1C4C}" srcId="{FE6B537D-69D6-42C2-9C2B-D4954E81E078}" destId="{B50436F5-A098-42E5-85BF-16ABEEE8134E}" srcOrd="2" destOrd="0" parTransId="{E5CB46EA-BE47-47D5-B133-7C34FF169A9B}" sibTransId="{4742EEEF-5972-4994-95AF-3F3BD5728D3A}"/>
    <dgm:cxn modelId="{81901E0B-4845-4652-9B7B-E3F10ABA4D0B}" type="presOf" srcId="{0B9AA8A2-5A04-42F2-BAF8-D5CDBC2A03DA}" destId="{8E2C91D4-7DC0-471C-98A6-55520EB6BC75}" srcOrd="1" destOrd="0" presId="urn:microsoft.com/office/officeart/2005/8/layout/list1"/>
    <dgm:cxn modelId="{5EFB0117-171B-4441-A9E3-E158A5551915}" type="presOf" srcId="{D25A9FB6-F42F-44FA-B2DF-8B07C031B034}" destId="{667CEA22-D59E-4E11-BC24-DA46372F7721}" srcOrd="0" destOrd="0" presId="urn:microsoft.com/office/officeart/2005/8/layout/list1"/>
    <dgm:cxn modelId="{F926DE26-D0E9-4B7B-B7CD-8AB4B1641362}" srcId="{DA8986B0-51ED-4A1F-B562-FF3CF8DF2F56}" destId="{5D6E281B-8D14-49B2-9079-93079DD74257}" srcOrd="0" destOrd="0" parTransId="{D1F3BB31-22F1-42D2-AA64-B0063A392A85}" sibTransId="{CCC793F0-A0D5-44AD-9D08-922D99D09AA4}"/>
    <dgm:cxn modelId="{AF535997-34AB-437B-825B-CB6954A8E3BB}" type="presOf" srcId="{5D6E281B-8D14-49B2-9079-93079DD74257}" destId="{3324D15C-F469-4CAE-8000-678A961F394C}" srcOrd="0" destOrd="0" presId="urn:microsoft.com/office/officeart/2005/8/layout/list1"/>
    <dgm:cxn modelId="{F199CBBC-896E-44F4-A4B3-C50A8746568F}" srcId="{6C991BD6-9681-4AD0-9862-A301989E7C3F}" destId="{E94CC0F5-AC7E-4130-A36C-5998895AED60}" srcOrd="0" destOrd="0" parTransId="{1A70F5FA-5AFC-4271-9112-C07C30DFEB02}" sibTransId="{65031037-3FBC-4924-8AFA-45F3327603FF}"/>
    <dgm:cxn modelId="{6612E71A-1A69-4F23-A4E0-A059B0A6CE57}" type="presOf" srcId="{FE6B537D-69D6-42C2-9C2B-D4954E81E078}" destId="{B336A3F3-4357-4B8F-8F77-3AE57576E135}" srcOrd="0" destOrd="0" presId="urn:microsoft.com/office/officeart/2005/8/layout/list1"/>
    <dgm:cxn modelId="{53CE995E-A999-4ED7-AE56-B3702C0E35FB}" type="presOf" srcId="{E94CC0F5-AC7E-4130-A36C-5998895AED60}" destId="{F0678ADF-155A-4090-B1EE-386B316E5621}" srcOrd="0" destOrd="0" presId="urn:microsoft.com/office/officeart/2005/8/layout/list1"/>
    <dgm:cxn modelId="{44B4F6FC-8386-49B4-8CE3-5D9B289461F9}" srcId="{0B9AA8A2-5A04-42F2-BAF8-D5CDBC2A03DA}" destId="{A28C6ADC-0495-49BB-B0F3-FA8625E74280}" srcOrd="0" destOrd="0" parTransId="{A6E63237-871B-4A75-A30C-483B68791D6C}" sibTransId="{D04EF2C2-50A7-42AD-AE2A-EE911FD57ED4}"/>
    <dgm:cxn modelId="{7DBB3F05-2025-44CA-B488-301C3D41C83C}" srcId="{FE6B537D-69D6-42C2-9C2B-D4954E81E078}" destId="{6C991BD6-9681-4AD0-9862-A301989E7C3F}" srcOrd="1" destOrd="0" parTransId="{84635694-BE21-4165-AAD9-9D5988C17C62}" sibTransId="{ADF431BF-4FD4-428F-BB8A-6C11DA405664}"/>
    <dgm:cxn modelId="{C077A1B9-FB31-4BE7-BEAF-C7002406A00C}" type="presOf" srcId="{6C991BD6-9681-4AD0-9862-A301989E7C3F}" destId="{761CECA9-FEE5-4EC2-95DE-5AFB3061D31C}" srcOrd="0" destOrd="0" presId="urn:microsoft.com/office/officeart/2005/8/layout/list1"/>
    <dgm:cxn modelId="{184E22EA-BDC8-4A08-B78B-C28A2634887B}" type="presOf" srcId="{E631109C-A5BD-4BAA-9E8E-99B4AA2EB27A}" destId="{B5124283-F612-4FB3-BA96-ED157907779A}" srcOrd="1" destOrd="0" presId="urn:microsoft.com/office/officeart/2005/8/layout/list1"/>
    <dgm:cxn modelId="{69073AF7-274E-464D-8C60-8EDCA1F659A4}" type="presOf" srcId="{A28C6ADC-0495-49BB-B0F3-FA8625E74280}" destId="{ABD1429D-9B0C-4602-A4EE-676556E34441}" srcOrd="0" destOrd="0" presId="urn:microsoft.com/office/officeart/2005/8/layout/list1"/>
    <dgm:cxn modelId="{E6AA6D28-9E1C-48E8-9988-3CC588E1CD5C}" srcId="{E631109C-A5BD-4BAA-9E8E-99B4AA2EB27A}" destId="{D25A9FB6-F42F-44FA-B2DF-8B07C031B034}" srcOrd="0" destOrd="0" parTransId="{226925E6-B03D-49B1-8356-3EA6CFB6C522}" sibTransId="{17362D21-38F4-4D6D-8FB8-5AD696D81BB7}"/>
    <dgm:cxn modelId="{BF5C44D3-19E4-43F4-831C-E38D07F2912D}" type="presOf" srcId="{E631109C-A5BD-4BAA-9E8E-99B4AA2EB27A}" destId="{42B88040-CE33-48C1-A958-289E5B44D06E}" srcOrd="0" destOrd="0" presId="urn:microsoft.com/office/officeart/2005/8/layout/list1"/>
    <dgm:cxn modelId="{67FED377-9998-48B5-B9C3-5D6B521CD230}" type="presOf" srcId="{BFCE960E-E00E-4CBE-A1FB-B485F8CF00DF}" destId="{DE389320-9B21-4D36-8BEE-96EEAB5BE7AE}" srcOrd="0" destOrd="0" presId="urn:microsoft.com/office/officeart/2005/8/layout/list1"/>
    <dgm:cxn modelId="{7C427962-1589-4155-BF8E-B93CD7FF8837}" type="presOf" srcId="{DA8986B0-51ED-4A1F-B562-FF3CF8DF2F56}" destId="{04937F20-B1C0-4A90-BCAB-501DD21BD8D9}" srcOrd="1" destOrd="0" presId="urn:microsoft.com/office/officeart/2005/8/layout/list1"/>
    <dgm:cxn modelId="{06CACFCD-BC91-4F0B-B366-E1405C6BA6B8}" srcId="{FE6B537D-69D6-42C2-9C2B-D4954E81E078}" destId="{DA8986B0-51ED-4A1F-B562-FF3CF8DF2F56}" srcOrd="5" destOrd="0" parTransId="{39E073D4-7219-423A-9994-31565EAAB400}" sibTransId="{269482FC-E257-40FC-B506-43698867C6AC}"/>
    <dgm:cxn modelId="{532EDFEF-8D76-4F83-A990-1B540FDFEE3F}" srcId="{FE6B537D-69D6-42C2-9C2B-D4954E81E078}" destId="{0B9AA8A2-5A04-42F2-BAF8-D5CDBC2A03DA}" srcOrd="0" destOrd="0" parTransId="{8DADEBE7-AD31-48EE-B11A-ACED065E39CF}" sibTransId="{27A2FC36-C102-45D2-A423-A6F0BD96E7DA}"/>
    <dgm:cxn modelId="{EB553B06-68FD-46FE-9D85-671A9452DAE4}" type="presOf" srcId="{DA8986B0-51ED-4A1F-B562-FF3CF8DF2F56}" destId="{CA115A44-1495-42F4-89E1-E940073BEF2D}" srcOrd="0" destOrd="0" presId="urn:microsoft.com/office/officeart/2005/8/layout/list1"/>
    <dgm:cxn modelId="{4A9F6316-6E31-44CC-B812-01214988C285}" srcId="{B50436F5-A098-42E5-85BF-16ABEEE8134E}" destId="{BFCE960E-E00E-4CBE-A1FB-B485F8CF00DF}" srcOrd="0" destOrd="0" parTransId="{952A643F-99DE-4608-B7EB-6C1160239C7C}" sibTransId="{E6BBB78B-A758-4C09-A697-98406725A484}"/>
    <dgm:cxn modelId="{520EDF9D-3211-419A-B75B-9223C3950EC2}" srcId="{FE6B537D-69D6-42C2-9C2B-D4954E81E078}" destId="{D7E8A123-C81F-40CF-8B88-EE9835A64227}" srcOrd="3" destOrd="0" parTransId="{707DFDC9-735B-4267-B090-D2F52B9FE501}" sibTransId="{28043ABC-1AC4-4DE0-81DB-4EEDC28CE3BB}"/>
    <dgm:cxn modelId="{38EC12CE-874F-4CD5-9E7D-FFFC495C9E5A}" srcId="{FE6B537D-69D6-42C2-9C2B-D4954E81E078}" destId="{E631109C-A5BD-4BAA-9E8E-99B4AA2EB27A}" srcOrd="4" destOrd="0" parTransId="{A944DC0D-DB64-402C-9681-5351A612C32E}" sibTransId="{AE427322-6D4C-445C-BE20-D2E63785E274}"/>
    <dgm:cxn modelId="{03AB33CF-20AA-4547-852D-99B98D6ED777}" srcId="{D7E8A123-C81F-40CF-8B88-EE9835A64227}" destId="{4BDF48F9-AD6E-41B2-93A9-53F7013FDA2A}" srcOrd="0" destOrd="0" parTransId="{0F8E3034-BF9A-4A75-BEFD-B838494243F3}" sibTransId="{7D131162-FB50-4FB5-BB5B-3A40FC5297F5}"/>
    <dgm:cxn modelId="{69626200-5600-443E-B03B-C2D5C6DCA782}" type="presOf" srcId="{B50436F5-A098-42E5-85BF-16ABEEE8134E}" destId="{CE45550C-E6CE-47D9-91D3-9767CAE17428}" srcOrd="0" destOrd="0" presId="urn:microsoft.com/office/officeart/2005/8/layout/list1"/>
    <dgm:cxn modelId="{FB516DE7-D089-40C1-8C70-5559798B50FA}" type="presOf" srcId="{0B9AA8A2-5A04-42F2-BAF8-D5CDBC2A03DA}" destId="{BF47D85A-F0B0-462B-AF12-19E9264A524B}" srcOrd="0" destOrd="0" presId="urn:microsoft.com/office/officeart/2005/8/layout/list1"/>
    <dgm:cxn modelId="{AF95DBA0-E495-498F-A594-2C35F9303F90}" type="presOf" srcId="{B50436F5-A098-42E5-85BF-16ABEEE8134E}" destId="{48FD9B92-4EB9-4606-B5A0-7C24AD4D8F85}" srcOrd="1" destOrd="0" presId="urn:microsoft.com/office/officeart/2005/8/layout/list1"/>
    <dgm:cxn modelId="{3255CF13-814B-40B0-BE16-5BC1A7567AC3}" type="presParOf" srcId="{B336A3F3-4357-4B8F-8F77-3AE57576E135}" destId="{458E53F4-9A8E-4787-B6DF-BB04D24DA5F1}" srcOrd="0" destOrd="0" presId="urn:microsoft.com/office/officeart/2005/8/layout/list1"/>
    <dgm:cxn modelId="{87BD9D96-7BDA-4620-9046-2F7F8FC9CF08}" type="presParOf" srcId="{458E53F4-9A8E-4787-B6DF-BB04D24DA5F1}" destId="{BF47D85A-F0B0-462B-AF12-19E9264A524B}" srcOrd="0" destOrd="0" presId="urn:microsoft.com/office/officeart/2005/8/layout/list1"/>
    <dgm:cxn modelId="{31C9E64F-9E46-4A4A-B6AB-4DD36A6A50CF}" type="presParOf" srcId="{458E53F4-9A8E-4787-B6DF-BB04D24DA5F1}" destId="{8E2C91D4-7DC0-471C-98A6-55520EB6BC75}" srcOrd="1" destOrd="0" presId="urn:microsoft.com/office/officeart/2005/8/layout/list1"/>
    <dgm:cxn modelId="{8EE070EB-8378-4587-9569-A5FCE842279A}" type="presParOf" srcId="{B336A3F3-4357-4B8F-8F77-3AE57576E135}" destId="{81E2BCF7-4546-4DD4-99F7-D3E3F6DE66F7}" srcOrd="1" destOrd="0" presId="urn:microsoft.com/office/officeart/2005/8/layout/list1"/>
    <dgm:cxn modelId="{0819C06A-1AFC-4815-9113-EDFEFB6566A6}" type="presParOf" srcId="{B336A3F3-4357-4B8F-8F77-3AE57576E135}" destId="{ABD1429D-9B0C-4602-A4EE-676556E34441}" srcOrd="2" destOrd="0" presId="urn:microsoft.com/office/officeart/2005/8/layout/list1"/>
    <dgm:cxn modelId="{6982BC9B-1D28-477A-9050-50F5DD21832E}" type="presParOf" srcId="{B336A3F3-4357-4B8F-8F77-3AE57576E135}" destId="{B5E2764F-1AF6-4168-BB21-5571364C9DBE}" srcOrd="3" destOrd="0" presId="urn:microsoft.com/office/officeart/2005/8/layout/list1"/>
    <dgm:cxn modelId="{A064DB09-B982-4776-B0E5-ECA8D105F130}" type="presParOf" srcId="{B336A3F3-4357-4B8F-8F77-3AE57576E135}" destId="{5D3EE5EB-D81A-400D-AFC1-9ACFF8E3837D}" srcOrd="4" destOrd="0" presId="urn:microsoft.com/office/officeart/2005/8/layout/list1"/>
    <dgm:cxn modelId="{904E5AA7-DE5D-47A8-B907-CA13577B2800}" type="presParOf" srcId="{5D3EE5EB-D81A-400D-AFC1-9ACFF8E3837D}" destId="{761CECA9-FEE5-4EC2-95DE-5AFB3061D31C}" srcOrd="0" destOrd="0" presId="urn:microsoft.com/office/officeart/2005/8/layout/list1"/>
    <dgm:cxn modelId="{2BDF36BF-9DB2-4EB4-9C3E-1C6106C3855F}" type="presParOf" srcId="{5D3EE5EB-D81A-400D-AFC1-9ACFF8E3837D}" destId="{0B05F2AD-4FA7-4342-AAD8-2EEC0BB6550F}" srcOrd="1" destOrd="0" presId="urn:microsoft.com/office/officeart/2005/8/layout/list1"/>
    <dgm:cxn modelId="{8B46E4A2-A989-4987-8C64-E8C1D3F366F3}" type="presParOf" srcId="{B336A3F3-4357-4B8F-8F77-3AE57576E135}" destId="{1E1F8A5D-9BFE-4D63-8738-2AF3508DAC52}" srcOrd="5" destOrd="0" presId="urn:microsoft.com/office/officeart/2005/8/layout/list1"/>
    <dgm:cxn modelId="{C255176F-D8D6-4DE6-BD45-A8DA30ECFA55}" type="presParOf" srcId="{B336A3F3-4357-4B8F-8F77-3AE57576E135}" destId="{F0678ADF-155A-4090-B1EE-386B316E5621}" srcOrd="6" destOrd="0" presId="urn:microsoft.com/office/officeart/2005/8/layout/list1"/>
    <dgm:cxn modelId="{85E6BA4E-EDB2-4C33-B9D5-B64B9F437481}" type="presParOf" srcId="{B336A3F3-4357-4B8F-8F77-3AE57576E135}" destId="{B1CBEB61-1FE2-4D47-972E-ED7CC99F0D83}" srcOrd="7" destOrd="0" presId="urn:microsoft.com/office/officeart/2005/8/layout/list1"/>
    <dgm:cxn modelId="{043D9ACE-78A0-4735-A8B5-DC57C701C24D}" type="presParOf" srcId="{B336A3F3-4357-4B8F-8F77-3AE57576E135}" destId="{BBCBD583-B6BF-4555-8B84-FC8CF110FFA9}" srcOrd="8" destOrd="0" presId="urn:microsoft.com/office/officeart/2005/8/layout/list1"/>
    <dgm:cxn modelId="{E9C4C246-BFA8-4843-8D28-8BC1DA3AD090}" type="presParOf" srcId="{BBCBD583-B6BF-4555-8B84-FC8CF110FFA9}" destId="{CE45550C-E6CE-47D9-91D3-9767CAE17428}" srcOrd="0" destOrd="0" presId="urn:microsoft.com/office/officeart/2005/8/layout/list1"/>
    <dgm:cxn modelId="{250DF16F-5E99-4E06-878F-B4B7860D72DD}" type="presParOf" srcId="{BBCBD583-B6BF-4555-8B84-FC8CF110FFA9}" destId="{48FD9B92-4EB9-4606-B5A0-7C24AD4D8F85}" srcOrd="1" destOrd="0" presId="urn:microsoft.com/office/officeart/2005/8/layout/list1"/>
    <dgm:cxn modelId="{0AF3681D-1F08-4136-BDC4-92E26F18150F}" type="presParOf" srcId="{B336A3F3-4357-4B8F-8F77-3AE57576E135}" destId="{920133DE-8132-419B-BF23-6A54ECB9E483}" srcOrd="9" destOrd="0" presId="urn:microsoft.com/office/officeart/2005/8/layout/list1"/>
    <dgm:cxn modelId="{45BD3E34-9D8D-4B0B-9193-957C52E35803}" type="presParOf" srcId="{B336A3F3-4357-4B8F-8F77-3AE57576E135}" destId="{DE389320-9B21-4D36-8BEE-96EEAB5BE7AE}" srcOrd="10" destOrd="0" presId="urn:microsoft.com/office/officeart/2005/8/layout/list1"/>
    <dgm:cxn modelId="{B55741E4-42C8-4E3C-8DC5-BE8E43B49BCA}" type="presParOf" srcId="{B336A3F3-4357-4B8F-8F77-3AE57576E135}" destId="{5DAF7E40-33A1-4852-B7B0-24DB01BC664A}" srcOrd="11" destOrd="0" presId="urn:microsoft.com/office/officeart/2005/8/layout/list1"/>
    <dgm:cxn modelId="{1F99A58E-D48A-4F25-A2C7-26985FC6AEBD}" type="presParOf" srcId="{B336A3F3-4357-4B8F-8F77-3AE57576E135}" destId="{0651EC86-FC82-49DB-9050-1E8AAE098C50}" srcOrd="12" destOrd="0" presId="urn:microsoft.com/office/officeart/2005/8/layout/list1"/>
    <dgm:cxn modelId="{C7CD587E-DD44-4ADA-901D-65517331AF60}" type="presParOf" srcId="{0651EC86-FC82-49DB-9050-1E8AAE098C50}" destId="{77FC3086-E47C-493A-BE82-D62FDB7BB2C0}" srcOrd="0" destOrd="0" presId="urn:microsoft.com/office/officeart/2005/8/layout/list1"/>
    <dgm:cxn modelId="{63BC1E69-DBF8-4E05-A0ED-B18AFC1C80FF}" type="presParOf" srcId="{0651EC86-FC82-49DB-9050-1E8AAE098C50}" destId="{5431B5CA-B404-49D0-96B0-156E60EB7E97}" srcOrd="1" destOrd="0" presId="urn:microsoft.com/office/officeart/2005/8/layout/list1"/>
    <dgm:cxn modelId="{AAC6D80A-E8DC-4BA6-889F-A84873350346}" type="presParOf" srcId="{B336A3F3-4357-4B8F-8F77-3AE57576E135}" destId="{054DBF44-8621-48FB-A0EB-910E9D950A2A}" srcOrd="13" destOrd="0" presId="urn:microsoft.com/office/officeart/2005/8/layout/list1"/>
    <dgm:cxn modelId="{88545B10-5FDC-4524-A964-A0FE63309F4A}" type="presParOf" srcId="{B336A3F3-4357-4B8F-8F77-3AE57576E135}" destId="{DF2BB7B4-2380-4B17-8A48-87BAAAD0EEF7}" srcOrd="14" destOrd="0" presId="urn:microsoft.com/office/officeart/2005/8/layout/list1"/>
    <dgm:cxn modelId="{A38E0F70-E729-424A-8CC3-1C2F4DFD3F40}" type="presParOf" srcId="{B336A3F3-4357-4B8F-8F77-3AE57576E135}" destId="{480EF7C9-3D8D-4963-AFF5-B6945E7F63FE}" srcOrd="15" destOrd="0" presId="urn:microsoft.com/office/officeart/2005/8/layout/list1"/>
    <dgm:cxn modelId="{389D9491-42FE-40BA-B72A-1DEA5B924352}" type="presParOf" srcId="{B336A3F3-4357-4B8F-8F77-3AE57576E135}" destId="{4D8D758E-7A4D-4253-92C7-020B002E357C}" srcOrd="16" destOrd="0" presId="urn:microsoft.com/office/officeart/2005/8/layout/list1"/>
    <dgm:cxn modelId="{E7EAE463-A968-439D-97E6-363A8D851C3B}" type="presParOf" srcId="{4D8D758E-7A4D-4253-92C7-020B002E357C}" destId="{42B88040-CE33-48C1-A958-289E5B44D06E}" srcOrd="0" destOrd="0" presId="urn:microsoft.com/office/officeart/2005/8/layout/list1"/>
    <dgm:cxn modelId="{3CDF6C1F-91CA-4AE7-9E83-4D1B02A66328}" type="presParOf" srcId="{4D8D758E-7A4D-4253-92C7-020B002E357C}" destId="{B5124283-F612-4FB3-BA96-ED157907779A}" srcOrd="1" destOrd="0" presId="urn:microsoft.com/office/officeart/2005/8/layout/list1"/>
    <dgm:cxn modelId="{8E058E26-F065-44DC-B0C2-15B9D5351739}" type="presParOf" srcId="{B336A3F3-4357-4B8F-8F77-3AE57576E135}" destId="{A3BF33D8-86C0-4123-950E-F0479D3EAEBD}" srcOrd="17" destOrd="0" presId="urn:microsoft.com/office/officeart/2005/8/layout/list1"/>
    <dgm:cxn modelId="{A4714510-E294-4935-8C68-93AC0ABF7DD6}" type="presParOf" srcId="{B336A3F3-4357-4B8F-8F77-3AE57576E135}" destId="{667CEA22-D59E-4E11-BC24-DA46372F7721}" srcOrd="18" destOrd="0" presId="urn:microsoft.com/office/officeart/2005/8/layout/list1"/>
    <dgm:cxn modelId="{B7FF8BE1-6C8A-4784-9838-3186024A88AF}" type="presParOf" srcId="{B336A3F3-4357-4B8F-8F77-3AE57576E135}" destId="{4408C130-3DC0-414C-BE43-0729F960F67D}" srcOrd="19" destOrd="0" presId="urn:microsoft.com/office/officeart/2005/8/layout/list1"/>
    <dgm:cxn modelId="{1697E5EF-E9FE-45C3-A6F1-BDDBFEBAF65A}" type="presParOf" srcId="{B336A3F3-4357-4B8F-8F77-3AE57576E135}" destId="{EA28CCDB-2531-421D-AE7A-34FE5C56D24D}" srcOrd="20" destOrd="0" presId="urn:microsoft.com/office/officeart/2005/8/layout/list1"/>
    <dgm:cxn modelId="{12C1CAFB-3889-42DA-8946-FA1613C10A9F}" type="presParOf" srcId="{EA28CCDB-2531-421D-AE7A-34FE5C56D24D}" destId="{CA115A44-1495-42F4-89E1-E940073BEF2D}" srcOrd="0" destOrd="0" presId="urn:microsoft.com/office/officeart/2005/8/layout/list1"/>
    <dgm:cxn modelId="{F1EA5BAB-36C2-4739-B0CA-DC686F5093E1}" type="presParOf" srcId="{EA28CCDB-2531-421D-AE7A-34FE5C56D24D}" destId="{04937F20-B1C0-4A90-BCAB-501DD21BD8D9}" srcOrd="1" destOrd="0" presId="urn:microsoft.com/office/officeart/2005/8/layout/list1"/>
    <dgm:cxn modelId="{A70597A0-0FE8-43A5-9540-57D68372B3F6}" type="presParOf" srcId="{B336A3F3-4357-4B8F-8F77-3AE57576E135}" destId="{7A21A10F-1E6B-43C3-AEF1-599EE7C43299}" srcOrd="21" destOrd="0" presId="urn:microsoft.com/office/officeart/2005/8/layout/list1"/>
    <dgm:cxn modelId="{56290201-151D-44A0-A711-3FBD660B3970}" type="presParOf" srcId="{B336A3F3-4357-4B8F-8F77-3AE57576E135}" destId="{3324D15C-F469-4CAE-8000-678A961F394C}"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F1EC37-24C5-4C7F-9A4B-F1B8B33A279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kumimoji="1" lang="ja-JP" altLang="en-US"/>
        </a:p>
      </dgm:t>
    </dgm:pt>
    <dgm:pt modelId="{9BE00732-4188-4B6E-971E-EBCB3F8F8E94}">
      <dgm:prSet custT="1"/>
      <dgm:spPr>
        <a:solidFill>
          <a:schemeClr val="accent1">
            <a:lumMod val="75000"/>
          </a:schemeClr>
        </a:solidFill>
      </dgm:spPr>
      <dgm:t>
        <a:bodyPr/>
        <a:lstStyle/>
        <a:p>
          <a:pPr rtl="0"/>
          <a:r>
            <a:rPr kumimoji="1" lang="ja-JP" altLang="en-US" sz="1600" dirty="0" smtClean="0">
              <a:latin typeface="ＭＳ ゴシック" pitchFamily="49" charset="-128"/>
              <a:ea typeface="ＭＳ ゴシック" pitchFamily="49" charset="-128"/>
            </a:rPr>
            <a:t>■ </a:t>
          </a:r>
          <a:r>
            <a:rPr kumimoji="1" lang="ja-JP" altLang="en-US" sz="1600" b="1" dirty="0" smtClean="0">
              <a:latin typeface="ＭＳ ゴシック" pitchFamily="49" charset="-128"/>
              <a:ea typeface="ＭＳ ゴシック" pitchFamily="49" charset="-128"/>
            </a:rPr>
            <a:t>喫煙（ニコチン依存症）は再発の多い慢性疾患であるという前提に立つ</a:t>
          </a:r>
          <a:endParaRPr lang="ja-JP" altLang="en-US" sz="1600" dirty="0">
            <a:latin typeface="ＭＳ ゴシック" pitchFamily="49" charset="-128"/>
            <a:ea typeface="ＭＳ ゴシック" pitchFamily="49" charset="-128"/>
          </a:endParaRPr>
        </a:p>
      </dgm:t>
    </dgm:pt>
    <dgm:pt modelId="{4700ACFE-A93B-430F-9566-A5E6ECA8CB4E}" type="parTrans" cxnId="{BB04908D-2091-439A-8DA5-9F52353B968D}">
      <dgm:prSet/>
      <dgm:spPr/>
      <dgm:t>
        <a:bodyPr/>
        <a:lstStyle/>
        <a:p>
          <a:endParaRPr kumimoji="1" lang="ja-JP" altLang="en-US">
            <a:latin typeface="ＭＳ ゴシック" pitchFamily="49" charset="-128"/>
            <a:ea typeface="ＭＳ ゴシック" pitchFamily="49" charset="-128"/>
          </a:endParaRPr>
        </a:p>
      </dgm:t>
    </dgm:pt>
    <dgm:pt modelId="{38DB7743-36E4-4878-9A44-BFD631C10DF2}" type="sibTrans" cxnId="{BB04908D-2091-439A-8DA5-9F52353B968D}">
      <dgm:prSet/>
      <dgm:spPr/>
      <dgm:t>
        <a:bodyPr/>
        <a:lstStyle/>
        <a:p>
          <a:endParaRPr kumimoji="1" lang="ja-JP" altLang="en-US">
            <a:latin typeface="ＭＳ ゴシック" pitchFamily="49" charset="-128"/>
            <a:ea typeface="ＭＳ ゴシック" pitchFamily="49" charset="-128"/>
          </a:endParaRPr>
        </a:p>
      </dgm:t>
    </dgm:pt>
    <dgm:pt modelId="{A96B7528-69A0-402F-A293-7F64ECA3794D}">
      <dgm:prSet custT="1"/>
      <dgm:spPr>
        <a:solidFill>
          <a:schemeClr val="accent1">
            <a:lumMod val="75000"/>
          </a:schemeClr>
        </a:solidFill>
      </dgm:spPr>
      <dgm:t>
        <a:bodyPr/>
        <a:lstStyle/>
        <a:p>
          <a:pPr rtl="0"/>
          <a:r>
            <a:rPr kumimoji="1" lang="ja-JP" altLang="en-US" sz="1600" dirty="0" smtClean="0">
              <a:latin typeface="ＭＳ ゴシック" pitchFamily="49" charset="-128"/>
              <a:ea typeface="ＭＳ ゴシック" pitchFamily="49" charset="-128"/>
            </a:rPr>
            <a:t>■ </a:t>
          </a:r>
          <a:r>
            <a:rPr kumimoji="1" lang="ja-JP" altLang="en-US" sz="1600" b="1" dirty="0" smtClean="0">
              <a:latin typeface="ＭＳ ゴシック" pitchFamily="49" charset="-128"/>
              <a:ea typeface="ＭＳ ゴシック" pitchFamily="49" charset="-128"/>
            </a:rPr>
            <a:t>何も医療上の介入しなければ、再発（再喫煙）は非常に起こりやすい</a:t>
          </a:r>
          <a:endParaRPr lang="ja-JP" altLang="en-US" sz="1600" dirty="0">
            <a:latin typeface="ＭＳ ゴシック" pitchFamily="49" charset="-128"/>
            <a:ea typeface="ＭＳ ゴシック" pitchFamily="49" charset="-128"/>
          </a:endParaRPr>
        </a:p>
      </dgm:t>
    </dgm:pt>
    <dgm:pt modelId="{A97627A5-4C6F-4540-A8FC-93DAF0EFCC6F}" type="parTrans" cxnId="{07785E5A-1EC3-4B7D-AF43-9EAC233388E6}">
      <dgm:prSet/>
      <dgm:spPr/>
      <dgm:t>
        <a:bodyPr/>
        <a:lstStyle/>
        <a:p>
          <a:endParaRPr kumimoji="1" lang="ja-JP" altLang="en-US">
            <a:latin typeface="ＭＳ ゴシック" pitchFamily="49" charset="-128"/>
            <a:ea typeface="ＭＳ ゴシック" pitchFamily="49" charset="-128"/>
          </a:endParaRPr>
        </a:p>
      </dgm:t>
    </dgm:pt>
    <dgm:pt modelId="{F8023FBB-F2A0-4AB8-BFAB-00A2DE7347A7}" type="sibTrans" cxnId="{07785E5A-1EC3-4B7D-AF43-9EAC233388E6}">
      <dgm:prSet/>
      <dgm:spPr/>
      <dgm:t>
        <a:bodyPr/>
        <a:lstStyle/>
        <a:p>
          <a:endParaRPr kumimoji="1" lang="ja-JP" altLang="en-US">
            <a:latin typeface="ＭＳ ゴシック" pitchFamily="49" charset="-128"/>
            <a:ea typeface="ＭＳ ゴシック" pitchFamily="49" charset="-128"/>
          </a:endParaRPr>
        </a:p>
      </dgm:t>
    </dgm:pt>
    <dgm:pt modelId="{B5A628F7-F0DC-4468-A397-5DA586413689}">
      <dgm:prSet custT="1"/>
      <dgm:spPr>
        <a:solidFill>
          <a:schemeClr val="accent1">
            <a:lumMod val="75000"/>
          </a:schemeClr>
        </a:solidFill>
      </dgm:spPr>
      <dgm:t>
        <a:bodyPr/>
        <a:lstStyle/>
        <a:p>
          <a:pPr rtl="0"/>
          <a:r>
            <a:rPr kumimoji="1" lang="ja-JP" altLang="en-US" sz="1600" dirty="0" smtClean="0">
              <a:latin typeface="ＭＳ ゴシック" pitchFamily="49" charset="-128"/>
              <a:ea typeface="ＭＳ ゴシック" pitchFamily="49" charset="-128"/>
            </a:rPr>
            <a:t>■ </a:t>
          </a:r>
          <a:r>
            <a:rPr kumimoji="1" lang="ja-JP" altLang="en-US" sz="1600" b="1" dirty="0" smtClean="0">
              <a:latin typeface="ＭＳ ゴシック" pitchFamily="49" charset="-128"/>
              <a:ea typeface="ＭＳ ゴシック" pitchFamily="49" charset="-128"/>
            </a:rPr>
            <a:t>禁煙の継続のための支援をする</a:t>
          </a:r>
          <a:endParaRPr lang="ja-JP" altLang="en-US" sz="1600" dirty="0">
            <a:latin typeface="ＭＳ ゴシック" pitchFamily="49" charset="-128"/>
            <a:ea typeface="ＭＳ ゴシック" pitchFamily="49" charset="-128"/>
          </a:endParaRPr>
        </a:p>
      </dgm:t>
    </dgm:pt>
    <dgm:pt modelId="{89E36985-5AE9-4288-A6F0-97A254AF776F}" type="parTrans" cxnId="{58A473E5-CAB3-4355-9DBC-4F5D720DFADD}">
      <dgm:prSet/>
      <dgm:spPr/>
      <dgm:t>
        <a:bodyPr/>
        <a:lstStyle/>
        <a:p>
          <a:endParaRPr kumimoji="1" lang="ja-JP" altLang="en-US">
            <a:latin typeface="ＭＳ ゴシック" pitchFamily="49" charset="-128"/>
            <a:ea typeface="ＭＳ ゴシック" pitchFamily="49" charset="-128"/>
          </a:endParaRPr>
        </a:p>
      </dgm:t>
    </dgm:pt>
    <dgm:pt modelId="{BB29D0CB-52E1-463E-B742-71216536E022}" type="sibTrans" cxnId="{58A473E5-CAB3-4355-9DBC-4F5D720DFADD}">
      <dgm:prSet/>
      <dgm:spPr/>
      <dgm:t>
        <a:bodyPr/>
        <a:lstStyle/>
        <a:p>
          <a:endParaRPr kumimoji="1" lang="ja-JP" altLang="en-US">
            <a:latin typeface="ＭＳ ゴシック" pitchFamily="49" charset="-128"/>
            <a:ea typeface="ＭＳ ゴシック" pitchFamily="49" charset="-128"/>
          </a:endParaRPr>
        </a:p>
      </dgm:t>
    </dgm:pt>
    <dgm:pt modelId="{99180F11-99B3-4E35-B47D-F4F64367363A}">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１．禁煙したことをほめる（賞賛）</a:t>
          </a:r>
          <a:endParaRPr kumimoji="1" lang="ja-JP" altLang="en-US" sz="1800" b="1" dirty="0">
            <a:latin typeface="ＭＳ ゴシック" pitchFamily="49" charset="-128"/>
            <a:ea typeface="ＭＳ ゴシック" pitchFamily="49" charset="-128"/>
          </a:endParaRPr>
        </a:p>
      </dgm:t>
    </dgm:pt>
    <dgm:pt modelId="{9F725DFB-B4EB-4E18-B356-3D9ECDF75CFA}" type="parTrans" cxnId="{8473AD2C-3851-4018-8C1F-995C5BF74AA8}">
      <dgm:prSet/>
      <dgm:spPr/>
      <dgm:t>
        <a:bodyPr/>
        <a:lstStyle/>
        <a:p>
          <a:endParaRPr kumimoji="1" lang="ja-JP" altLang="en-US">
            <a:latin typeface="ＭＳ ゴシック" pitchFamily="49" charset="-128"/>
            <a:ea typeface="ＭＳ ゴシック" pitchFamily="49" charset="-128"/>
          </a:endParaRPr>
        </a:p>
      </dgm:t>
    </dgm:pt>
    <dgm:pt modelId="{6C66A192-3AF3-4449-B35F-03294F88E073}" type="sibTrans" cxnId="{8473AD2C-3851-4018-8C1F-995C5BF74AA8}">
      <dgm:prSet/>
      <dgm:spPr/>
      <dgm:t>
        <a:bodyPr/>
        <a:lstStyle/>
        <a:p>
          <a:endParaRPr kumimoji="1" lang="ja-JP" altLang="en-US">
            <a:latin typeface="ＭＳ ゴシック" pitchFamily="49" charset="-128"/>
            <a:ea typeface="ＭＳ ゴシック" pitchFamily="49" charset="-128"/>
          </a:endParaRPr>
        </a:p>
      </dgm:t>
    </dgm:pt>
    <dgm:pt modelId="{55BA3C94-A1C1-4BDB-BAA1-33BC6EB90ACD}">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２．禁煙の継続を強く勧める</a:t>
          </a:r>
          <a:endParaRPr kumimoji="1" lang="ja-JP" altLang="en-US" sz="1800" b="1" dirty="0">
            <a:latin typeface="ＭＳ ゴシック" pitchFamily="49" charset="-128"/>
            <a:ea typeface="ＭＳ ゴシック" pitchFamily="49" charset="-128"/>
          </a:endParaRPr>
        </a:p>
      </dgm:t>
    </dgm:pt>
    <dgm:pt modelId="{F40BAB54-DE36-4917-9875-9F6F51330000}" type="parTrans" cxnId="{96938A00-FFED-4F8B-A525-80C5F68CFD41}">
      <dgm:prSet/>
      <dgm:spPr/>
      <dgm:t>
        <a:bodyPr/>
        <a:lstStyle/>
        <a:p>
          <a:endParaRPr kumimoji="1" lang="ja-JP" altLang="en-US">
            <a:latin typeface="ＭＳ ゴシック" pitchFamily="49" charset="-128"/>
            <a:ea typeface="ＭＳ ゴシック" pitchFamily="49" charset="-128"/>
          </a:endParaRPr>
        </a:p>
      </dgm:t>
    </dgm:pt>
    <dgm:pt modelId="{89FF610B-6C5D-4CE1-8D31-FF7598BA5DA5}" type="sibTrans" cxnId="{96938A00-FFED-4F8B-A525-80C5F68CFD41}">
      <dgm:prSet/>
      <dgm:spPr/>
      <dgm:t>
        <a:bodyPr/>
        <a:lstStyle/>
        <a:p>
          <a:endParaRPr kumimoji="1" lang="ja-JP" altLang="en-US">
            <a:latin typeface="ＭＳ ゴシック" pitchFamily="49" charset="-128"/>
            <a:ea typeface="ＭＳ ゴシック" pitchFamily="49" charset="-128"/>
          </a:endParaRPr>
        </a:p>
      </dgm:t>
    </dgm:pt>
    <dgm:pt modelId="{034E3596-CE1F-49B6-A307-A9F877636A13}">
      <dgm:prSet custT="1" custLinFactNeighborX="8331" custLinFactNeighborY="-1214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３．禁煙してよかったことを話し合う</a:t>
          </a:r>
          <a:endParaRPr kumimoji="1" lang="ja-JP" altLang="en-US" sz="1800" b="1" dirty="0">
            <a:latin typeface="ＭＳ ゴシック" pitchFamily="49" charset="-128"/>
            <a:ea typeface="ＭＳ ゴシック" pitchFamily="49" charset="-128"/>
          </a:endParaRPr>
        </a:p>
      </dgm:t>
    </dgm:pt>
    <dgm:pt modelId="{9797D7EE-1362-493D-BF81-28E30BE717BC}" type="parTrans" cxnId="{491F8F37-7739-4E23-A71A-D5C0F2220685}">
      <dgm:prSet/>
      <dgm:spPr/>
      <dgm:t>
        <a:bodyPr/>
        <a:lstStyle/>
        <a:p>
          <a:endParaRPr kumimoji="1" lang="ja-JP" altLang="en-US">
            <a:latin typeface="ＭＳ ゴシック" pitchFamily="49" charset="-128"/>
            <a:ea typeface="ＭＳ ゴシック" pitchFamily="49" charset="-128"/>
          </a:endParaRPr>
        </a:p>
      </dgm:t>
    </dgm:pt>
    <dgm:pt modelId="{AD246AC3-8619-447B-B8F4-996761B5217E}" type="sibTrans" cxnId="{491F8F37-7739-4E23-A71A-D5C0F2220685}">
      <dgm:prSet/>
      <dgm:spPr/>
      <dgm:t>
        <a:bodyPr/>
        <a:lstStyle/>
        <a:p>
          <a:endParaRPr kumimoji="1" lang="ja-JP" altLang="en-US">
            <a:latin typeface="ＭＳ ゴシック" pitchFamily="49" charset="-128"/>
            <a:ea typeface="ＭＳ ゴシック" pitchFamily="49" charset="-128"/>
          </a:endParaRPr>
        </a:p>
      </dgm:t>
    </dgm:pt>
    <dgm:pt modelId="{1D5160E6-0F80-4518-9C71-1B46DA7AB15F}">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４．「１本くらい」と思っても本当に吸わないよう説明する（この「たった１本」から依存症が再発する）</a:t>
          </a:r>
          <a:endParaRPr kumimoji="1" lang="ja-JP" altLang="en-US" sz="1800" b="1" dirty="0">
            <a:latin typeface="ＭＳ ゴシック" pitchFamily="49" charset="-128"/>
            <a:ea typeface="ＭＳ ゴシック" pitchFamily="49" charset="-128"/>
          </a:endParaRPr>
        </a:p>
      </dgm:t>
    </dgm:pt>
    <dgm:pt modelId="{6283F51A-88B4-4461-8786-06FF6693566B}" type="parTrans" cxnId="{BEF93ED7-0EC2-4539-A708-884B43884DEE}">
      <dgm:prSet/>
      <dgm:spPr/>
      <dgm:t>
        <a:bodyPr/>
        <a:lstStyle/>
        <a:p>
          <a:endParaRPr kumimoji="1" lang="ja-JP" altLang="en-US">
            <a:latin typeface="ＭＳ ゴシック" pitchFamily="49" charset="-128"/>
            <a:ea typeface="ＭＳ ゴシック" pitchFamily="49" charset="-128"/>
          </a:endParaRPr>
        </a:p>
      </dgm:t>
    </dgm:pt>
    <dgm:pt modelId="{AF1BDBC2-71CB-4A81-AB26-1007C0439BE9}" type="sibTrans" cxnId="{BEF93ED7-0EC2-4539-A708-884B43884DEE}">
      <dgm:prSet/>
      <dgm:spPr/>
      <dgm:t>
        <a:bodyPr/>
        <a:lstStyle/>
        <a:p>
          <a:endParaRPr kumimoji="1" lang="ja-JP" altLang="en-US">
            <a:latin typeface="ＭＳ ゴシック" pitchFamily="49" charset="-128"/>
            <a:ea typeface="ＭＳ ゴシック" pitchFamily="49" charset="-128"/>
          </a:endParaRPr>
        </a:p>
      </dgm:t>
    </dgm:pt>
    <dgm:pt modelId="{7FE244BB-9C6D-4666-898F-F93B838A49E4}">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５．吸わない代わりに以下の４Ｄを勧める</a:t>
          </a:r>
          <a:endParaRPr kumimoji="1" lang="ja-JP" altLang="en-US" sz="1800" b="1" dirty="0">
            <a:latin typeface="ＭＳ ゴシック" pitchFamily="49" charset="-128"/>
            <a:ea typeface="ＭＳ ゴシック" pitchFamily="49" charset="-128"/>
          </a:endParaRPr>
        </a:p>
      </dgm:t>
    </dgm:pt>
    <dgm:pt modelId="{C5F85DB3-CA5D-4C0F-A64B-CF6FA4DFDB67}" type="parTrans" cxnId="{14B52660-4575-4C76-98C1-7F80AEB8EA0A}">
      <dgm:prSet/>
      <dgm:spPr/>
      <dgm:t>
        <a:bodyPr/>
        <a:lstStyle/>
        <a:p>
          <a:endParaRPr kumimoji="1" lang="ja-JP" altLang="en-US">
            <a:latin typeface="ＭＳ ゴシック" pitchFamily="49" charset="-128"/>
            <a:ea typeface="ＭＳ ゴシック" pitchFamily="49" charset="-128"/>
          </a:endParaRPr>
        </a:p>
      </dgm:t>
    </dgm:pt>
    <dgm:pt modelId="{0FB050C4-3802-45B9-8F1A-A391F7E757AE}" type="sibTrans" cxnId="{14B52660-4575-4C76-98C1-7F80AEB8EA0A}">
      <dgm:prSet/>
      <dgm:spPr/>
      <dgm:t>
        <a:bodyPr/>
        <a:lstStyle/>
        <a:p>
          <a:endParaRPr kumimoji="1" lang="ja-JP" altLang="en-US">
            <a:latin typeface="ＭＳ ゴシック" pitchFamily="49" charset="-128"/>
            <a:ea typeface="ＭＳ ゴシック" pitchFamily="49" charset="-128"/>
          </a:endParaRPr>
        </a:p>
      </dgm:t>
    </dgm:pt>
    <dgm:pt modelId="{1C00CACE-9465-45A0-B657-2E009C687E98}">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　</a:t>
          </a:r>
          <a:r>
            <a:rPr kumimoji="1" lang="ja-JP" sz="1800" b="1" dirty="0" smtClean="0">
              <a:latin typeface="ＭＳ ゴシック" pitchFamily="49" charset="-128"/>
              <a:ea typeface="ＭＳ ゴシック" pitchFamily="49" charset="-128"/>
            </a:rPr>
            <a:t>時間をかせぐ（</a:t>
          </a:r>
          <a:r>
            <a:rPr kumimoji="1" lang="en-US" sz="1800" b="1" dirty="0" smtClean="0">
              <a:latin typeface="ＭＳ ゴシック" pitchFamily="49" charset="-128"/>
              <a:ea typeface="ＭＳ ゴシック" pitchFamily="49" charset="-128"/>
            </a:rPr>
            <a:t>Delay time</a:t>
          </a:r>
          <a:r>
            <a:rPr kumimoji="1" lang="ja-JP" sz="1800" b="1" dirty="0" smtClean="0">
              <a:latin typeface="ＭＳ ゴシック" pitchFamily="49" charset="-128"/>
              <a:ea typeface="ＭＳ ゴシック" pitchFamily="49" charset="-128"/>
            </a:rPr>
            <a:t>）</a:t>
          </a:r>
          <a:endParaRPr kumimoji="1" lang="ja-JP" altLang="en-US" sz="1800" b="1" dirty="0">
            <a:latin typeface="ＭＳ ゴシック" pitchFamily="49" charset="-128"/>
            <a:ea typeface="ＭＳ ゴシック" pitchFamily="49" charset="-128"/>
          </a:endParaRPr>
        </a:p>
      </dgm:t>
    </dgm:pt>
    <dgm:pt modelId="{D0435423-6338-4FD0-B84E-0A21499DBBD4}" type="parTrans" cxnId="{BBC2375A-2C3A-4BBF-AEE0-D2F810253763}">
      <dgm:prSet/>
      <dgm:spPr/>
      <dgm:t>
        <a:bodyPr/>
        <a:lstStyle/>
        <a:p>
          <a:endParaRPr kumimoji="1" lang="ja-JP" altLang="en-US">
            <a:latin typeface="ＭＳ ゴシック" pitchFamily="49" charset="-128"/>
            <a:ea typeface="ＭＳ ゴシック" pitchFamily="49" charset="-128"/>
          </a:endParaRPr>
        </a:p>
      </dgm:t>
    </dgm:pt>
    <dgm:pt modelId="{5C6F20D7-BCC5-4879-BEE0-4DE4BC9765E4}" type="sibTrans" cxnId="{BBC2375A-2C3A-4BBF-AEE0-D2F810253763}">
      <dgm:prSet/>
      <dgm:spPr/>
      <dgm:t>
        <a:bodyPr/>
        <a:lstStyle/>
        <a:p>
          <a:endParaRPr kumimoji="1" lang="ja-JP" altLang="en-US">
            <a:latin typeface="ＭＳ ゴシック" pitchFamily="49" charset="-128"/>
            <a:ea typeface="ＭＳ ゴシック" pitchFamily="49" charset="-128"/>
          </a:endParaRPr>
        </a:p>
      </dgm:t>
    </dgm:pt>
    <dgm:pt modelId="{DCD8FEBF-108A-4462-9329-EAF83D70852F}">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　</a:t>
          </a:r>
          <a:r>
            <a:rPr kumimoji="1" lang="ja-JP" sz="1800" b="1" dirty="0" smtClean="0">
              <a:latin typeface="ＭＳ ゴシック" pitchFamily="49" charset="-128"/>
              <a:ea typeface="ＭＳ ゴシック" pitchFamily="49" charset="-128"/>
            </a:rPr>
            <a:t>水を飲む（</a:t>
          </a:r>
          <a:r>
            <a:rPr kumimoji="1" lang="en-US" sz="1800" b="1" dirty="0" smtClean="0">
              <a:latin typeface="ＭＳ ゴシック" pitchFamily="49" charset="-128"/>
              <a:ea typeface="ＭＳ ゴシック" pitchFamily="49" charset="-128"/>
            </a:rPr>
            <a:t>Drink Water</a:t>
          </a:r>
          <a:r>
            <a:rPr kumimoji="1" lang="ja-JP" sz="1800" b="1" dirty="0" smtClean="0">
              <a:latin typeface="ＭＳ ゴシック" pitchFamily="49" charset="-128"/>
              <a:ea typeface="ＭＳ ゴシック" pitchFamily="49" charset="-128"/>
            </a:rPr>
            <a:t>）</a:t>
          </a:r>
          <a:endParaRPr kumimoji="1" lang="ja-JP" altLang="en-US" sz="1800" b="1" dirty="0">
            <a:latin typeface="ＭＳ ゴシック" pitchFamily="49" charset="-128"/>
            <a:ea typeface="ＭＳ ゴシック" pitchFamily="49" charset="-128"/>
          </a:endParaRPr>
        </a:p>
      </dgm:t>
    </dgm:pt>
    <dgm:pt modelId="{64E57AC2-7B8C-4793-8196-36909EDA3794}" type="parTrans" cxnId="{885B632A-1F13-420F-B34E-17A59FDBD687}">
      <dgm:prSet/>
      <dgm:spPr/>
      <dgm:t>
        <a:bodyPr/>
        <a:lstStyle/>
        <a:p>
          <a:endParaRPr kumimoji="1" lang="ja-JP" altLang="en-US">
            <a:latin typeface="ＭＳ ゴシック" pitchFamily="49" charset="-128"/>
            <a:ea typeface="ＭＳ ゴシック" pitchFamily="49" charset="-128"/>
          </a:endParaRPr>
        </a:p>
      </dgm:t>
    </dgm:pt>
    <dgm:pt modelId="{48C5CF7D-19EA-440D-A0B8-D1AF3BFED7EF}" type="sibTrans" cxnId="{885B632A-1F13-420F-B34E-17A59FDBD687}">
      <dgm:prSet/>
      <dgm:spPr/>
      <dgm:t>
        <a:bodyPr/>
        <a:lstStyle/>
        <a:p>
          <a:endParaRPr kumimoji="1" lang="ja-JP" altLang="en-US">
            <a:latin typeface="ＭＳ ゴシック" pitchFamily="49" charset="-128"/>
            <a:ea typeface="ＭＳ ゴシック" pitchFamily="49" charset="-128"/>
          </a:endParaRPr>
        </a:p>
      </dgm:t>
    </dgm:pt>
    <dgm:pt modelId="{647FA9DC-CF1D-4A9F-84EA-7DC7EA9038BB}">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　</a:t>
          </a:r>
          <a:r>
            <a:rPr kumimoji="1" lang="ja-JP" sz="1800" b="1" dirty="0" smtClean="0">
              <a:latin typeface="ＭＳ ゴシック" pitchFamily="49" charset="-128"/>
              <a:ea typeface="ＭＳ ゴシック" pitchFamily="49" charset="-128"/>
            </a:rPr>
            <a:t>深呼吸（</a:t>
          </a:r>
          <a:r>
            <a:rPr kumimoji="1" lang="en-US" sz="1800" b="1" dirty="0" smtClean="0">
              <a:latin typeface="ＭＳ ゴシック" pitchFamily="49" charset="-128"/>
              <a:ea typeface="ＭＳ ゴシック" pitchFamily="49" charset="-128"/>
            </a:rPr>
            <a:t>Deep Breathe</a:t>
          </a:r>
          <a:r>
            <a:rPr kumimoji="1" lang="ja-JP" sz="1800" b="1" dirty="0" smtClean="0">
              <a:latin typeface="ＭＳ ゴシック" pitchFamily="49" charset="-128"/>
              <a:ea typeface="ＭＳ ゴシック" pitchFamily="49" charset="-128"/>
            </a:rPr>
            <a:t>）</a:t>
          </a:r>
          <a:endParaRPr kumimoji="1" lang="ja-JP" altLang="en-US" sz="1800" b="1" dirty="0">
            <a:latin typeface="ＭＳ ゴシック" pitchFamily="49" charset="-128"/>
            <a:ea typeface="ＭＳ ゴシック" pitchFamily="49" charset="-128"/>
          </a:endParaRPr>
        </a:p>
      </dgm:t>
    </dgm:pt>
    <dgm:pt modelId="{8C7F7EC8-F94A-4CA2-B8E0-8D66D46112A8}" type="parTrans" cxnId="{21C02BFC-5FF0-4AA5-8A10-2F67677AA103}">
      <dgm:prSet/>
      <dgm:spPr/>
      <dgm:t>
        <a:bodyPr/>
        <a:lstStyle/>
        <a:p>
          <a:endParaRPr kumimoji="1" lang="ja-JP" altLang="en-US">
            <a:latin typeface="ＭＳ ゴシック" pitchFamily="49" charset="-128"/>
            <a:ea typeface="ＭＳ ゴシック" pitchFamily="49" charset="-128"/>
          </a:endParaRPr>
        </a:p>
      </dgm:t>
    </dgm:pt>
    <dgm:pt modelId="{ED9B1297-59F0-4377-AA6F-BE604D2241D9}" type="sibTrans" cxnId="{21C02BFC-5FF0-4AA5-8A10-2F67677AA103}">
      <dgm:prSet/>
      <dgm:spPr/>
      <dgm:t>
        <a:bodyPr/>
        <a:lstStyle/>
        <a:p>
          <a:endParaRPr kumimoji="1" lang="ja-JP" altLang="en-US">
            <a:latin typeface="ＭＳ ゴシック" pitchFamily="49" charset="-128"/>
            <a:ea typeface="ＭＳ ゴシック" pitchFamily="49" charset="-128"/>
          </a:endParaRPr>
        </a:p>
      </dgm:t>
    </dgm:pt>
    <dgm:pt modelId="{9F86C0B7-FB22-4CC6-B663-602E392D9E84}">
      <dgm:prSet custT="1"/>
      <dgm:spPr>
        <a:solidFill>
          <a:schemeClr val="bg1">
            <a:alpha val="90000"/>
          </a:schemeClr>
        </a:solidFill>
      </dgm:spPr>
      <dgm:t>
        <a:bodyPr/>
        <a:lstStyle/>
        <a:p>
          <a:pPr rtl="0"/>
          <a:r>
            <a:rPr kumimoji="1" lang="ja-JP" altLang="en-US" sz="1800" b="1" dirty="0" smtClean="0">
              <a:latin typeface="ＭＳ ゴシック" pitchFamily="49" charset="-128"/>
              <a:ea typeface="ＭＳ ゴシック" pitchFamily="49" charset="-128"/>
            </a:rPr>
            <a:t>　</a:t>
          </a:r>
          <a:r>
            <a:rPr kumimoji="1" lang="ja-JP" sz="1800" b="1" dirty="0" smtClean="0">
              <a:latin typeface="ＭＳ ゴシック" pitchFamily="49" charset="-128"/>
              <a:ea typeface="ＭＳ ゴシック" pitchFamily="49" charset="-128"/>
            </a:rPr>
            <a:t>他のことをする（</a:t>
          </a:r>
          <a:r>
            <a:rPr kumimoji="1" lang="en-US" sz="1800" b="1" dirty="0" smtClean="0">
              <a:latin typeface="ＭＳ ゴシック" pitchFamily="49" charset="-128"/>
              <a:ea typeface="ＭＳ ゴシック" pitchFamily="49" charset="-128"/>
            </a:rPr>
            <a:t>Do something else</a:t>
          </a:r>
          <a:r>
            <a:rPr kumimoji="1" lang="ja-JP" sz="1800" b="1" dirty="0" smtClean="0">
              <a:latin typeface="ＭＳ ゴシック" pitchFamily="49" charset="-128"/>
              <a:ea typeface="ＭＳ ゴシック" pitchFamily="49" charset="-128"/>
            </a:rPr>
            <a:t>）</a:t>
          </a:r>
          <a:endParaRPr kumimoji="1" lang="ja-JP" altLang="en-US" sz="1800" b="1" dirty="0">
            <a:latin typeface="ＭＳ ゴシック" pitchFamily="49" charset="-128"/>
            <a:ea typeface="ＭＳ ゴシック" pitchFamily="49" charset="-128"/>
          </a:endParaRPr>
        </a:p>
      </dgm:t>
    </dgm:pt>
    <dgm:pt modelId="{D7951C22-B13E-45E8-AE7C-1640B7AD453D}" type="parTrans" cxnId="{97FD63BA-96B6-4D3A-8866-204388E68AB0}">
      <dgm:prSet/>
      <dgm:spPr/>
      <dgm:t>
        <a:bodyPr/>
        <a:lstStyle/>
        <a:p>
          <a:endParaRPr kumimoji="1" lang="ja-JP" altLang="en-US">
            <a:latin typeface="ＭＳ ゴシック" pitchFamily="49" charset="-128"/>
            <a:ea typeface="ＭＳ ゴシック" pitchFamily="49" charset="-128"/>
          </a:endParaRPr>
        </a:p>
      </dgm:t>
    </dgm:pt>
    <dgm:pt modelId="{77FBE2BA-0533-4E7D-A781-01493A622F9D}" type="sibTrans" cxnId="{97FD63BA-96B6-4D3A-8866-204388E68AB0}">
      <dgm:prSet/>
      <dgm:spPr/>
      <dgm:t>
        <a:bodyPr/>
        <a:lstStyle/>
        <a:p>
          <a:endParaRPr kumimoji="1" lang="ja-JP" altLang="en-US">
            <a:latin typeface="ＭＳ ゴシック" pitchFamily="49" charset="-128"/>
            <a:ea typeface="ＭＳ ゴシック" pitchFamily="49" charset="-128"/>
          </a:endParaRPr>
        </a:p>
      </dgm:t>
    </dgm:pt>
    <dgm:pt modelId="{C24108EF-2490-41BE-B820-42CB6D82BFB2}" type="pres">
      <dgm:prSet presAssocID="{5CF1EC37-24C5-4C7F-9A4B-F1B8B33A2795}" presName="linear" presStyleCnt="0">
        <dgm:presLayoutVars>
          <dgm:dir/>
          <dgm:animLvl val="lvl"/>
          <dgm:resizeHandles val="exact"/>
        </dgm:presLayoutVars>
      </dgm:prSet>
      <dgm:spPr/>
      <dgm:t>
        <a:bodyPr/>
        <a:lstStyle/>
        <a:p>
          <a:endParaRPr kumimoji="1" lang="ja-JP" altLang="en-US"/>
        </a:p>
      </dgm:t>
    </dgm:pt>
    <dgm:pt modelId="{46BDC1E0-8CB2-4818-8FF4-C0CF80095540}" type="pres">
      <dgm:prSet presAssocID="{9BE00732-4188-4B6E-971E-EBCB3F8F8E94}" presName="parentLin" presStyleCnt="0"/>
      <dgm:spPr/>
    </dgm:pt>
    <dgm:pt modelId="{7DD7C660-5A01-434D-8366-85ACC68F9F25}" type="pres">
      <dgm:prSet presAssocID="{9BE00732-4188-4B6E-971E-EBCB3F8F8E94}" presName="parentLeftMargin" presStyleLbl="node1" presStyleIdx="0" presStyleCnt="3"/>
      <dgm:spPr/>
      <dgm:t>
        <a:bodyPr/>
        <a:lstStyle/>
        <a:p>
          <a:endParaRPr kumimoji="1" lang="ja-JP" altLang="en-US"/>
        </a:p>
      </dgm:t>
    </dgm:pt>
    <dgm:pt modelId="{DC00BD7E-8354-4721-8C49-6418AB5F2861}" type="pres">
      <dgm:prSet presAssocID="{9BE00732-4188-4B6E-971E-EBCB3F8F8E94}" presName="parentText" presStyleLbl="node1" presStyleIdx="0" presStyleCnt="3" custScaleX="133872">
        <dgm:presLayoutVars>
          <dgm:chMax val="0"/>
          <dgm:bulletEnabled val="1"/>
        </dgm:presLayoutVars>
      </dgm:prSet>
      <dgm:spPr/>
      <dgm:t>
        <a:bodyPr/>
        <a:lstStyle/>
        <a:p>
          <a:endParaRPr kumimoji="1" lang="ja-JP" altLang="en-US"/>
        </a:p>
      </dgm:t>
    </dgm:pt>
    <dgm:pt modelId="{8F865092-8412-4244-8870-8D2139B185DA}" type="pres">
      <dgm:prSet presAssocID="{9BE00732-4188-4B6E-971E-EBCB3F8F8E94}" presName="negativeSpace" presStyleCnt="0"/>
      <dgm:spPr/>
    </dgm:pt>
    <dgm:pt modelId="{9A153459-FD2E-4818-AF71-FF7323E5EFBF}" type="pres">
      <dgm:prSet presAssocID="{9BE00732-4188-4B6E-971E-EBCB3F8F8E94}" presName="childText" presStyleLbl="conFgAcc1" presStyleIdx="0" presStyleCnt="3">
        <dgm:presLayoutVars>
          <dgm:bulletEnabled val="1"/>
        </dgm:presLayoutVars>
      </dgm:prSet>
      <dgm:spPr>
        <a:solidFill>
          <a:schemeClr val="bg1">
            <a:alpha val="90000"/>
          </a:schemeClr>
        </a:solidFill>
      </dgm:spPr>
    </dgm:pt>
    <dgm:pt modelId="{A8BAB09E-47C8-4521-B17F-98F6576EA387}" type="pres">
      <dgm:prSet presAssocID="{38DB7743-36E4-4878-9A44-BFD631C10DF2}" presName="spaceBetweenRectangles" presStyleCnt="0"/>
      <dgm:spPr/>
    </dgm:pt>
    <dgm:pt modelId="{4A4267C8-B708-4614-B4DE-390354EA28A1}" type="pres">
      <dgm:prSet presAssocID="{A96B7528-69A0-402F-A293-7F64ECA3794D}" presName="parentLin" presStyleCnt="0"/>
      <dgm:spPr/>
    </dgm:pt>
    <dgm:pt modelId="{C8E0BD4D-F777-4E41-80CC-46839674F97D}" type="pres">
      <dgm:prSet presAssocID="{A96B7528-69A0-402F-A293-7F64ECA3794D}" presName="parentLeftMargin" presStyleLbl="node1" presStyleIdx="0" presStyleCnt="3"/>
      <dgm:spPr/>
      <dgm:t>
        <a:bodyPr/>
        <a:lstStyle/>
        <a:p>
          <a:endParaRPr kumimoji="1" lang="ja-JP" altLang="en-US"/>
        </a:p>
      </dgm:t>
    </dgm:pt>
    <dgm:pt modelId="{CD27EB39-342B-454D-A2A2-E79D142BA6CF}" type="pres">
      <dgm:prSet presAssocID="{A96B7528-69A0-402F-A293-7F64ECA3794D}" presName="parentText" presStyleLbl="node1" presStyleIdx="1" presStyleCnt="3" custScaleX="133872">
        <dgm:presLayoutVars>
          <dgm:chMax val="0"/>
          <dgm:bulletEnabled val="1"/>
        </dgm:presLayoutVars>
      </dgm:prSet>
      <dgm:spPr/>
      <dgm:t>
        <a:bodyPr/>
        <a:lstStyle/>
        <a:p>
          <a:endParaRPr kumimoji="1" lang="ja-JP" altLang="en-US"/>
        </a:p>
      </dgm:t>
    </dgm:pt>
    <dgm:pt modelId="{1A0542D6-5642-4DBD-B88B-3735D22DDF91}" type="pres">
      <dgm:prSet presAssocID="{A96B7528-69A0-402F-A293-7F64ECA3794D}" presName="negativeSpace" presStyleCnt="0"/>
      <dgm:spPr/>
    </dgm:pt>
    <dgm:pt modelId="{4027FFEC-2F16-46D2-B899-9A23EEB6DB86}" type="pres">
      <dgm:prSet presAssocID="{A96B7528-69A0-402F-A293-7F64ECA3794D}" presName="childText" presStyleLbl="conFgAcc1" presStyleIdx="1" presStyleCnt="3">
        <dgm:presLayoutVars>
          <dgm:bulletEnabled val="1"/>
        </dgm:presLayoutVars>
      </dgm:prSet>
      <dgm:spPr>
        <a:solidFill>
          <a:schemeClr val="bg1">
            <a:alpha val="90000"/>
          </a:schemeClr>
        </a:solidFill>
      </dgm:spPr>
    </dgm:pt>
    <dgm:pt modelId="{180920EF-76FE-499D-BA2B-D3A18F06251E}" type="pres">
      <dgm:prSet presAssocID="{F8023FBB-F2A0-4AB8-BFAB-00A2DE7347A7}" presName="spaceBetweenRectangles" presStyleCnt="0"/>
      <dgm:spPr/>
    </dgm:pt>
    <dgm:pt modelId="{CEE9E5A0-4E29-4E8B-8F3E-9FF0883E2185}" type="pres">
      <dgm:prSet presAssocID="{B5A628F7-F0DC-4468-A397-5DA586413689}" presName="parentLin" presStyleCnt="0"/>
      <dgm:spPr/>
    </dgm:pt>
    <dgm:pt modelId="{343D41E0-CFE4-4273-ABB0-5B3B7EE3951B}" type="pres">
      <dgm:prSet presAssocID="{B5A628F7-F0DC-4468-A397-5DA586413689}" presName="parentLeftMargin" presStyleLbl="node1" presStyleIdx="1" presStyleCnt="3"/>
      <dgm:spPr/>
      <dgm:t>
        <a:bodyPr/>
        <a:lstStyle/>
        <a:p>
          <a:endParaRPr kumimoji="1" lang="ja-JP" altLang="en-US"/>
        </a:p>
      </dgm:t>
    </dgm:pt>
    <dgm:pt modelId="{10487CE6-868E-463C-8E64-02341D32AE71}" type="pres">
      <dgm:prSet presAssocID="{B5A628F7-F0DC-4468-A397-5DA586413689}" presName="parentText" presStyleLbl="node1" presStyleIdx="2" presStyleCnt="3" custScaleX="133872">
        <dgm:presLayoutVars>
          <dgm:chMax val="0"/>
          <dgm:bulletEnabled val="1"/>
        </dgm:presLayoutVars>
      </dgm:prSet>
      <dgm:spPr/>
      <dgm:t>
        <a:bodyPr/>
        <a:lstStyle/>
        <a:p>
          <a:endParaRPr kumimoji="1" lang="ja-JP" altLang="en-US"/>
        </a:p>
      </dgm:t>
    </dgm:pt>
    <dgm:pt modelId="{7993C24C-52E6-464F-A1B6-FD2A787B621D}" type="pres">
      <dgm:prSet presAssocID="{B5A628F7-F0DC-4468-A397-5DA586413689}" presName="negativeSpace" presStyleCnt="0"/>
      <dgm:spPr/>
    </dgm:pt>
    <dgm:pt modelId="{BEE5B1AC-F48B-4F86-9A5E-DFEF81646E99}" type="pres">
      <dgm:prSet presAssocID="{B5A628F7-F0DC-4468-A397-5DA586413689}" presName="childText" presStyleLbl="conFgAcc1" presStyleIdx="2" presStyleCnt="3" custScaleY="102866" custLinFactNeighborX="8331" custLinFactNeighborY="-12141">
        <dgm:presLayoutVars>
          <dgm:bulletEnabled val="1"/>
        </dgm:presLayoutVars>
      </dgm:prSet>
      <dgm:spPr/>
      <dgm:t>
        <a:bodyPr/>
        <a:lstStyle/>
        <a:p>
          <a:endParaRPr kumimoji="1" lang="ja-JP" altLang="en-US"/>
        </a:p>
      </dgm:t>
    </dgm:pt>
  </dgm:ptLst>
  <dgm:cxnLst>
    <dgm:cxn modelId="{A540938F-D334-4108-AF4F-6F84B460A1D1}" type="presOf" srcId="{DCD8FEBF-108A-4462-9329-EAF83D70852F}" destId="{BEE5B1AC-F48B-4F86-9A5E-DFEF81646E99}" srcOrd="0" destOrd="6" presId="urn:microsoft.com/office/officeart/2005/8/layout/list1"/>
    <dgm:cxn modelId="{4C75EFDC-51EB-4B4A-B31D-F97810BACB24}" type="presOf" srcId="{5CF1EC37-24C5-4C7F-9A4B-F1B8B33A2795}" destId="{C24108EF-2490-41BE-B820-42CB6D82BFB2}" srcOrd="0" destOrd="0" presId="urn:microsoft.com/office/officeart/2005/8/layout/list1"/>
    <dgm:cxn modelId="{51E8FF64-948B-4D48-8844-43A3E980C8F3}" type="presOf" srcId="{99180F11-99B3-4E35-B47D-F4F64367363A}" destId="{BEE5B1AC-F48B-4F86-9A5E-DFEF81646E99}" srcOrd="0" destOrd="0" presId="urn:microsoft.com/office/officeart/2005/8/layout/list1"/>
    <dgm:cxn modelId="{07785E5A-1EC3-4B7D-AF43-9EAC233388E6}" srcId="{5CF1EC37-24C5-4C7F-9A4B-F1B8B33A2795}" destId="{A96B7528-69A0-402F-A293-7F64ECA3794D}" srcOrd="1" destOrd="0" parTransId="{A97627A5-4C6F-4540-A8FC-93DAF0EFCC6F}" sibTransId="{F8023FBB-F2A0-4AB8-BFAB-00A2DE7347A7}"/>
    <dgm:cxn modelId="{21C02BFC-5FF0-4AA5-8A10-2F67677AA103}" srcId="{7FE244BB-9C6D-4666-898F-F93B838A49E4}" destId="{647FA9DC-CF1D-4A9F-84EA-7DC7EA9038BB}" srcOrd="2" destOrd="0" parTransId="{8C7F7EC8-F94A-4CA2-B8E0-8D66D46112A8}" sibTransId="{ED9B1297-59F0-4377-AA6F-BE604D2241D9}"/>
    <dgm:cxn modelId="{F964402E-5C80-43A2-9710-2E37EFFC797C}" type="presOf" srcId="{9BE00732-4188-4B6E-971E-EBCB3F8F8E94}" destId="{DC00BD7E-8354-4721-8C49-6418AB5F2861}" srcOrd="1" destOrd="0" presId="urn:microsoft.com/office/officeart/2005/8/layout/list1"/>
    <dgm:cxn modelId="{82A50053-2E69-4A1C-B037-B949A55F5A71}" type="presOf" srcId="{B5A628F7-F0DC-4468-A397-5DA586413689}" destId="{343D41E0-CFE4-4273-ABB0-5B3B7EE3951B}" srcOrd="0" destOrd="0" presId="urn:microsoft.com/office/officeart/2005/8/layout/list1"/>
    <dgm:cxn modelId="{BB04908D-2091-439A-8DA5-9F52353B968D}" srcId="{5CF1EC37-24C5-4C7F-9A4B-F1B8B33A2795}" destId="{9BE00732-4188-4B6E-971E-EBCB3F8F8E94}" srcOrd="0" destOrd="0" parTransId="{4700ACFE-A93B-430F-9566-A5E6ECA8CB4E}" sibTransId="{38DB7743-36E4-4878-9A44-BFD631C10DF2}"/>
    <dgm:cxn modelId="{739AC287-A404-4896-9D70-89A303CF2A4A}" type="presOf" srcId="{647FA9DC-CF1D-4A9F-84EA-7DC7EA9038BB}" destId="{BEE5B1AC-F48B-4F86-9A5E-DFEF81646E99}" srcOrd="0" destOrd="7" presId="urn:microsoft.com/office/officeart/2005/8/layout/list1"/>
    <dgm:cxn modelId="{8473AD2C-3851-4018-8C1F-995C5BF74AA8}" srcId="{B5A628F7-F0DC-4468-A397-5DA586413689}" destId="{99180F11-99B3-4E35-B47D-F4F64367363A}" srcOrd="0" destOrd="0" parTransId="{9F725DFB-B4EB-4E18-B356-3D9ECDF75CFA}" sibTransId="{6C66A192-3AF3-4449-B35F-03294F88E073}"/>
    <dgm:cxn modelId="{BBC2375A-2C3A-4BBF-AEE0-D2F810253763}" srcId="{7FE244BB-9C6D-4666-898F-F93B838A49E4}" destId="{1C00CACE-9465-45A0-B657-2E009C687E98}" srcOrd="0" destOrd="0" parTransId="{D0435423-6338-4FD0-B84E-0A21499DBBD4}" sibTransId="{5C6F20D7-BCC5-4879-BEE0-4DE4BC9765E4}"/>
    <dgm:cxn modelId="{96938A00-FFED-4F8B-A525-80C5F68CFD41}" srcId="{B5A628F7-F0DC-4468-A397-5DA586413689}" destId="{55BA3C94-A1C1-4BDB-BAA1-33BC6EB90ACD}" srcOrd="1" destOrd="0" parTransId="{F40BAB54-DE36-4917-9875-9F6F51330000}" sibTransId="{89FF610B-6C5D-4CE1-8D31-FF7598BA5DA5}"/>
    <dgm:cxn modelId="{C6A372BD-F5EB-4FEB-860B-BFC3493AAF4B}" type="presOf" srcId="{A96B7528-69A0-402F-A293-7F64ECA3794D}" destId="{C8E0BD4D-F777-4E41-80CC-46839674F97D}" srcOrd="0" destOrd="0" presId="urn:microsoft.com/office/officeart/2005/8/layout/list1"/>
    <dgm:cxn modelId="{14B52660-4575-4C76-98C1-7F80AEB8EA0A}" srcId="{B5A628F7-F0DC-4468-A397-5DA586413689}" destId="{7FE244BB-9C6D-4666-898F-F93B838A49E4}" srcOrd="4" destOrd="0" parTransId="{C5F85DB3-CA5D-4C0F-A64B-CF6FA4DFDB67}" sibTransId="{0FB050C4-3802-45B9-8F1A-A391F7E757AE}"/>
    <dgm:cxn modelId="{BEF93ED7-0EC2-4539-A708-884B43884DEE}" srcId="{B5A628F7-F0DC-4468-A397-5DA586413689}" destId="{1D5160E6-0F80-4518-9C71-1B46DA7AB15F}" srcOrd="3" destOrd="0" parTransId="{6283F51A-88B4-4461-8786-06FF6693566B}" sibTransId="{AF1BDBC2-71CB-4A81-AB26-1007C0439BE9}"/>
    <dgm:cxn modelId="{97FD63BA-96B6-4D3A-8866-204388E68AB0}" srcId="{7FE244BB-9C6D-4666-898F-F93B838A49E4}" destId="{9F86C0B7-FB22-4CC6-B663-602E392D9E84}" srcOrd="3" destOrd="0" parTransId="{D7951C22-B13E-45E8-AE7C-1640B7AD453D}" sibTransId="{77FBE2BA-0533-4E7D-A781-01493A622F9D}"/>
    <dgm:cxn modelId="{BBAFCB8B-4DFA-4C76-9BC9-0D5D1A01A5B4}" type="presOf" srcId="{9F86C0B7-FB22-4CC6-B663-602E392D9E84}" destId="{BEE5B1AC-F48B-4F86-9A5E-DFEF81646E99}" srcOrd="0" destOrd="8" presId="urn:microsoft.com/office/officeart/2005/8/layout/list1"/>
    <dgm:cxn modelId="{370317E1-7937-46FD-9224-02393546A5CA}" type="presOf" srcId="{9BE00732-4188-4B6E-971E-EBCB3F8F8E94}" destId="{7DD7C660-5A01-434D-8366-85ACC68F9F25}" srcOrd="0" destOrd="0" presId="urn:microsoft.com/office/officeart/2005/8/layout/list1"/>
    <dgm:cxn modelId="{C804CA8E-7335-4D22-9017-FAFD9638F9B1}" type="presOf" srcId="{1D5160E6-0F80-4518-9C71-1B46DA7AB15F}" destId="{BEE5B1AC-F48B-4F86-9A5E-DFEF81646E99}" srcOrd="0" destOrd="3" presId="urn:microsoft.com/office/officeart/2005/8/layout/list1"/>
    <dgm:cxn modelId="{29EA3B6F-A5CA-4AB6-AB93-E9BC095700CD}" type="presOf" srcId="{B5A628F7-F0DC-4468-A397-5DA586413689}" destId="{10487CE6-868E-463C-8E64-02341D32AE71}" srcOrd="1" destOrd="0" presId="urn:microsoft.com/office/officeart/2005/8/layout/list1"/>
    <dgm:cxn modelId="{E9C7A6B5-7D7B-44C2-9C79-F63F949C99C6}" type="presOf" srcId="{7FE244BB-9C6D-4666-898F-F93B838A49E4}" destId="{BEE5B1AC-F48B-4F86-9A5E-DFEF81646E99}" srcOrd="0" destOrd="4" presId="urn:microsoft.com/office/officeart/2005/8/layout/list1"/>
    <dgm:cxn modelId="{DAD0127D-4F69-48E8-99E8-43CECED503B9}" type="presOf" srcId="{034E3596-CE1F-49B6-A307-A9F877636A13}" destId="{BEE5B1AC-F48B-4F86-9A5E-DFEF81646E99}" srcOrd="0" destOrd="2" presId="urn:microsoft.com/office/officeart/2005/8/layout/list1"/>
    <dgm:cxn modelId="{27D22002-CDB6-46A9-A4EA-FFEC6CCB6163}" type="presOf" srcId="{A96B7528-69A0-402F-A293-7F64ECA3794D}" destId="{CD27EB39-342B-454D-A2A2-E79D142BA6CF}" srcOrd="1" destOrd="0" presId="urn:microsoft.com/office/officeart/2005/8/layout/list1"/>
    <dgm:cxn modelId="{B6DA9902-4DEB-496A-9670-9D6B08BD1234}" type="presOf" srcId="{1C00CACE-9465-45A0-B657-2E009C687E98}" destId="{BEE5B1AC-F48B-4F86-9A5E-DFEF81646E99}" srcOrd="0" destOrd="5" presId="urn:microsoft.com/office/officeart/2005/8/layout/list1"/>
    <dgm:cxn modelId="{491F8F37-7739-4E23-A71A-D5C0F2220685}" srcId="{B5A628F7-F0DC-4468-A397-5DA586413689}" destId="{034E3596-CE1F-49B6-A307-A9F877636A13}" srcOrd="2" destOrd="0" parTransId="{9797D7EE-1362-493D-BF81-28E30BE717BC}" sibTransId="{AD246AC3-8619-447B-B8F4-996761B5217E}"/>
    <dgm:cxn modelId="{885B632A-1F13-420F-B34E-17A59FDBD687}" srcId="{7FE244BB-9C6D-4666-898F-F93B838A49E4}" destId="{DCD8FEBF-108A-4462-9329-EAF83D70852F}" srcOrd="1" destOrd="0" parTransId="{64E57AC2-7B8C-4793-8196-36909EDA3794}" sibTransId="{48C5CF7D-19EA-440D-A0B8-D1AF3BFED7EF}"/>
    <dgm:cxn modelId="{4322AFC5-4ACA-4D93-A5DC-346C83C44FEA}" type="presOf" srcId="{55BA3C94-A1C1-4BDB-BAA1-33BC6EB90ACD}" destId="{BEE5B1AC-F48B-4F86-9A5E-DFEF81646E99}" srcOrd="0" destOrd="1" presId="urn:microsoft.com/office/officeart/2005/8/layout/list1"/>
    <dgm:cxn modelId="{58A473E5-CAB3-4355-9DBC-4F5D720DFADD}" srcId="{5CF1EC37-24C5-4C7F-9A4B-F1B8B33A2795}" destId="{B5A628F7-F0DC-4468-A397-5DA586413689}" srcOrd="2" destOrd="0" parTransId="{89E36985-5AE9-4288-A6F0-97A254AF776F}" sibTransId="{BB29D0CB-52E1-463E-B742-71216536E022}"/>
    <dgm:cxn modelId="{892A6A2B-44D5-4381-968C-5E5BFD79E8DB}" type="presParOf" srcId="{C24108EF-2490-41BE-B820-42CB6D82BFB2}" destId="{46BDC1E0-8CB2-4818-8FF4-C0CF80095540}" srcOrd="0" destOrd="0" presId="urn:microsoft.com/office/officeart/2005/8/layout/list1"/>
    <dgm:cxn modelId="{5000B838-EBFC-4815-8650-3B03BF652342}" type="presParOf" srcId="{46BDC1E0-8CB2-4818-8FF4-C0CF80095540}" destId="{7DD7C660-5A01-434D-8366-85ACC68F9F25}" srcOrd="0" destOrd="0" presId="urn:microsoft.com/office/officeart/2005/8/layout/list1"/>
    <dgm:cxn modelId="{78DEFB53-BBA1-417B-91C0-E0793811278A}" type="presParOf" srcId="{46BDC1E0-8CB2-4818-8FF4-C0CF80095540}" destId="{DC00BD7E-8354-4721-8C49-6418AB5F2861}" srcOrd="1" destOrd="0" presId="urn:microsoft.com/office/officeart/2005/8/layout/list1"/>
    <dgm:cxn modelId="{8C239AD8-8D6F-4D0F-A86B-C195FB0F87ED}" type="presParOf" srcId="{C24108EF-2490-41BE-B820-42CB6D82BFB2}" destId="{8F865092-8412-4244-8870-8D2139B185DA}" srcOrd="1" destOrd="0" presId="urn:microsoft.com/office/officeart/2005/8/layout/list1"/>
    <dgm:cxn modelId="{33E6C4FC-E024-4022-A514-819B283DC562}" type="presParOf" srcId="{C24108EF-2490-41BE-B820-42CB6D82BFB2}" destId="{9A153459-FD2E-4818-AF71-FF7323E5EFBF}" srcOrd="2" destOrd="0" presId="urn:microsoft.com/office/officeart/2005/8/layout/list1"/>
    <dgm:cxn modelId="{0872FB24-3596-426A-A6EE-7C373191CFB2}" type="presParOf" srcId="{C24108EF-2490-41BE-B820-42CB6D82BFB2}" destId="{A8BAB09E-47C8-4521-B17F-98F6576EA387}" srcOrd="3" destOrd="0" presId="urn:microsoft.com/office/officeart/2005/8/layout/list1"/>
    <dgm:cxn modelId="{F81AEA1B-C0FB-41DC-AEA0-32B97FD98C17}" type="presParOf" srcId="{C24108EF-2490-41BE-B820-42CB6D82BFB2}" destId="{4A4267C8-B708-4614-B4DE-390354EA28A1}" srcOrd="4" destOrd="0" presId="urn:microsoft.com/office/officeart/2005/8/layout/list1"/>
    <dgm:cxn modelId="{14244F42-E529-42EA-A8AD-58A308EF092D}" type="presParOf" srcId="{4A4267C8-B708-4614-B4DE-390354EA28A1}" destId="{C8E0BD4D-F777-4E41-80CC-46839674F97D}" srcOrd="0" destOrd="0" presId="urn:microsoft.com/office/officeart/2005/8/layout/list1"/>
    <dgm:cxn modelId="{C066D660-0D1A-4F16-A22C-B1C9C199A2CD}" type="presParOf" srcId="{4A4267C8-B708-4614-B4DE-390354EA28A1}" destId="{CD27EB39-342B-454D-A2A2-E79D142BA6CF}" srcOrd="1" destOrd="0" presId="urn:microsoft.com/office/officeart/2005/8/layout/list1"/>
    <dgm:cxn modelId="{714F14EC-D59B-4104-9981-AE78C680F629}" type="presParOf" srcId="{C24108EF-2490-41BE-B820-42CB6D82BFB2}" destId="{1A0542D6-5642-4DBD-B88B-3735D22DDF91}" srcOrd="5" destOrd="0" presId="urn:microsoft.com/office/officeart/2005/8/layout/list1"/>
    <dgm:cxn modelId="{55FE858C-A44B-4283-834B-F8749B6C6006}" type="presParOf" srcId="{C24108EF-2490-41BE-B820-42CB6D82BFB2}" destId="{4027FFEC-2F16-46D2-B899-9A23EEB6DB86}" srcOrd="6" destOrd="0" presId="urn:microsoft.com/office/officeart/2005/8/layout/list1"/>
    <dgm:cxn modelId="{C83D2ADB-7BEF-4912-8A14-D979AF64F476}" type="presParOf" srcId="{C24108EF-2490-41BE-B820-42CB6D82BFB2}" destId="{180920EF-76FE-499D-BA2B-D3A18F06251E}" srcOrd="7" destOrd="0" presId="urn:microsoft.com/office/officeart/2005/8/layout/list1"/>
    <dgm:cxn modelId="{9C178F68-4576-4117-9D84-EAD00829785C}" type="presParOf" srcId="{C24108EF-2490-41BE-B820-42CB6D82BFB2}" destId="{CEE9E5A0-4E29-4E8B-8F3E-9FF0883E2185}" srcOrd="8" destOrd="0" presId="urn:microsoft.com/office/officeart/2005/8/layout/list1"/>
    <dgm:cxn modelId="{2000BF61-AEBC-419A-843A-C4398954FD7F}" type="presParOf" srcId="{CEE9E5A0-4E29-4E8B-8F3E-9FF0883E2185}" destId="{343D41E0-CFE4-4273-ABB0-5B3B7EE3951B}" srcOrd="0" destOrd="0" presId="urn:microsoft.com/office/officeart/2005/8/layout/list1"/>
    <dgm:cxn modelId="{9CE82C1D-930B-46D3-BACE-A09310F86816}" type="presParOf" srcId="{CEE9E5A0-4E29-4E8B-8F3E-9FF0883E2185}" destId="{10487CE6-868E-463C-8E64-02341D32AE71}" srcOrd="1" destOrd="0" presId="urn:microsoft.com/office/officeart/2005/8/layout/list1"/>
    <dgm:cxn modelId="{B16FB348-096C-47D8-8211-E13D03F283B6}" type="presParOf" srcId="{C24108EF-2490-41BE-B820-42CB6D82BFB2}" destId="{7993C24C-52E6-464F-A1B6-FD2A787B621D}" srcOrd="9" destOrd="0" presId="urn:microsoft.com/office/officeart/2005/8/layout/list1"/>
    <dgm:cxn modelId="{5D204FAB-84C5-418F-9F77-A1C0B30D8B52}" type="presParOf" srcId="{C24108EF-2490-41BE-B820-42CB6D82BFB2}" destId="{BEE5B1AC-F48B-4F86-9A5E-DFEF81646E99}"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B349C2-79B2-4BA1-B3DB-2DF8E3D79C2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kumimoji="1" lang="ja-JP" altLang="en-US"/>
        </a:p>
      </dgm:t>
    </dgm:pt>
    <dgm:pt modelId="{444B675C-D8E0-4E14-AD04-DDBAF42690D6}">
      <dgm:prSet/>
      <dgm:spPr>
        <a:solidFill>
          <a:schemeClr val="accent1">
            <a:lumMod val="75000"/>
          </a:schemeClr>
        </a:solidFill>
      </dgm:spPr>
      <dgm:t>
        <a:bodyPr/>
        <a:lstStyle/>
        <a:p>
          <a:pPr rtl="0"/>
          <a:r>
            <a:rPr kumimoji="1" lang="ja-JP" b="1" dirty="0" smtClean="0"/>
            <a:t>●「はっきり」、「強く」、「個別的に」助言する</a:t>
          </a:r>
          <a:endParaRPr lang="ja-JP" dirty="0"/>
        </a:p>
      </dgm:t>
    </dgm:pt>
    <dgm:pt modelId="{CE03E10D-1702-45CC-95C3-A1F6E02615E8}" type="parTrans" cxnId="{D01B0956-9D93-4B37-84B5-7F7D72DEC6B2}">
      <dgm:prSet/>
      <dgm:spPr/>
      <dgm:t>
        <a:bodyPr/>
        <a:lstStyle/>
        <a:p>
          <a:endParaRPr kumimoji="1" lang="ja-JP" altLang="en-US"/>
        </a:p>
      </dgm:t>
    </dgm:pt>
    <dgm:pt modelId="{19B6751C-D405-4ECF-8973-E0DD945E1F29}" type="sibTrans" cxnId="{D01B0956-9D93-4B37-84B5-7F7D72DEC6B2}">
      <dgm:prSet/>
      <dgm:spPr/>
      <dgm:t>
        <a:bodyPr/>
        <a:lstStyle/>
        <a:p>
          <a:endParaRPr kumimoji="1" lang="ja-JP" altLang="en-US"/>
        </a:p>
      </dgm:t>
    </dgm:pt>
    <dgm:pt modelId="{4FC8F039-6B24-4BE8-9304-01BF91A39151}">
      <dgm:prSet/>
      <dgm:spPr>
        <a:solidFill>
          <a:schemeClr val="accent1">
            <a:lumMod val="75000"/>
          </a:schemeClr>
        </a:solidFill>
      </dgm:spPr>
      <dgm:t>
        <a:bodyPr/>
        <a:lstStyle/>
        <a:p>
          <a:pPr rtl="0"/>
          <a:r>
            <a:rPr kumimoji="1" lang="ja-JP" b="1" dirty="0" smtClean="0"/>
            <a:t>●「禁煙しない」と抵抗されたとき等、言ってはいけない助言</a:t>
          </a:r>
          <a:endParaRPr lang="ja-JP" dirty="0"/>
        </a:p>
      </dgm:t>
    </dgm:pt>
    <dgm:pt modelId="{847E85BD-AAA2-49D6-B836-942B4B313D5F}" type="parTrans" cxnId="{E219D681-5A5D-42C5-B3D7-A1EE958DF59A}">
      <dgm:prSet/>
      <dgm:spPr/>
      <dgm:t>
        <a:bodyPr/>
        <a:lstStyle/>
        <a:p>
          <a:endParaRPr kumimoji="1" lang="ja-JP" altLang="en-US"/>
        </a:p>
      </dgm:t>
    </dgm:pt>
    <dgm:pt modelId="{44E50046-1B54-4240-8EE1-F5E288529C4D}" type="sibTrans" cxnId="{E219D681-5A5D-42C5-B3D7-A1EE958DF59A}">
      <dgm:prSet/>
      <dgm:spPr/>
      <dgm:t>
        <a:bodyPr/>
        <a:lstStyle/>
        <a:p>
          <a:endParaRPr kumimoji="1" lang="ja-JP" altLang="en-US"/>
        </a:p>
      </dgm:t>
    </dgm:pt>
    <dgm:pt modelId="{27192C04-5662-42A3-ADE7-ACE9713B089F}">
      <dgm:prSet/>
      <dgm:spPr>
        <a:solidFill>
          <a:schemeClr val="accent1">
            <a:lumMod val="75000"/>
          </a:schemeClr>
        </a:solidFill>
      </dgm:spPr>
      <dgm:t>
        <a:bodyPr/>
        <a:lstStyle/>
        <a:p>
          <a:pPr rtl="0"/>
          <a:r>
            <a:rPr kumimoji="1" lang="ja-JP" b="1" dirty="0" smtClean="0"/>
            <a:t>●「受容」と「不同意」</a:t>
          </a:r>
          <a:endParaRPr lang="ja-JP" dirty="0"/>
        </a:p>
      </dgm:t>
    </dgm:pt>
    <dgm:pt modelId="{603C60BD-FE56-4857-8A07-E828E7BC7612}" type="parTrans" cxnId="{CF2C9A20-816B-49D7-AE24-9DE1DDCA03D1}">
      <dgm:prSet/>
      <dgm:spPr/>
      <dgm:t>
        <a:bodyPr/>
        <a:lstStyle/>
        <a:p>
          <a:endParaRPr kumimoji="1" lang="ja-JP" altLang="en-US"/>
        </a:p>
      </dgm:t>
    </dgm:pt>
    <dgm:pt modelId="{A96156D6-DF61-466F-B3CD-53E8D827EE11}" type="sibTrans" cxnId="{CF2C9A20-816B-49D7-AE24-9DE1DDCA03D1}">
      <dgm:prSet/>
      <dgm:spPr/>
      <dgm:t>
        <a:bodyPr/>
        <a:lstStyle/>
        <a:p>
          <a:endParaRPr kumimoji="1" lang="ja-JP" altLang="en-US"/>
        </a:p>
      </dgm:t>
    </dgm:pt>
    <dgm:pt modelId="{B4A2BA47-4B89-4789-A027-8D66555685BD}">
      <dgm:prSet/>
      <dgm:spPr>
        <a:solidFill>
          <a:schemeClr val="bg1">
            <a:alpha val="90000"/>
          </a:schemeClr>
        </a:solidFill>
      </dgm:spPr>
      <dgm:t>
        <a:bodyPr/>
        <a:lstStyle/>
        <a:p>
          <a:pPr rtl="0"/>
          <a:r>
            <a:rPr kumimoji="1" lang="ja-JP" b="1" dirty="0" smtClean="0"/>
            <a:t>（</a:t>
          </a:r>
          <a:r>
            <a:rPr kumimoji="1" lang="en-US" altLang="ja-JP" b="1" dirty="0" smtClean="0"/>
            <a:t>×</a:t>
          </a:r>
          <a:r>
            <a:rPr kumimoji="1" lang="ja-JP" b="1" dirty="0" smtClean="0"/>
            <a:t>）「できれば」やめましょう（曖昧）</a:t>
          </a:r>
          <a:endParaRPr kumimoji="1" lang="ja-JP" altLang="en-US" dirty="0"/>
        </a:p>
      </dgm:t>
    </dgm:pt>
    <dgm:pt modelId="{D4EDC273-A77D-44D1-9697-0FB7A4FBD80E}" type="parTrans" cxnId="{E7931FF2-9348-436D-A0F0-E9F22E4DBCE6}">
      <dgm:prSet/>
      <dgm:spPr/>
      <dgm:t>
        <a:bodyPr/>
        <a:lstStyle/>
        <a:p>
          <a:endParaRPr kumimoji="1" lang="ja-JP" altLang="en-US"/>
        </a:p>
      </dgm:t>
    </dgm:pt>
    <dgm:pt modelId="{B110F414-8209-4A68-83A5-515F39DA9852}" type="sibTrans" cxnId="{E7931FF2-9348-436D-A0F0-E9F22E4DBCE6}">
      <dgm:prSet/>
      <dgm:spPr/>
      <dgm:t>
        <a:bodyPr/>
        <a:lstStyle/>
        <a:p>
          <a:endParaRPr kumimoji="1" lang="ja-JP" altLang="en-US"/>
        </a:p>
      </dgm:t>
    </dgm:pt>
    <dgm:pt modelId="{1F50F232-DBD3-4E33-B178-31246E202771}">
      <dgm:prSet/>
      <dgm:spPr>
        <a:solidFill>
          <a:schemeClr val="bg1">
            <a:alpha val="90000"/>
          </a:schemeClr>
        </a:solidFill>
      </dgm:spPr>
      <dgm:t>
        <a:bodyPr/>
        <a:lstStyle/>
        <a:p>
          <a:pPr rtl="0"/>
          <a:r>
            <a:rPr kumimoji="1" lang="ja-JP" b="1" dirty="0" smtClean="0"/>
            <a:t>（</a:t>
          </a:r>
          <a:r>
            <a:rPr kumimoji="1" lang="en-US" altLang="ja-JP" b="1" dirty="0" smtClean="0"/>
            <a:t>×</a:t>
          </a:r>
          <a:r>
            <a:rPr kumimoji="1" lang="ja-JP" b="1" dirty="0" smtClean="0"/>
            <a:t>）「本数を徐々に減らして」いきましょう（医学的に誤り）</a:t>
          </a:r>
          <a:endParaRPr kumimoji="1" lang="ja-JP" altLang="en-US" dirty="0"/>
        </a:p>
      </dgm:t>
    </dgm:pt>
    <dgm:pt modelId="{77902A4E-7F64-4306-9B8C-0C1AFDEA28A9}" type="parTrans" cxnId="{281AFBC1-F7D5-4514-A24A-BAC254EC3CBB}">
      <dgm:prSet/>
      <dgm:spPr/>
      <dgm:t>
        <a:bodyPr/>
        <a:lstStyle/>
        <a:p>
          <a:endParaRPr kumimoji="1" lang="ja-JP" altLang="en-US"/>
        </a:p>
      </dgm:t>
    </dgm:pt>
    <dgm:pt modelId="{8A0DAB08-DC0C-46C5-8CCC-604C894B7884}" type="sibTrans" cxnId="{281AFBC1-F7D5-4514-A24A-BAC254EC3CBB}">
      <dgm:prSet/>
      <dgm:spPr/>
      <dgm:t>
        <a:bodyPr/>
        <a:lstStyle/>
        <a:p>
          <a:endParaRPr kumimoji="1" lang="ja-JP" altLang="en-US"/>
        </a:p>
      </dgm:t>
    </dgm:pt>
    <dgm:pt modelId="{F28B3C5F-D59C-4C7D-B60F-9BE663B2CDA0}">
      <dgm:prSet/>
      <dgm:spPr>
        <a:solidFill>
          <a:schemeClr val="bg1">
            <a:alpha val="90000"/>
          </a:schemeClr>
        </a:solidFill>
      </dgm:spPr>
      <dgm:t>
        <a:bodyPr/>
        <a:lstStyle/>
        <a:p>
          <a:pPr rtl="0"/>
          <a:r>
            <a:rPr kumimoji="1" lang="ja-JP" b="1" dirty="0" smtClean="0"/>
            <a:t>（</a:t>
          </a:r>
          <a:r>
            <a:rPr kumimoji="1" lang="en-US" altLang="ja-JP" b="1" dirty="0" smtClean="0"/>
            <a:t>×</a:t>
          </a:r>
          <a:r>
            <a:rPr kumimoji="1" lang="ja-JP" b="1" dirty="0" smtClean="0"/>
            <a:t>）「軽いタバコに変えて」いきましょう（医学的に誤り）</a:t>
          </a:r>
          <a:endParaRPr kumimoji="1" lang="ja-JP" altLang="en-US" dirty="0"/>
        </a:p>
      </dgm:t>
    </dgm:pt>
    <dgm:pt modelId="{7492C9AB-FDC7-49BE-86DF-EE7918611CEA}" type="parTrans" cxnId="{4BCF492F-862F-47C9-9EC0-AA2DFC5E4019}">
      <dgm:prSet/>
      <dgm:spPr/>
      <dgm:t>
        <a:bodyPr/>
        <a:lstStyle/>
        <a:p>
          <a:endParaRPr kumimoji="1" lang="ja-JP" altLang="en-US"/>
        </a:p>
      </dgm:t>
    </dgm:pt>
    <dgm:pt modelId="{2E93539E-83C7-45DF-83FD-70654895BA9F}" type="sibTrans" cxnId="{4BCF492F-862F-47C9-9EC0-AA2DFC5E4019}">
      <dgm:prSet/>
      <dgm:spPr/>
      <dgm:t>
        <a:bodyPr/>
        <a:lstStyle/>
        <a:p>
          <a:endParaRPr kumimoji="1" lang="ja-JP" altLang="en-US"/>
        </a:p>
      </dgm:t>
    </dgm:pt>
    <dgm:pt modelId="{A00E37B9-4B76-4FD1-A485-282BE4EB0FD1}">
      <dgm:prSet/>
      <dgm:spPr>
        <a:solidFill>
          <a:schemeClr val="bg1">
            <a:alpha val="90000"/>
          </a:schemeClr>
        </a:solidFill>
      </dgm:spPr>
      <dgm:t>
        <a:bodyPr/>
        <a:lstStyle/>
        <a:p>
          <a:pPr rtl="0"/>
          <a:r>
            <a:rPr kumimoji="1" lang="ja-JP" b="1" dirty="0" smtClean="0"/>
            <a:t>患者：「私は肺癌になってもやめない！」</a:t>
          </a:r>
          <a:endParaRPr kumimoji="1" lang="ja-JP" altLang="en-US" dirty="0"/>
        </a:p>
      </dgm:t>
    </dgm:pt>
    <dgm:pt modelId="{C4EDEDEF-3886-4294-BC90-C0B004359301}" type="parTrans" cxnId="{879AC305-0B4C-4F17-BA15-45404E8A94CB}">
      <dgm:prSet/>
      <dgm:spPr/>
      <dgm:t>
        <a:bodyPr/>
        <a:lstStyle/>
        <a:p>
          <a:endParaRPr kumimoji="1" lang="ja-JP" altLang="en-US"/>
        </a:p>
      </dgm:t>
    </dgm:pt>
    <dgm:pt modelId="{E4F4C07A-3DA4-4E05-90D6-AA5C4E9419C1}" type="sibTrans" cxnId="{879AC305-0B4C-4F17-BA15-45404E8A94CB}">
      <dgm:prSet/>
      <dgm:spPr/>
      <dgm:t>
        <a:bodyPr/>
        <a:lstStyle/>
        <a:p>
          <a:endParaRPr kumimoji="1" lang="ja-JP" altLang="en-US"/>
        </a:p>
      </dgm:t>
    </dgm:pt>
    <dgm:pt modelId="{B61DEBD7-F170-4062-BC9D-EF77C5229EAE}">
      <dgm:prSet/>
      <dgm:spPr>
        <a:solidFill>
          <a:schemeClr val="bg1">
            <a:alpha val="90000"/>
          </a:schemeClr>
        </a:solidFill>
      </dgm:spPr>
      <dgm:t>
        <a:bodyPr/>
        <a:lstStyle/>
        <a:p>
          <a:pPr rtl="0"/>
          <a:r>
            <a:rPr kumimoji="1" lang="ja-JP" b="1" dirty="0" smtClean="0"/>
            <a:t>医師：（</a:t>
          </a:r>
          <a:r>
            <a:rPr kumimoji="1" lang="ja-JP" altLang="en-US" b="1" dirty="0" smtClean="0"/>
            <a:t>○</a:t>
          </a:r>
          <a:r>
            <a:rPr kumimoji="1" lang="ja-JP" b="1" dirty="0" smtClean="0"/>
            <a:t>）「そうですか。肺癌になっても禁煙しないと考えておられるのですね。」（間違っていても</a:t>
          </a:r>
          <a:r>
            <a:rPr kumimoji="1" lang="ja-JP" altLang="en-US" b="1" dirty="0" smtClean="0"/>
            <a:t>「</a:t>
          </a:r>
          <a:r>
            <a:rPr kumimoji="1" lang="ja-JP" b="1" dirty="0" smtClean="0"/>
            <a:t>受容</a:t>
          </a:r>
          <a:r>
            <a:rPr kumimoji="1" lang="ja-JP" altLang="en-US" b="1" dirty="0" smtClean="0"/>
            <a:t>」</a:t>
          </a:r>
          <a:r>
            <a:rPr kumimoji="1" lang="ja-JP" b="1" dirty="0" smtClean="0"/>
            <a:t>する）</a:t>
          </a:r>
          <a:endParaRPr kumimoji="1" lang="ja-JP" altLang="en-US" dirty="0"/>
        </a:p>
      </dgm:t>
    </dgm:pt>
    <dgm:pt modelId="{DA5D57ED-EF12-4589-B900-36B2D937A74C}" type="parTrans" cxnId="{A3539CDC-1C30-4BB7-AD72-400CB8968426}">
      <dgm:prSet/>
      <dgm:spPr/>
      <dgm:t>
        <a:bodyPr/>
        <a:lstStyle/>
        <a:p>
          <a:endParaRPr kumimoji="1" lang="ja-JP" altLang="en-US"/>
        </a:p>
      </dgm:t>
    </dgm:pt>
    <dgm:pt modelId="{B598D5E5-8D48-4BE4-9C72-7D4C79C3C168}" type="sibTrans" cxnId="{A3539CDC-1C30-4BB7-AD72-400CB8968426}">
      <dgm:prSet/>
      <dgm:spPr/>
      <dgm:t>
        <a:bodyPr/>
        <a:lstStyle/>
        <a:p>
          <a:endParaRPr kumimoji="1" lang="ja-JP" altLang="en-US"/>
        </a:p>
      </dgm:t>
    </dgm:pt>
    <dgm:pt modelId="{9BA6D7E7-FF1B-4C6B-B279-E19B552972E7}">
      <dgm:prSet/>
      <dgm:spPr>
        <a:solidFill>
          <a:schemeClr val="bg1">
            <a:alpha val="90000"/>
          </a:schemeClr>
        </a:solidFill>
      </dgm:spPr>
      <dgm:t>
        <a:bodyPr/>
        <a:lstStyle/>
        <a:p>
          <a:pPr rtl="0"/>
          <a:r>
            <a:rPr kumimoji="1" lang="ja-JP" b="1" dirty="0" smtClean="0"/>
            <a:t>医師：（</a:t>
          </a:r>
          <a:r>
            <a:rPr kumimoji="1" lang="ja-JP" altLang="en-US" b="1" dirty="0" smtClean="0"/>
            <a:t>○</a:t>
          </a:r>
          <a:r>
            <a:rPr kumimoji="1" lang="ja-JP" b="1" dirty="0" smtClean="0"/>
            <a:t>）「しかし、私は医療者として禁煙があなたの健康を守るのに最も重要であることを知ってほしいし、あなたには禁煙してほしいと考えています。」（間違った主張には</a:t>
          </a:r>
          <a:r>
            <a:rPr kumimoji="1" lang="ja-JP" altLang="en-US" b="1" dirty="0" smtClean="0"/>
            <a:t>「</a:t>
          </a:r>
          <a:r>
            <a:rPr kumimoji="1" lang="ja-JP" b="1" dirty="0" smtClean="0"/>
            <a:t>同意しない</a:t>
          </a:r>
          <a:r>
            <a:rPr kumimoji="1" lang="ja-JP" altLang="en-US" b="1" dirty="0" smtClean="0"/>
            <a:t>」</a:t>
          </a:r>
          <a:r>
            <a:rPr kumimoji="1" lang="ja-JP" b="1" dirty="0" smtClean="0"/>
            <a:t>）</a:t>
          </a:r>
          <a:endParaRPr kumimoji="1" lang="ja-JP" altLang="en-US" dirty="0"/>
        </a:p>
      </dgm:t>
    </dgm:pt>
    <dgm:pt modelId="{0AAB1B01-3E58-44DB-B844-DCECEC33D845}" type="parTrans" cxnId="{F6A2A83E-BDF1-4C3A-AADE-F4F40FBCFDA9}">
      <dgm:prSet/>
      <dgm:spPr/>
      <dgm:t>
        <a:bodyPr/>
        <a:lstStyle/>
        <a:p>
          <a:endParaRPr kumimoji="1" lang="ja-JP" altLang="en-US"/>
        </a:p>
      </dgm:t>
    </dgm:pt>
    <dgm:pt modelId="{25F480D0-7B2F-4DBD-BE61-71CD17A0DC17}" type="sibTrans" cxnId="{F6A2A83E-BDF1-4C3A-AADE-F4F40FBCFDA9}">
      <dgm:prSet/>
      <dgm:spPr/>
      <dgm:t>
        <a:bodyPr/>
        <a:lstStyle/>
        <a:p>
          <a:endParaRPr kumimoji="1" lang="ja-JP" altLang="en-US"/>
        </a:p>
      </dgm:t>
    </dgm:pt>
    <dgm:pt modelId="{5B613B5A-CCF6-4B5E-8383-3C56B9A9A9EA}" type="pres">
      <dgm:prSet presAssocID="{ECB349C2-79B2-4BA1-B3DB-2DF8E3D79C2B}" presName="linear" presStyleCnt="0">
        <dgm:presLayoutVars>
          <dgm:dir/>
          <dgm:animLvl val="lvl"/>
          <dgm:resizeHandles val="exact"/>
        </dgm:presLayoutVars>
      </dgm:prSet>
      <dgm:spPr/>
      <dgm:t>
        <a:bodyPr/>
        <a:lstStyle/>
        <a:p>
          <a:endParaRPr kumimoji="1" lang="ja-JP" altLang="en-US"/>
        </a:p>
      </dgm:t>
    </dgm:pt>
    <dgm:pt modelId="{9EC436BA-CD4E-4E1E-9A26-8D7EA40DC20A}" type="pres">
      <dgm:prSet presAssocID="{444B675C-D8E0-4E14-AD04-DDBAF42690D6}" presName="parentLin" presStyleCnt="0"/>
      <dgm:spPr/>
    </dgm:pt>
    <dgm:pt modelId="{A8C82DAD-7E32-4E25-BD19-353BF9717F2F}" type="pres">
      <dgm:prSet presAssocID="{444B675C-D8E0-4E14-AD04-DDBAF42690D6}" presName="parentLeftMargin" presStyleLbl="node1" presStyleIdx="0" presStyleCnt="3"/>
      <dgm:spPr/>
      <dgm:t>
        <a:bodyPr/>
        <a:lstStyle/>
        <a:p>
          <a:endParaRPr kumimoji="1" lang="ja-JP" altLang="en-US"/>
        </a:p>
      </dgm:t>
    </dgm:pt>
    <dgm:pt modelId="{A3531B9A-96AF-4C47-8EDB-7AA60975046A}" type="pres">
      <dgm:prSet presAssocID="{444B675C-D8E0-4E14-AD04-DDBAF42690D6}" presName="parentText" presStyleLbl="node1" presStyleIdx="0" presStyleCnt="3">
        <dgm:presLayoutVars>
          <dgm:chMax val="0"/>
          <dgm:bulletEnabled val="1"/>
        </dgm:presLayoutVars>
      </dgm:prSet>
      <dgm:spPr/>
      <dgm:t>
        <a:bodyPr/>
        <a:lstStyle/>
        <a:p>
          <a:endParaRPr kumimoji="1" lang="ja-JP" altLang="en-US"/>
        </a:p>
      </dgm:t>
    </dgm:pt>
    <dgm:pt modelId="{C664086E-A54A-454E-B81F-338756723C56}" type="pres">
      <dgm:prSet presAssocID="{444B675C-D8E0-4E14-AD04-DDBAF42690D6}" presName="negativeSpace" presStyleCnt="0"/>
      <dgm:spPr/>
    </dgm:pt>
    <dgm:pt modelId="{38E63166-CD6F-4F5F-9244-2EF04EBA8164}" type="pres">
      <dgm:prSet presAssocID="{444B675C-D8E0-4E14-AD04-DDBAF42690D6}" presName="childText" presStyleLbl="conFgAcc1" presStyleIdx="0" presStyleCnt="3">
        <dgm:presLayoutVars>
          <dgm:bulletEnabled val="1"/>
        </dgm:presLayoutVars>
      </dgm:prSet>
      <dgm:spPr>
        <a:solidFill>
          <a:schemeClr val="bg1">
            <a:alpha val="90000"/>
          </a:schemeClr>
        </a:solidFill>
      </dgm:spPr>
    </dgm:pt>
    <dgm:pt modelId="{DEC99662-7035-442C-9042-3621C0E55A55}" type="pres">
      <dgm:prSet presAssocID="{19B6751C-D405-4ECF-8973-E0DD945E1F29}" presName="spaceBetweenRectangles" presStyleCnt="0"/>
      <dgm:spPr/>
    </dgm:pt>
    <dgm:pt modelId="{CFE92F30-586C-45C6-B407-3C9D58B5BE36}" type="pres">
      <dgm:prSet presAssocID="{4FC8F039-6B24-4BE8-9304-01BF91A39151}" presName="parentLin" presStyleCnt="0"/>
      <dgm:spPr/>
    </dgm:pt>
    <dgm:pt modelId="{AE7BB26D-A3D4-4563-A680-E51442B3B237}" type="pres">
      <dgm:prSet presAssocID="{4FC8F039-6B24-4BE8-9304-01BF91A39151}" presName="parentLeftMargin" presStyleLbl="node1" presStyleIdx="0" presStyleCnt="3"/>
      <dgm:spPr/>
      <dgm:t>
        <a:bodyPr/>
        <a:lstStyle/>
        <a:p>
          <a:endParaRPr kumimoji="1" lang="ja-JP" altLang="en-US"/>
        </a:p>
      </dgm:t>
    </dgm:pt>
    <dgm:pt modelId="{CA5AB7FA-9AFC-4ABA-9CDD-2550C3982A90}" type="pres">
      <dgm:prSet presAssocID="{4FC8F039-6B24-4BE8-9304-01BF91A39151}" presName="parentText" presStyleLbl="node1" presStyleIdx="1" presStyleCnt="3">
        <dgm:presLayoutVars>
          <dgm:chMax val="0"/>
          <dgm:bulletEnabled val="1"/>
        </dgm:presLayoutVars>
      </dgm:prSet>
      <dgm:spPr/>
      <dgm:t>
        <a:bodyPr/>
        <a:lstStyle/>
        <a:p>
          <a:endParaRPr kumimoji="1" lang="ja-JP" altLang="en-US"/>
        </a:p>
      </dgm:t>
    </dgm:pt>
    <dgm:pt modelId="{9F0AA018-075B-4AF9-8EC4-2BF46D29E2F6}" type="pres">
      <dgm:prSet presAssocID="{4FC8F039-6B24-4BE8-9304-01BF91A39151}" presName="negativeSpace" presStyleCnt="0"/>
      <dgm:spPr/>
    </dgm:pt>
    <dgm:pt modelId="{07F34E9A-BE2B-40B9-8C75-6336C5A2838D}" type="pres">
      <dgm:prSet presAssocID="{4FC8F039-6B24-4BE8-9304-01BF91A39151}" presName="childText" presStyleLbl="conFgAcc1" presStyleIdx="1" presStyleCnt="3">
        <dgm:presLayoutVars>
          <dgm:bulletEnabled val="1"/>
        </dgm:presLayoutVars>
      </dgm:prSet>
      <dgm:spPr/>
      <dgm:t>
        <a:bodyPr/>
        <a:lstStyle/>
        <a:p>
          <a:endParaRPr kumimoji="1" lang="ja-JP" altLang="en-US"/>
        </a:p>
      </dgm:t>
    </dgm:pt>
    <dgm:pt modelId="{EF8CE719-64E9-4762-96DE-1386552123D0}" type="pres">
      <dgm:prSet presAssocID="{44E50046-1B54-4240-8EE1-F5E288529C4D}" presName="spaceBetweenRectangles" presStyleCnt="0"/>
      <dgm:spPr/>
    </dgm:pt>
    <dgm:pt modelId="{661FC078-C066-4DC7-9D01-3AF3ECE4583E}" type="pres">
      <dgm:prSet presAssocID="{27192C04-5662-42A3-ADE7-ACE9713B089F}" presName="parentLin" presStyleCnt="0"/>
      <dgm:spPr/>
    </dgm:pt>
    <dgm:pt modelId="{6AF7E1E5-2239-4D87-A183-42989FA4DEC7}" type="pres">
      <dgm:prSet presAssocID="{27192C04-5662-42A3-ADE7-ACE9713B089F}" presName="parentLeftMargin" presStyleLbl="node1" presStyleIdx="1" presStyleCnt="3"/>
      <dgm:spPr/>
      <dgm:t>
        <a:bodyPr/>
        <a:lstStyle/>
        <a:p>
          <a:endParaRPr kumimoji="1" lang="ja-JP" altLang="en-US"/>
        </a:p>
      </dgm:t>
    </dgm:pt>
    <dgm:pt modelId="{7966CECC-354B-43E3-BD9A-1E2A5512EF7E}" type="pres">
      <dgm:prSet presAssocID="{27192C04-5662-42A3-ADE7-ACE9713B089F}" presName="parentText" presStyleLbl="node1" presStyleIdx="2" presStyleCnt="3">
        <dgm:presLayoutVars>
          <dgm:chMax val="0"/>
          <dgm:bulletEnabled val="1"/>
        </dgm:presLayoutVars>
      </dgm:prSet>
      <dgm:spPr/>
      <dgm:t>
        <a:bodyPr/>
        <a:lstStyle/>
        <a:p>
          <a:endParaRPr kumimoji="1" lang="ja-JP" altLang="en-US"/>
        </a:p>
      </dgm:t>
    </dgm:pt>
    <dgm:pt modelId="{874B47DA-433E-4889-B60B-BD94ECFEEDDF}" type="pres">
      <dgm:prSet presAssocID="{27192C04-5662-42A3-ADE7-ACE9713B089F}" presName="negativeSpace" presStyleCnt="0"/>
      <dgm:spPr/>
    </dgm:pt>
    <dgm:pt modelId="{F111AFBA-CE09-4DE8-9CDC-A60E2045C442}" type="pres">
      <dgm:prSet presAssocID="{27192C04-5662-42A3-ADE7-ACE9713B089F}" presName="childText" presStyleLbl="conFgAcc1" presStyleIdx="2" presStyleCnt="3">
        <dgm:presLayoutVars>
          <dgm:bulletEnabled val="1"/>
        </dgm:presLayoutVars>
      </dgm:prSet>
      <dgm:spPr/>
      <dgm:t>
        <a:bodyPr/>
        <a:lstStyle/>
        <a:p>
          <a:endParaRPr kumimoji="1" lang="ja-JP" altLang="en-US"/>
        </a:p>
      </dgm:t>
    </dgm:pt>
  </dgm:ptLst>
  <dgm:cxnLst>
    <dgm:cxn modelId="{3845CCD1-496A-4337-AD72-A924E8A2A2DF}" type="presOf" srcId="{444B675C-D8E0-4E14-AD04-DDBAF42690D6}" destId="{A8C82DAD-7E32-4E25-BD19-353BF9717F2F}" srcOrd="0" destOrd="0" presId="urn:microsoft.com/office/officeart/2005/8/layout/list1"/>
    <dgm:cxn modelId="{78B9B8D2-F9E1-4559-98EB-F801427D10F1}" type="presOf" srcId="{A00E37B9-4B76-4FD1-A485-282BE4EB0FD1}" destId="{F111AFBA-CE09-4DE8-9CDC-A60E2045C442}" srcOrd="0" destOrd="0" presId="urn:microsoft.com/office/officeart/2005/8/layout/list1"/>
    <dgm:cxn modelId="{E4FBE673-C13C-444B-AC41-10C9A7B30281}" type="presOf" srcId="{F28B3C5F-D59C-4C7D-B60F-9BE663B2CDA0}" destId="{07F34E9A-BE2B-40B9-8C75-6336C5A2838D}" srcOrd="0" destOrd="2" presId="urn:microsoft.com/office/officeart/2005/8/layout/list1"/>
    <dgm:cxn modelId="{4BCF492F-862F-47C9-9EC0-AA2DFC5E4019}" srcId="{4FC8F039-6B24-4BE8-9304-01BF91A39151}" destId="{F28B3C5F-D59C-4C7D-B60F-9BE663B2CDA0}" srcOrd="2" destOrd="0" parTransId="{7492C9AB-FDC7-49BE-86DF-EE7918611CEA}" sibTransId="{2E93539E-83C7-45DF-83FD-70654895BA9F}"/>
    <dgm:cxn modelId="{E7931FF2-9348-436D-A0F0-E9F22E4DBCE6}" srcId="{4FC8F039-6B24-4BE8-9304-01BF91A39151}" destId="{B4A2BA47-4B89-4789-A027-8D66555685BD}" srcOrd="0" destOrd="0" parTransId="{D4EDC273-A77D-44D1-9697-0FB7A4FBD80E}" sibTransId="{B110F414-8209-4A68-83A5-515F39DA9852}"/>
    <dgm:cxn modelId="{790AFFDF-60CB-419A-B589-19A6BFAB4A5C}" type="presOf" srcId="{444B675C-D8E0-4E14-AD04-DDBAF42690D6}" destId="{A3531B9A-96AF-4C47-8EDB-7AA60975046A}" srcOrd="1" destOrd="0" presId="urn:microsoft.com/office/officeart/2005/8/layout/list1"/>
    <dgm:cxn modelId="{1F239B2A-556D-4659-9626-8948F10693B2}" type="presOf" srcId="{B61DEBD7-F170-4062-BC9D-EF77C5229EAE}" destId="{F111AFBA-CE09-4DE8-9CDC-A60E2045C442}" srcOrd="0" destOrd="1" presId="urn:microsoft.com/office/officeart/2005/8/layout/list1"/>
    <dgm:cxn modelId="{D01B0956-9D93-4B37-84B5-7F7D72DEC6B2}" srcId="{ECB349C2-79B2-4BA1-B3DB-2DF8E3D79C2B}" destId="{444B675C-D8E0-4E14-AD04-DDBAF42690D6}" srcOrd="0" destOrd="0" parTransId="{CE03E10D-1702-45CC-95C3-A1F6E02615E8}" sibTransId="{19B6751C-D405-4ECF-8973-E0DD945E1F29}"/>
    <dgm:cxn modelId="{48C1E850-3350-4360-924A-4E1E9586A543}" type="presOf" srcId="{ECB349C2-79B2-4BA1-B3DB-2DF8E3D79C2B}" destId="{5B613B5A-CCF6-4B5E-8383-3C56B9A9A9EA}" srcOrd="0" destOrd="0" presId="urn:microsoft.com/office/officeart/2005/8/layout/list1"/>
    <dgm:cxn modelId="{C53C8E91-2D63-4E33-B35A-AC38EE8AFA3E}" type="presOf" srcId="{4FC8F039-6B24-4BE8-9304-01BF91A39151}" destId="{AE7BB26D-A3D4-4563-A680-E51442B3B237}" srcOrd="0" destOrd="0" presId="urn:microsoft.com/office/officeart/2005/8/layout/list1"/>
    <dgm:cxn modelId="{CF2C9A20-816B-49D7-AE24-9DE1DDCA03D1}" srcId="{ECB349C2-79B2-4BA1-B3DB-2DF8E3D79C2B}" destId="{27192C04-5662-42A3-ADE7-ACE9713B089F}" srcOrd="2" destOrd="0" parTransId="{603C60BD-FE56-4857-8A07-E828E7BC7612}" sibTransId="{A96156D6-DF61-466F-B3CD-53E8D827EE11}"/>
    <dgm:cxn modelId="{A3539CDC-1C30-4BB7-AD72-400CB8968426}" srcId="{27192C04-5662-42A3-ADE7-ACE9713B089F}" destId="{B61DEBD7-F170-4062-BC9D-EF77C5229EAE}" srcOrd="1" destOrd="0" parTransId="{DA5D57ED-EF12-4589-B900-36B2D937A74C}" sibTransId="{B598D5E5-8D48-4BE4-9C72-7D4C79C3C168}"/>
    <dgm:cxn modelId="{D7608A72-095A-4544-B442-A998280B399A}" type="presOf" srcId="{27192C04-5662-42A3-ADE7-ACE9713B089F}" destId="{7966CECC-354B-43E3-BD9A-1E2A5512EF7E}" srcOrd="1" destOrd="0" presId="urn:microsoft.com/office/officeart/2005/8/layout/list1"/>
    <dgm:cxn modelId="{E219D681-5A5D-42C5-B3D7-A1EE958DF59A}" srcId="{ECB349C2-79B2-4BA1-B3DB-2DF8E3D79C2B}" destId="{4FC8F039-6B24-4BE8-9304-01BF91A39151}" srcOrd="1" destOrd="0" parTransId="{847E85BD-AAA2-49D6-B836-942B4B313D5F}" sibTransId="{44E50046-1B54-4240-8EE1-F5E288529C4D}"/>
    <dgm:cxn modelId="{6CADACB7-179D-4F91-B96F-7AEF7947CA36}" type="presOf" srcId="{27192C04-5662-42A3-ADE7-ACE9713B089F}" destId="{6AF7E1E5-2239-4D87-A183-42989FA4DEC7}" srcOrd="0" destOrd="0" presId="urn:microsoft.com/office/officeart/2005/8/layout/list1"/>
    <dgm:cxn modelId="{9F922C1C-E483-43EA-99F0-4E9657A0946E}" type="presOf" srcId="{9BA6D7E7-FF1B-4C6B-B279-E19B552972E7}" destId="{F111AFBA-CE09-4DE8-9CDC-A60E2045C442}" srcOrd="0" destOrd="2" presId="urn:microsoft.com/office/officeart/2005/8/layout/list1"/>
    <dgm:cxn modelId="{F6A2A83E-BDF1-4C3A-AADE-F4F40FBCFDA9}" srcId="{27192C04-5662-42A3-ADE7-ACE9713B089F}" destId="{9BA6D7E7-FF1B-4C6B-B279-E19B552972E7}" srcOrd="2" destOrd="0" parTransId="{0AAB1B01-3E58-44DB-B844-DCECEC33D845}" sibTransId="{25F480D0-7B2F-4DBD-BE61-71CD17A0DC17}"/>
    <dgm:cxn modelId="{8E476D66-48E5-4858-92E7-CD6D3D38B151}" type="presOf" srcId="{B4A2BA47-4B89-4789-A027-8D66555685BD}" destId="{07F34E9A-BE2B-40B9-8C75-6336C5A2838D}" srcOrd="0" destOrd="0" presId="urn:microsoft.com/office/officeart/2005/8/layout/list1"/>
    <dgm:cxn modelId="{281AFBC1-F7D5-4514-A24A-BAC254EC3CBB}" srcId="{4FC8F039-6B24-4BE8-9304-01BF91A39151}" destId="{1F50F232-DBD3-4E33-B178-31246E202771}" srcOrd="1" destOrd="0" parTransId="{77902A4E-7F64-4306-9B8C-0C1AFDEA28A9}" sibTransId="{8A0DAB08-DC0C-46C5-8CCC-604C894B7884}"/>
    <dgm:cxn modelId="{AC03F1C2-005B-48A0-8A21-0AA30D140996}" type="presOf" srcId="{1F50F232-DBD3-4E33-B178-31246E202771}" destId="{07F34E9A-BE2B-40B9-8C75-6336C5A2838D}" srcOrd="0" destOrd="1" presId="urn:microsoft.com/office/officeart/2005/8/layout/list1"/>
    <dgm:cxn modelId="{879AC305-0B4C-4F17-BA15-45404E8A94CB}" srcId="{27192C04-5662-42A3-ADE7-ACE9713B089F}" destId="{A00E37B9-4B76-4FD1-A485-282BE4EB0FD1}" srcOrd="0" destOrd="0" parTransId="{C4EDEDEF-3886-4294-BC90-C0B004359301}" sibTransId="{E4F4C07A-3DA4-4E05-90D6-AA5C4E9419C1}"/>
    <dgm:cxn modelId="{4ABA7AE9-5723-4BB9-9396-D99D991A2D4A}" type="presOf" srcId="{4FC8F039-6B24-4BE8-9304-01BF91A39151}" destId="{CA5AB7FA-9AFC-4ABA-9CDD-2550C3982A90}" srcOrd="1" destOrd="0" presId="urn:microsoft.com/office/officeart/2005/8/layout/list1"/>
    <dgm:cxn modelId="{66896B4E-9AE6-4601-8CA5-B50D1E83EB06}" type="presParOf" srcId="{5B613B5A-CCF6-4B5E-8383-3C56B9A9A9EA}" destId="{9EC436BA-CD4E-4E1E-9A26-8D7EA40DC20A}" srcOrd="0" destOrd="0" presId="urn:microsoft.com/office/officeart/2005/8/layout/list1"/>
    <dgm:cxn modelId="{98F92997-C8E5-43FB-9BAE-4793D45C140A}" type="presParOf" srcId="{9EC436BA-CD4E-4E1E-9A26-8D7EA40DC20A}" destId="{A8C82DAD-7E32-4E25-BD19-353BF9717F2F}" srcOrd="0" destOrd="0" presId="urn:microsoft.com/office/officeart/2005/8/layout/list1"/>
    <dgm:cxn modelId="{81DE49FC-73DF-413B-A086-0C3E57984BB9}" type="presParOf" srcId="{9EC436BA-CD4E-4E1E-9A26-8D7EA40DC20A}" destId="{A3531B9A-96AF-4C47-8EDB-7AA60975046A}" srcOrd="1" destOrd="0" presId="urn:microsoft.com/office/officeart/2005/8/layout/list1"/>
    <dgm:cxn modelId="{93BE062B-8687-4E29-9727-80C9F05E7BB1}" type="presParOf" srcId="{5B613B5A-CCF6-4B5E-8383-3C56B9A9A9EA}" destId="{C664086E-A54A-454E-B81F-338756723C56}" srcOrd="1" destOrd="0" presId="urn:microsoft.com/office/officeart/2005/8/layout/list1"/>
    <dgm:cxn modelId="{2D3B9E09-DD6A-4FFD-83B6-72A7B74FF090}" type="presParOf" srcId="{5B613B5A-CCF6-4B5E-8383-3C56B9A9A9EA}" destId="{38E63166-CD6F-4F5F-9244-2EF04EBA8164}" srcOrd="2" destOrd="0" presId="urn:microsoft.com/office/officeart/2005/8/layout/list1"/>
    <dgm:cxn modelId="{AD939CCC-51F8-49BB-B04A-D13DB61A31A2}" type="presParOf" srcId="{5B613B5A-CCF6-4B5E-8383-3C56B9A9A9EA}" destId="{DEC99662-7035-442C-9042-3621C0E55A55}" srcOrd="3" destOrd="0" presId="urn:microsoft.com/office/officeart/2005/8/layout/list1"/>
    <dgm:cxn modelId="{81288913-4490-4435-B22C-9D0978F7F66C}" type="presParOf" srcId="{5B613B5A-CCF6-4B5E-8383-3C56B9A9A9EA}" destId="{CFE92F30-586C-45C6-B407-3C9D58B5BE36}" srcOrd="4" destOrd="0" presId="urn:microsoft.com/office/officeart/2005/8/layout/list1"/>
    <dgm:cxn modelId="{0CA544D1-ADA0-411F-A2F4-B6C04FFF382C}" type="presParOf" srcId="{CFE92F30-586C-45C6-B407-3C9D58B5BE36}" destId="{AE7BB26D-A3D4-4563-A680-E51442B3B237}" srcOrd="0" destOrd="0" presId="urn:microsoft.com/office/officeart/2005/8/layout/list1"/>
    <dgm:cxn modelId="{78879455-BB58-496C-8744-014C9A1D4437}" type="presParOf" srcId="{CFE92F30-586C-45C6-B407-3C9D58B5BE36}" destId="{CA5AB7FA-9AFC-4ABA-9CDD-2550C3982A90}" srcOrd="1" destOrd="0" presId="urn:microsoft.com/office/officeart/2005/8/layout/list1"/>
    <dgm:cxn modelId="{B97BAB51-3935-4C39-888A-0462EB2FF42D}" type="presParOf" srcId="{5B613B5A-CCF6-4B5E-8383-3C56B9A9A9EA}" destId="{9F0AA018-075B-4AF9-8EC4-2BF46D29E2F6}" srcOrd="5" destOrd="0" presId="urn:microsoft.com/office/officeart/2005/8/layout/list1"/>
    <dgm:cxn modelId="{A8AD3C49-C133-4269-9B05-D2E5EC549B51}" type="presParOf" srcId="{5B613B5A-CCF6-4B5E-8383-3C56B9A9A9EA}" destId="{07F34E9A-BE2B-40B9-8C75-6336C5A2838D}" srcOrd="6" destOrd="0" presId="urn:microsoft.com/office/officeart/2005/8/layout/list1"/>
    <dgm:cxn modelId="{7DC191A0-63C8-460A-8F3B-49AAC32ACE8E}" type="presParOf" srcId="{5B613B5A-CCF6-4B5E-8383-3C56B9A9A9EA}" destId="{EF8CE719-64E9-4762-96DE-1386552123D0}" srcOrd="7" destOrd="0" presId="urn:microsoft.com/office/officeart/2005/8/layout/list1"/>
    <dgm:cxn modelId="{DD92DF8C-C6D5-4E9C-8122-A613C675C81B}" type="presParOf" srcId="{5B613B5A-CCF6-4B5E-8383-3C56B9A9A9EA}" destId="{661FC078-C066-4DC7-9D01-3AF3ECE4583E}" srcOrd="8" destOrd="0" presId="urn:microsoft.com/office/officeart/2005/8/layout/list1"/>
    <dgm:cxn modelId="{73D5E135-B823-4D61-BA94-4C2F8784800B}" type="presParOf" srcId="{661FC078-C066-4DC7-9D01-3AF3ECE4583E}" destId="{6AF7E1E5-2239-4D87-A183-42989FA4DEC7}" srcOrd="0" destOrd="0" presId="urn:microsoft.com/office/officeart/2005/8/layout/list1"/>
    <dgm:cxn modelId="{41EE0BC9-E027-45F3-A1B0-3ACE437F5844}" type="presParOf" srcId="{661FC078-C066-4DC7-9D01-3AF3ECE4583E}" destId="{7966CECC-354B-43E3-BD9A-1E2A5512EF7E}" srcOrd="1" destOrd="0" presId="urn:microsoft.com/office/officeart/2005/8/layout/list1"/>
    <dgm:cxn modelId="{0EA8DC5E-7C10-4DD0-A2F3-8CDC0DA32FCA}" type="presParOf" srcId="{5B613B5A-CCF6-4B5E-8383-3C56B9A9A9EA}" destId="{874B47DA-433E-4889-B60B-BD94ECFEEDDF}" srcOrd="9" destOrd="0" presId="urn:microsoft.com/office/officeart/2005/8/layout/list1"/>
    <dgm:cxn modelId="{72D60D22-DF97-42AA-990D-42654E95543E}" type="presParOf" srcId="{5B613B5A-CCF6-4B5E-8383-3C56B9A9A9EA}" destId="{F111AFBA-CE09-4DE8-9CDC-A60E2045C44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DA0B4F-6A06-463F-ABF7-AF907B4B12D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kumimoji="1" lang="ja-JP" altLang="en-US"/>
        </a:p>
      </dgm:t>
    </dgm:pt>
    <dgm:pt modelId="{7A0CD2F3-D1A4-4570-943D-50101775ED6F}">
      <dgm:prSet/>
      <dgm:spPr>
        <a:solidFill>
          <a:schemeClr val="accent1">
            <a:lumMod val="75000"/>
          </a:schemeClr>
        </a:solidFill>
      </dgm:spPr>
      <dgm:t>
        <a:bodyPr/>
        <a:lstStyle/>
        <a:p>
          <a:pPr rtl="0"/>
          <a:r>
            <a:rPr kumimoji="1" lang="ja-JP" altLang="en-US" b="1" dirty="0" smtClean="0">
              <a:latin typeface="ＭＳ ゴシック" pitchFamily="49" charset="-128"/>
              <a:ea typeface="ＭＳ ゴシック" pitchFamily="49" charset="-128"/>
            </a:rPr>
            <a:t>■関連性</a:t>
          </a:r>
          <a:r>
            <a:rPr kumimoji="1" lang="ja-JP" b="1" dirty="0" smtClean="0">
              <a:latin typeface="ＭＳ ゴシック" pitchFamily="49" charset="-128"/>
              <a:ea typeface="ＭＳ ゴシック" pitchFamily="49" charset="-128"/>
            </a:rPr>
            <a:t>（</a:t>
          </a:r>
          <a:r>
            <a:rPr kumimoji="1" lang="en-US" b="1" dirty="0" smtClean="0">
              <a:latin typeface="ＭＳ ゴシック" pitchFamily="49" charset="-128"/>
              <a:ea typeface="ＭＳ ゴシック" pitchFamily="49" charset="-128"/>
            </a:rPr>
            <a:t>Relevance</a:t>
          </a:r>
          <a:r>
            <a:rPr kumimoji="1" lang="ja-JP" b="1" dirty="0" smtClean="0">
              <a:latin typeface="ＭＳ ゴシック" pitchFamily="49" charset="-128"/>
              <a:ea typeface="ＭＳ ゴシック" pitchFamily="49" charset="-128"/>
            </a:rPr>
            <a:t>）</a:t>
          </a:r>
          <a:endParaRPr lang="ja-JP" dirty="0">
            <a:latin typeface="ＭＳ ゴシック" pitchFamily="49" charset="-128"/>
            <a:ea typeface="ＭＳ ゴシック" pitchFamily="49" charset="-128"/>
          </a:endParaRPr>
        </a:p>
      </dgm:t>
    </dgm:pt>
    <dgm:pt modelId="{2A2ECD02-D55F-4C92-942D-CC0CA9DAE83B}" type="parTrans" cxnId="{C80BA5E4-511D-40F8-85F1-48657A87EB5B}">
      <dgm:prSet/>
      <dgm:spPr/>
      <dgm:t>
        <a:bodyPr/>
        <a:lstStyle/>
        <a:p>
          <a:endParaRPr kumimoji="1" lang="ja-JP" altLang="en-US">
            <a:latin typeface="ＭＳ ゴシック" pitchFamily="49" charset="-128"/>
            <a:ea typeface="ＭＳ ゴシック" pitchFamily="49" charset="-128"/>
          </a:endParaRPr>
        </a:p>
      </dgm:t>
    </dgm:pt>
    <dgm:pt modelId="{72BF7737-7F25-44CF-A783-62DA81EA0316}" type="sibTrans" cxnId="{C80BA5E4-511D-40F8-85F1-48657A87EB5B}">
      <dgm:prSet/>
      <dgm:spPr/>
      <dgm:t>
        <a:bodyPr/>
        <a:lstStyle/>
        <a:p>
          <a:endParaRPr kumimoji="1" lang="ja-JP" altLang="en-US">
            <a:latin typeface="ＭＳ ゴシック" pitchFamily="49" charset="-128"/>
            <a:ea typeface="ＭＳ ゴシック" pitchFamily="49" charset="-128"/>
          </a:endParaRPr>
        </a:p>
      </dgm:t>
    </dgm:pt>
    <dgm:pt modelId="{DF9765F0-E0D8-4C81-96CE-9FB2F6848E9B}">
      <dgm:prSet/>
      <dgm:spPr>
        <a:solidFill>
          <a:schemeClr val="accent1">
            <a:lumMod val="75000"/>
          </a:schemeClr>
        </a:solidFill>
      </dgm:spPr>
      <dgm:t>
        <a:bodyPr/>
        <a:lstStyle/>
        <a:p>
          <a:pPr rtl="0"/>
          <a:r>
            <a:rPr kumimoji="1" lang="ja-JP" altLang="en-US" b="1" dirty="0" smtClean="0">
              <a:latin typeface="ＭＳ ゴシック" pitchFamily="49" charset="-128"/>
              <a:ea typeface="ＭＳ ゴシック" pitchFamily="49" charset="-128"/>
            </a:rPr>
            <a:t>■</a:t>
          </a:r>
          <a:r>
            <a:rPr kumimoji="1" lang="ja-JP" b="1" dirty="0" smtClean="0">
              <a:latin typeface="ＭＳ ゴシック" pitchFamily="49" charset="-128"/>
              <a:ea typeface="ＭＳ ゴシック" pitchFamily="49" charset="-128"/>
            </a:rPr>
            <a:t>リスク（</a:t>
          </a:r>
          <a:r>
            <a:rPr kumimoji="1" lang="en-US" b="1" dirty="0" smtClean="0">
              <a:latin typeface="ＭＳ ゴシック" pitchFamily="49" charset="-128"/>
              <a:ea typeface="ＭＳ ゴシック" pitchFamily="49" charset="-128"/>
            </a:rPr>
            <a:t>Risks</a:t>
          </a:r>
          <a:r>
            <a:rPr kumimoji="1" lang="ja-JP" b="1" dirty="0" smtClean="0">
              <a:latin typeface="ＭＳ ゴシック" pitchFamily="49" charset="-128"/>
              <a:ea typeface="ＭＳ ゴシック" pitchFamily="49" charset="-128"/>
            </a:rPr>
            <a:t>）</a:t>
          </a:r>
          <a:endParaRPr lang="ja-JP" dirty="0">
            <a:latin typeface="ＭＳ ゴシック" pitchFamily="49" charset="-128"/>
            <a:ea typeface="ＭＳ ゴシック" pitchFamily="49" charset="-128"/>
          </a:endParaRPr>
        </a:p>
      </dgm:t>
    </dgm:pt>
    <dgm:pt modelId="{99217A8F-F1EB-489C-BA77-0906F7F433F5}" type="parTrans" cxnId="{D3607E06-D025-44BC-AD26-3BD1F64D36AD}">
      <dgm:prSet/>
      <dgm:spPr/>
      <dgm:t>
        <a:bodyPr/>
        <a:lstStyle/>
        <a:p>
          <a:endParaRPr kumimoji="1" lang="ja-JP" altLang="en-US">
            <a:latin typeface="ＭＳ ゴシック" pitchFamily="49" charset="-128"/>
            <a:ea typeface="ＭＳ ゴシック" pitchFamily="49" charset="-128"/>
          </a:endParaRPr>
        </a:p>
      </dgm:t>
    </dgm:pt>
    <dgm:pt modelId="{A1C5BA03-829E-470D-A52A-06F2E810B4D8}" type="sibTrans" cxnId="{D3607E06-D025-44BC-AD26-3BD1F64D36AD}">
      <dgm:prSet/>
      <dgm:spPr/>
      <dgm:t>
        <a:bodyPr/>
        <a:lstStyle/>
        <a:p>
          <a:endParaRPr kumimoji="1" lang="ja-JP" altLang="en-US">
            <a:latin typeface="ＭＳ ゴシック" pitchFamily="49" charset="-128"/>
            <a:ea typeface="ＭＳ ゴシック" pitchFamily="49" charset="-128"/>
          </a:endParaRPr>
        </a:p>
      </dgm:t>
    </dgm:pt>
    <dgm:pt modelId="{9FD4157F-0F9D-4DA5-8720-8B3365BB1E4F}">
      <dgm:prSet/>
      <dgm:spPr>
        <a:solidFill>
          <a:schemeClr val="accent1">
            <a:lumMod val="75000"/>
          </a:schemeClr>
        </a:solidFill>
      </dgm:spPr>
      <dgm:t>
        <a:bodyPr/>
        <a:lstStyle/>
        <a:p>
          <a:pPr rtl="0"/>
          <a:r>
            <a:rPr kumimoji="1" lang="ja-JP" altLang="en-US" b="1" dirty="0" smtClean="0">
              <a:latin typeface="ＭＳ ゴシック" pitchFamily="49" charset="-128"/>
              <a:ea typeface="ＭＳ ゴシック" pitchFamily="49" charset="-128"/>
            </a:rPr>
            <a:t>■</a:t>
          </a:r>
          <a:r>
            <a:rPr kumimoji="1" lang="ja-JP" b="1" dirty="0" smtClean="0">
              <a:latin typeface="ＭＳ ゴシック" pitchFamily="49" charset="-128"/>
              <a:ea typeface="ＭＳ ゴシック" pitchFamily="49" charset="-128"/>
            </a:rPr>
            <a:t>報酬（</a:t>
          </a:r>
          <a:r>
            <a:rPr kumimoji="1" lang="en-US" b="1" dirty="0" smtClean="0">
              <a:latin typeface="ＭＳ ゴシック" pitchFamily="49" charset="-128"/>
              <a:ea typeface="ＭＳ ゴシック" pitchFamily="49" charset="-128"/>
            </a:rPr>
            <a:t>Rewards</a:t>
          </a:r>
          <a:r>
            <a:rPr kumimoji="1" lang="ja-JP" b="1" dirty="0" smtClean="0">
              <a:latin typeface="ＭＳ ゴシック" pitchFamily="49" charset="-128"/>
              <a:ea typeface="ＭＳ ゴシック" pitchFamily="49" charset="-128"/>
            </a:rPr>
            <a:t>）</a:t>
          </a:r>
          <a:endParaRPr lang="ja-JP" dirty="0">
            <a:latin typeface="ＭＳ ゴシック" pitchFamily="49" charset="-128"/>
            <a:ea typeface="ＭＳ ゴシック" pitchFamily="49" charset="-128"/>
          </a:endParaRPr>
        </a:p>
      </dgm:t>
    </dgm:pt>
    <dgm:pt modelId="{90E69D80-52B3-4EC8-8C9E-CCBF63D1D7E3}" type="parTrans" cxnId="{08BDA4D2-CDD6-4DFB-812F-9223C2ED471A}">
      <dgm:prSet/>
      <dgm:spPr/>
      <dgm:t>
        <a:bodyPr/>
        <a:lstStyle/>
        <a:p>
          <a:endParaRPr kumimoji="1" lang="ja-JP" altLang="en-US">
            <a:latin typeface="ＭＳ ゴシック" pitchFamily="49" charset="-128"/>
            <a:ea typeface="ＭＳ ゴシック" pitchFamily="49" charset="-128"/>
          </a:endParaRPr>
        </a:p>
      </dgm:t>
    </dgm:pt>
    <dgm:pt modelId="{11F0B5E3-7504-436D-BA64-A7A71AF6E879}" type="sibTrans" cxnId="{08BDA4D2-CDD6-4DFB-812F-9223C2ED471A}">
      <dgm:prSet/>
      <dgm:spPr/>
      <dgm:t>
        <a:bodyPr/>
        <a:lstStyle/>
        <a:p>
          <a:endParaRPr kumimoji="1" lang="ja-JP" altLang="en-US">
            <a:latin typeface="ＭＳ ゴシック" pitchFamily="49" charset="-128"/>
            <a:ea typeface="ＭＳ ゴシック" pitchFamily="49" charset="-128"/>
          </a:endParaRPr>
        </a:p>
      </dgm:t>
    </dgm:pt>
    <dgm:pt modelId="{F8764E96-985D-4C03-AFE9-6C30D77DFFEE}">
      <dgm:prSet/>
      <dgm:spPr>
        <a:solidFill>
          <a:schemeClr val="accent1">
            <a:lumMod val="75000"/>
          </a:schemeClr>
        </a:solidFill>
      </dgm:spPr>
      <dgm:t>
        <a:bodyPr/>
        <a:lstStyle/>
        <a:p>
          <a:pPr rtl="0"/>
          <a:r>
            <a:rPr kumimoji="1" lang="ja-JP" altLang="en-US" b="1" dirty="0" smtClean="0">
              <a:latin typeface="ＭＳ ゴシック" pitchFamily="49" charset="-128"/>
              <a:ea typeface="ＭＳ ゴシック" pitchFamily="49" charset="-128"/>
            </a:rPr>
            <a:t>■</a:t>
          </a:r>
          <a:r>
            <a:rPr kumimoji="1" lang="ja-JP" b="1" dirty="0" smtClean="0">
              <a:latin typeface="ＭＳ ゴシック" pitchFamily="49" charset="-128"/>
              <a:ea typeface="ＭＳ ゴシック" pitchFamily="49" charset="-128"/>
            </a:rPr>
            <a:t>障害（</a:t>
          </a:r>
          <a:r>
            <a:rPr kumimoji="1" lang="en-US" b="1" dirty="0" smtClean="0">
              <a:latin typeface="ＭＳ ゴシック" pitchFamily="49" charset="-128"/>
              <a:ea typeface="ＭＳ ゴシック" pitchFamily="49" charset="-128"/>
            </a:rPr>
            <a:t>Roadblocks</a:t>
          </a:r>
          <a:r>
            <a:rPr kumimoji="1" lang="ja-JP" b="1" dirty="0" smtClean="0">
              <a:latin typeface="ＭＳ ゴシック" pitchFamily="49" charset="-128"/>
              <a:ea typeface="ＭＳ ゴシック" pitchFamily="49" charset="-128"/>
            </a:rPr>
            <a:t>）</a:t>
          </a:r>
          <a:endParaRPr lang="ja-JP" dirty="0">
            <a:latin typeface="ＭＳ ゴシック" pitchFamily="49" charset="-128"/>
            <a:ea typeface="ＭＳ ゴシック" pitchFamily="49" charset="-128"/>
          </a:endParaRPr>
        </a:p>
      </dgm:t>
    </dgm:pt>
    <dgm:pt modelId="{8B4E12A0-3067-4444-8D6D-D6BF9F446235}" type="parTrans" cxnId="{DBF112A0-B0D6-4E8F-9D59-E1013B54276B}">
      <dgm:prSet/>
      <dgm:spPr/>
      <dgm:t>
        <a:bodyPr/>
        <a:lstStyle/>
        <a:p>
          <a:endParaRPr kumimoji="1" lang="ja-JP" altLang="en-US">
            <a:latin typeface="ＭＳ ゴシック" pitchFamily="49" charset="-128"/>
            <a:ea typeface="ＭＳ ゴシック" pitchFamily="49" charset="-128"/>
          </a:endParaRPr>
        </a:p>
      </dgm:t>
    </dgm:pt>
    <dgm:pt modelId="{02F5AFC0-6BDA-4EC4-A677-AE312365E0D4}" type="sibTrans" cxnId="{DBF112A0-B0D6-4E8F-9D59-E1013B54276B}">
      <dgm:prSet/>
      <dgm:spPr/>
      <dgm:t>
        <a:bodyPr/>
        <a:lstStyle/>
        <a:p>
          <a:endParaRPr kumimoji="1" lang="ja-JP" altLang="en-US">
            <a:latin typeface="ＭＳ ゴシック" pitchFamily="49" charset="-128"/>
            <a:ea typeface="ＭＳ ゴシック" pitchFamily="49" charset="-128"/>
          </a:endParaRPr>
        </a:p>
      </dgm:t>
    </dgm:pt>
    <dgm:pt modelId="{29C81473-9F7B-4E23-937E-842CDBD40782}">
      <dgm:prSet/>
      <dgm:spPr>
        <a:solidFill>
          <a:schemeClr val="accent1">
            <a:lumMod val="75000"/>
          </a:schemeClr>
        </a:solidFill>
      </dgm:spPr>
      <dgm:t>
        <a:bodyPr/>
        <a:lstStyle/>
        <a:p>
          <a:pPr rtl="0"/>
          <a:r>
            <a:rPr kumimoji="1" lang="ja-JP" altLang="en-US" b="1" dirty="0" smtClean="0">
              <a:latin typeface="ＭＳ ゴシック" pitchFamily="49" charset="-128"/>
              <a:ea typeface="ＭＳ ゴシック" pitchFamily="49" charset="-128"/>
            </a:rPr>
            <a:t>■</a:t>
          </a:r>
          <a:r>
            <a:rPr kumimoji="1" lang="ja-JP" b="1" dirty="0" smtClean="0">
              <a:latin typeface="ＭＳ ゴシック" pitchFamily="49" charset="-128"/>
              <a:ea typeface="ＭＳ ゴシック" pitchFamily="49" charset="-128"/>
            </a:rPr>
            <a:t>反復（</a:t>
          </a:r>
          <a:r>
            <a:rPr kumimoji="1" lang="en-US" b="1" dirty="0" smtClean="0">
              <a:latin typeface="ＭＳ ゴシック" pitchFamily="49" charset="-128"/>
              <a:ea typeface="ＭＳ ゴシック" pitchFamily="49" charset="-128"/>
            </a:rPr>
            <a:t>Repetition</a:t>
          </a:r>
          <a:r>
            <a:rPr kumimoji="1" lang="ja-JP" b="1" dirty="0" smtClean="0">
              <a:latin typeface="ＭＳ ゴシック" pitchFamily="49" charset="-128"/>
              <a:ea typeface="ＭＳ ゴシック" pitchFamily="49" charset="-128"/>
            </a:rPr>
            <a:t>）</a:t>
          </a:r>
          <a:endParaRPr lang="ja-JP" dirty="0">
            <a:latin typeface="ＭＳ ゴシック" pitchFamily="49" charset="-128"/>
            <a:ea typeface="ＭＳ ゴシック" pitchFamily="49" charset="-128"/>
          </a:endParaRPr>
        </a:p>
      </dgm:t>
    </dgm:pt>
    <dgm:pt modelId="{6A04C3EF-C0CB-483A-9A14-BDC2470EBB02}" type="parTrans" cxnId="{C0E53E37-B1D4-4CB0-8479-FD7FF0B1D7E9}">
      <dgm:prSet/>
      <dgm:spPr/>
      <dgm:t>
        <a:bodyPr/>
        <a:lstStyle/>
        <a:p>
          <a:endParaRPr kumimoji="1" lang="ja-JP" altLang="en-US">
            <a:latin typeface="ＭＳ ゴシック" pitchFamily="49" charset="-128"/>
            <a:ea typeface="ＭＳ ゴシック" pitchFamily="49" charset="-128"/>
          </a:endParaRPr>
        </a:p>
      </dgm:t>
    </dgm:pt>
    <dgm:pt modelId="{F396DE87-CC54-4E32-BC3B-E608B44F978A}" type="sibTrans" cxnId="{C0E53E37-B1D4-4CB0-8479-FD7FF0B1D7E9}">
      <dgm:prSet/>
      <dgm:spPr/>
      <dgm:t>
        <a:bodyPr/>
        <a:lstStyle/>
        <a:p>
          <a:endParaRPr kumimoji="1" lang="ja-JP" altLang="en-US">
            <a:latin typeface="ＭＳ ゴシック" pitchFamily="49" charset="-128"/>
            <a:ea typeface="ＭＳ ゴシック" pitchFamily="49" charset="-128"/>
          </a:endParaRPr>
        </a:p>
      </dgm:t>
    </dgm:pt>
    <dgm:pt modelId="{85939E19-D392-4447-A27E-07CBDB3EF377}">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患者個人の特性（自身の病気、健康への不安、家庭での子どもへの影響、社会的立場、過去の禁煙経験や失敗の原因など）と関連づけた情報の提供</a:t>
          </a:r>
          <a:endParaRPr kumimoji="1" lang="ja-JP" altLang="en-US" b="1" dirty="0">
            <a:latin typeface="ＭＳ ゴシック" pitchFamily="49" charset="-128"/>
            <a:ea typeface="ＭＳ ゴシック" pitchFamily="49" charset="-128"/>
          </a:endParaRPr>
        </a:p>
      </dgm:t>
    </dgm:pt>
    <dgm:pt modelId="{43268C59-1A76-4E14-8689-EB1D71F521C1}" type="parTrans" cxnId="{6084AB27-B053-4E55-8229-B28B49160E0F}">
      <dgm:prSet/>
      <dgm:spPr/>
      <dgm:t>
        <a:bodyPr/>
        <a:lstStyle/>
        <a:p>
          <a:endParaRPr kumimoji="1" lang="ja-JP" altLang="en-US">
            <a:latin typeface="ＭＳ ゴシック" pitchFamily="49" charset="-128"/>
            <a:ea typeface="ＭＳ ゴシック" pitchFamily="49" charset="-128"/>
          </a:endParaRPr>
        </a:p>
      </dgm:t>
    </dgm:pt>
    <dgm:pt modelId="{45EA8865-24DC-42E4-892A-8FC1BD56A3DA}" type="sibTrans" cxnId="{6084AB27-B053-4E55-8229-B28B49160E0F}">
      <dgm:prSet/>
      <dgm:spPr/>
      <dgm:t>
        <a:bodyPr/>
        <a:lstStyle/>
        <a:p>
          <a:endParaRPr kumimoji="1" lang="ja-JP" altLang="en-US">
            <a:latin typeface="ＭＳ ゴシック" pitchFamily="49" charset="-128"/>
            <a:ea typeface="ＭＳ ゴシック" pitchFamily="49" charset="-128"/>
          </a:endParaRPr>
        </a:p>
      </dgm:t>
    </dgm:pt>
    <dgm:pt modelId="{C8341CB9-C5B4-407F-8E3D-BC2FC3B0CE07}">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患者が喫煙の健康影響についてどのように考えているかを尋ね、その中から、その患者に最も関係のありそうな健康影響に焦点を当てて情報を提供</a:t>
          </a:r>
          <a:endParaRPr kumimoji="1" lang="ja-JP" altLang="en-US" b="1" dirty="0">
            <a:latin typeface="ＭＳ ゴシック" pitchFamily="49" charset="-128"/>
            <a:ea typeface="ＭＳ ゴシック" pitchFamily="49" charset="-128"/>
          </a:endParaRPr>
        </a:p>
      </dgm:t>
    </dgm:pt>
    <dgm:pt modelId="{C09DFAF1-77E6-471E-8B14-43467B4C3C3E}" type="parTrans" cxnId="{67EB7FB2-9A4D-48FD-A139-5E2E24F428FD}">
      <dgm:prSet/>
      <dgm:spPr/>
      <dgm:t>
        <a:bodyPr/>
        <a:lstStyle/>
        <a:p>
          <a:endParaRPr kumimoji="1" lang="ja-JP" altLang="en-US">
            <a:latin typeface="ＭＳ ゴシック" pitchFamily="49" charset="-128"/>
            <a:ea typeface="ＭＳ ゴシック" pitchFamily="49" charset="-128"/>
          </a:endParaRPr>
        </a:p>
      </dgm:t>
    </dgm:pt>
    <dgm:pt modelId="{2193DB7F-7503-44D4-9E39-23A67E2E0063}" type="sibTrans" cxnId="{67EB7FB2-9A4D-48FD-A139-5E2E24F428FD}">
      <dgm:prSet/>
      <dgm:spPr/>
      <dgm:t>
        <a:bodyPr/>
        <a:lstStyle/>
        <a:p>
          <a:endParaRPr kumimoji="1" lang="ja-JP" altLang="en-US">
            <a:latin typeface="ＭＳ ゴシック" pitchFamily="49" charset="-128"/>
            <a:ea typeface="ＭＳ ゴシック" pitchFamily="49" charset="-128"/>
          </a:endParaRPr>
        </a:p>
      </dgm:t>
    </dgm:pt>
    <dgm:pt modelId="{255F33A2-34C1-4564-8877-A4E6DCE3DAD7}">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禁煙の効果について患者自身がどのように考えているかを尋ねるとともに、その患者に最も関係のありそうな禁煙の効果についての情報を提供</a:t>
          </a:r>
          <a:endParaRPr kumimoji="1" lang="ja-JP" altLang="en-US" b="1" dirty="0">
            <a:latin typeface="ＭＳ ゴシック" pitchFamily="49" charset="-128"/>
            <a:ea typeface="ＭＳ ゴシック" pitchFamily="49" charset="-128"/>
          </a:endParaRPr>
        </a:p>
      </dgm:t>
    </dgm:pt>
    <dgm:pt modelId="{01C202D3-114F-430C-8040-C7D85D40D131}" type="parTrans" cxnId="{BF08A25E-A16C-4AA0-ACE5-C917E2BCF7DB}">
      <dgm:prSet/>
      <dgm:spPr/>
      <dgm:t>
        <a:bodyPr/>
        <a:lstStyle/>
        <a:p>
          <a:endParaRPr kumimoji="1" lang="ja-JP" altLang="en-US">
            <a:latin typeface="ＭＳ ゴシック" pitchFamily="49" charset="-128"/>
            <a:ea typeface="ＭＳ ゴシック" pitchFamily="49" charset="-128"/>
          </a:endParaRPr>
        </a:p>
      </dgm:t>
    </dgm:pt>
    <dgm:pt modelId="{2DF3B375-3A2A-4CD8-ADEF-12F133582A73}" type="sibTrans" cxnId="{BF08A25E-A16C-4AA0-ACE5-C917E2BCF7DB}">
      <dgm:prSet/>
      <dgm:spPr/>
      <dgm:t>
        <a:bodyPr/>
        <a:lstStyle/>
        <a:p>
          <a:endParaRPr kumimoji="1" lang="ja-JP" altLang="en-US">
            <a:latin typeface="ＭＳ ゴシック" pitchFamily="49" charset="-128"/>
            <a:ea typeface="ＭＳ ゴシック" pitchFamily="49" charset="-128"/>
          </a:endParaRPr>
        </a:p>
      </dgm:t>
    </dgm:pt>
    <dgm:pt modelId="{9E61264F-3721-4265-934E-69F5119AD319}">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患者の禁煙を妨げる要因（障害）となっているものは何かを尋ね、それを解決するための方法（問題解決型のスキルトレーニング、薬物治療）について助言</a:t>
          </a:r>
          <a:endParaRPr kumimoji="1" lang="ja-JP" altLang="en-US" b="1" dirty="0">
            <a:latin typeface="ＭＳ ゴシック" pitchFamily="49" charset="-128"/>
            <a:ea typeface="ＭＳ ゴシック" pitchFamily="49" charset="-128"/>
          </a:endParaRPr>
        </a:p>
      </dgm:t>
    </dgm:pt>
    <dgm:pt modelId="{E65164B2-CF82-4A21-B423-11CE429469F6}" type="parTrans" cxnId="{962B3472-F867-467C-A773-0DF22BF1A59A}">
      <dgm:prSet/>
      <dgm:spPr/>
      <dgm:t>
        <a:bodyPr/>
        <a:lstStyle/>
        <a:p>
          <a:endParaRPr kumimoji="1" lang="ja-JP" altLang="en-US">
            <a:latin typeface="ＭＳ ゴシック" pitchFamily="49" charset="-128"/>
            <a:ea typeface="ＭＳ ゴシック" pitchFamily="49" charset="-128"/>
          </a:endParaRPr>
        </a:p>
      </dgm:t>
    </dgm:pt>
    <dgm:pt modelId="{3FB087F7-AB7F-4942-9F1B-9AF6F5E77CF4}" type="sibTrans" cxnId="{962B3472-F867-467C-A773-0DF22BF1A59A}">
      <dgm:prSet/>
      <dgm:spPr/>
      <dgm:t>
        <a:bodyPr/>
        <a:lstStyle/>
        <a:p>
          <a:endParaRPr kumimoji="1" lang="ja-JP" altLang="en-US">
            <a:latin typeface="ＭＳ ゴシック" pitchFamily="49" charset="-128"/>
            <a:ea typeface="ＭＳ ゴシック" pitchFamily="49" charset="-128"/>
          </a:endParaRPr>
        </a:p>
      </dgm:t>
    </dgm:pt>
    <dgm:pt modelId="{DFE42A03-A0FA-4EA4-BDD4-AC7CDD8ACBFA}">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禁煙の動機付けを強化するための働きかけは、患者の来院ごとに繰り返し行う</a:t>
          </a:r>
          <a:endParaRPr kumimoji="1" lang="ja-JP" altLang="en-US" b="1" dirty="0">
            <a:latin typeface="ＭＳ ゴシック" pitchFamily="49" charset="-128"/>
            <a:ea typeface="ＭＳ ゴシック" pitchFamily="49" charset="-128"/>
          </a:endParaRPr>
        </a:p>
      </dgm:t>
    </dgm:pt>
    <dgm:pt modelId="{4B3B9EAA-8EEB-471F-8E26-DFBAD3C72F94}" type="parTrans" cxnId="{82CBAEC5-CE5B-4BE0-9236-877428E1435E}">
      <dgm:prSet/>
      <dgm:spPr/>
      <dgm:t>
        <a:bodyPr/>
        <a:lstStyle/>
        <a:p>
          <a:endParaRPr kumimoji="1" lang="ja-JP" altLang="en-US">
            <a:latin typeface="ＭＳ ゴシック" pitchFamily="49" charset="-128"/>
            <a:ea typeface="ＭＳ ゴシック" pitchFamily="49" charset="-128"/>
          </a:endParaRPr>
        </a:p>
      </dgm:t>
    </dgm:pt>
    <dgm:pt modelId="{137494EB-C06F-45B5-B8AF-6D5FA28B446B}" type="sibTrans" cxnId="{82CBAEC5-CE5B-4BE0-9236-877428E1435E}">
      <dgm:prSet/>
      <dgm:spPr/>
      <dgm:t>
        <a:bodyPr/>
        <a:lstStyle/>
        <a:p>
          <a:endParaRPr kumimoji="1" lang="ja-JP" altLang="en-US">
            <a:latin typeface="ＭＳ ゴシック" pitchFamily="49" charset="-128"/>
            <a:ea typeface="ＭＳ ゴシック" pitchFamily="49" charset="-128"/>
          </a:endParaRPr>
        </a:p>
      </dgm:t>
    </dgm:pt>
    <dgm:pt modelId="{7D079334-C167-4137-A123-64392F17A93B}" type="pres">
      <dgm:prSet presAssocID="{45DA0B4F-6A06-463F-ABF7-AF907B4B12D7}" presName="linear" presStyleCnt="0">
        <dgm:presLayoutVars>
          <dgm:dir/>
          <dgm:animLvl val="lvl"/>
          <dgm:resizeHandles val="exact"/>
        </dgm:presLayoutVars>
      </dgm:prSet>
      <dgm:spPr/>
      <dgm:t>
        <a:bodyPr/>
        <a:lstStyle/>
        <a:p>
          <a:endParaRPr kumimoji="1" lang="ja-JP" altLang="en-US"/>
        </a:p>
      </dgm:t>
    </dgm:pt>
    <dgm:pt modelId="{73556156-82C3-4CB4-821E-A089CEBD2314}" type="pres">
      <dgm:prSet presAssocID="{7A0CD2F3-D1A4-4570-943D-50101775ED6F}" presName="parentLin" presStyleCnt="0"/>
      <dgm:spPr/>
    </dgm:pt>
    <dgm:pt modelId="{CD77AD90-A06E-44A3-8A41-F672E4DA1176}" type="pres">
      <dgm:prSet presAssocID="{7A0CD2F3-D1A4-4570-943D-50101775ED6F}" presName="parentLeftMargin" presStyleLbl="node1" presStyleIdx="0" presStyleCnt="5"/>
      <dgm:spPr/>
      <dgm:t>
        <a:bodyPr/>
        <a:lstStyle/>
        <a:p>
          <a:endParaRPr kumimoji="1" lang="ja-JP" altLang="en-US"/>
        </a:p>
      </dgm:t>
    </dgm:pt>
    <dgm:pt modelId="{CF184F87-6EF1-44E7-8EF2-5717B2076A8A}" type="pres">
      <dgm:prSet presAssocID="{7A0CD2F3-D1A4-4570-943D-50101775ED6F}" presName="parentText" presStyleLbl="node1" presStyleIdx="0" presStyleCnt="5">
        <dgm:presLayoutVars>
          <dgm:chMax val="0"/>
          <dgm:bulletEnabled val="1"/>
        </dgm:presLayoutVars>
      </dgm:prSet>
      <dgm:spPr/>
      <dgm:t>
        <a:bodyPr/>
        <a:lstStyle/>
        <a:p>
          <a:endParaRPr kumimoji="1" lang="ja-JP" altLang="en-US"/>
        </a:p>
      </dgm:t>
    </dgm:pt>
    <dgm:pt modelId="{1B96E381-82FA-41CC-B588-A36C026FC1EF}" type="pres">
      <dgm:prSet presAssocID="{7A0CD2F3-D1A4-4570-943D-50101775ED6F}" presName="negativeSpace" presStyleCnt="0"/>
      <dgm:spPr/>
    </dgm:pt>
    <dgm:pt modelId="{8BA9BE2F-5B03-43CA-B3BE-AA52748F6031}" type="pres">
      <dgm:prSet presAssocID="{7A0CD2F3-D1A4-4570-943D-50101775ED6F}" presName="childText" presStyleLbl="conFgAcc1" presStyleIdx="0" presStyleCnt="5">
        <dgm:presLayoutVars>
          <dgm:bulletEnabled val="1"/>
        </dgm:presLayoutVars>
      </dgm:prSet>
      <dgm:spPr/>
      <dgm:t>
        <a:bodyPr/>
        <a:lstStyle/>
        <a:p>
          <a:endParaRPr kumimoji="1" lang="ja-JP" altLang="en-US"/>
        </a:p>
      </dgm:t>
    </dgm:pt>
    <dgm:pt modelId="{083EC150-0E92-4D17-9DE9-9D6DB2AE9B34}" type="pres">
      <dgm:prSet presAssocID="{72BF7737-7F25-44CF-A783-62DA81EA0316}" presName="spaceBetweenRectangles" presStyleCnt="0"/>
      <dgm:spPr/>
    </dgm:pt>
    <dgm:pt modelId="{8506915A-41E1-409A-957F-80576B418712}" type="pres">
      <dgm:prSet presAssocID="{DF9765F0-E0D8-4C81-96CE-9FB2F6848E9B}" presName="parentLin" presStyleCnt="0"/>
      <dgm:spPr/>
    </dgm:pt>
    <dgm:pt modelId="{77448A03-5706-4D28-A891-EF868AA760EF}" type="pres">
      <dgm:prSet presAssocID="{DF9765F0-E0D8-4C81-96CE-9FB2F6848E9B}" presName="parentLeftMargin" presStyleLbl="node1" presStyleIdx="0" presStyleCnt="5"/>
      <dgm:spPr/>
      <dgm:t>
        <a:bodyPr/>
        <a:lstStyle/>
        <a:p>
          <a:endParaRPr kumimoji="1" lang="ja-JP" altLang="en-US"/>
        </a:p>
      </dgm:t>
    </dgm:pt>
    <dgm:pt modelId="{F06262AA-26EA-42E2-884A-8BAFE1A208DC}" type="pres">
      <dgm:prSet presAssocID="{DF9765F0-E0D8-4C81-96CE-9FB2F6848E9B}" presName="parentText" presStyleLbl="node1" presStyleIdx="1" presStyleCnt="5">
        <dgm:presLayoutVars>
          <dgm:chMax val="0"/>
          <dgm:bulletEnabled val="1"/>
        </dgm:presLayoutVars>
      </dgm:prSet>
      <dgm:spPr/>
      <dgm:t>
        <a:bodyPr/>
        <a:lstStyle/>
        <a:p>
          <a:endParaRPr kumimoji="1" lang="ja-JP" altLang="en-US"/>
        </a:p>
      </dgm:t>
    </dgm:pt>
    <dgm:pt modelId="{4E51E96C-3460-46ED-A19D-311D129E3C78}" type="pres">
      <dgm:prSet presAssocID="{DF9765F0-E0D8-4C81-96CE-9FB2F6848E9B}" presName="negativeSpace" presStyleCnt="0"/>
      <dgm:spPr/>
    </dgm:pt>
    <dgm:pt modelId="{60088BEF-D763-4160-8E70-D7F12AE3008B}" type="pres">
      <dgm:prSet presAssocID="{DF9765F0-E0D8-4C81-96CE-9FB2F6848E9B}" presName="childText" presStyleLbl="conFgAcc1" presStyleIdx="1" presStyleCnt="5">
        <dgm:presLayoutVars>
          <dgm:bulletEnabled val="1"/>
        </dgm:presLayoutVars>
      </dgm:prSet>
      <dgm:spPr/>
      <dgm:t>
        <a:bodyPr/>
        <a:lstStyle/>
        <a:p>
          <a:endParaRPr kumimoji="1" lang="ja-JP" altLang="en-US"/>
        </a:p>
      </dgm:t>
    </dgm:pt>
    <dgm:pt modelId="{6D26F301-493F-4BA4-83F6-E5B091464456}" type="pres">
      <dgm:prSet presAssocID="{A1C5BA03-829E-470D-A52A-06F2E810B4D8}" presName="spaceBetweenRectangles" presStyleCnt="0"/>
      <dgm:spPr/>
    </dgm:pt>
    <dgm:pt modelId="{DF928C56-13B9-4DF5-BD7B-5E07BD896067}" type="pres">
      <dgm:prSet presAssocID="{9FD4157F-0F9D-4DA5-8720-8B3365BB1E4F}" presName="parentLin" presStyleCnt="0"/>
      <dgm:spPr/>
    </dgm:pt>
    <dgm:pt modelId="{7074BBBD-0F52-45E2-8231-2CE029D47945}" type="pres">
      <dgm:prSet presAssocID="{9FD4157F-0F9D-4DA5-8720-8B3365BB1E4F}" presName="parentLeftMargin" presStyleLbl="node1" presStyleIdx="1" presStyleCnt="5"/>
      <dgm:spPr/>
      <dgm:t>
        <a:bodyPr/>
        <a:lstStyle/>
        <a:p>
          <a:endParaRPr kumimoji="1" lang="ja-JP" altLang="en-US"/>
        </a:p>
      </dgm:t>
    </dgm:pt>
    <dgm:pt modelId="{1122EDA5-D550-462D-AAEF-33F8EDB8B2B5}" type="pres">
      <dgm:prSet presAssocID="{9FD4157F-0F9D-4DA5-8720-8B3365BB1E4F}" presName="parentText" presStyleLbl="node1" presStyleIdx="2" presStyleCnt="5">
        <dgm:presLayoutVars>
          <dgm:chMax val="0"/>
          <dgm:bulletEnabled val="1"/>
        </dgm:presLayoutVars>
      </dgm:prSet>
      <dgm:spPr/>
      <dgm:t>
        <a:bodyPr/>
        <a:lstStyle/>
        <a:p>
          <a:endParaRPr kumimoji="1" lang="ja-JP" altLang="en-US"/>
        </a:p>
      </dgm:t>
    </dgm:pt>
    <dgm:pt modelId="{24CA4161-0603-4C69-8838-3E04A899E8A9}" type="pres">
      <dgm:prSet presAssocID="{9FD4157F-0F9D-4DA5-8720-8B3365BB1E4F}" presName="negativeSpace" presStyleCnt="0"/>
      <dgm:spPr/>
    </dgm:pt>
    <dgm:pt modelId="{ACD9963A-99FC-486E-AFEA-49888B7F30FF}" type="pres">
      <dgm:prSet presAssocID="{9FD4157F-0F9D-4DA5-8720-8B3365BB1E4F}" presName="childText" presStyleLbl="conFgAcc1" presStyleIdx="2" presStyleCnt="5">
        <dgm:presLayoutVars>
          <dgm:bulletEnabled val="1"/>
        </dgm:presLayoutVars>
      </dgm:prSet>
      <dgm:spPr/>
      <dgm:t>
        <a:bodyPr/>
        <a:lstStyle/>
        <a:p>
          <a:endParaRPr kumimoji="1" lang="ja-JP" altLang="en-US"/>
        </a:p>
      </dgm:t>
    </dgm:pt>
    <dgm:pt modelId="{082385E2-955D-4204-8AFB-5F85625B561F}" type="pres">
      <dgm:prSet presAssocID="{11F0B5E3-7504-436D-BA64-A7A71AF6E879}" presName="spaceBetweenRectangles" presStyleCnt="0"/>
      <dgm:spPr/>
    </dgm:pt>
    <dgm:pt modelId="{E044B5AB-1E87-4F7A-B00B-3A4D7FCC9B21}" type="pres">
      <dgm:prSet presAssocID="{F8764E96-985D-4C03-AFE9-6C30D77DFFEE}" presName="parentLin" presStyleCnt="0"/>
      <dgm:spPr/>
    </dgm:pt>
    <dgm:pt modelId="{A003ED5D-FC79-4AC7-97A2-8CBF28A81B75}" type="pres">
      <dgm:prSet presAssocID="{F8764E96-985D-4C03-AFE9-6C30D77DFFEE}" presName="parentLeftMargin" presStyleLbl="node1" presStyleIdx="2" presStyleCnt="5"/>
      <dgm:spPr/>
      <dgm:t>
        <a:bodyPr/>
        <a:lstStyle/>
        <a:p>
          <a:endParaRPr kumimoji="1" lang="ja-JP" altLang="en-US"/>
        </a:p>
      </dgm:t>
    </dgm:pt>
    <dgm:pt modelId="{CB4028CB-8E44-46F4-8478-079ED44ABDA9}" type="pres">
      <dgm:prSet presAssocID="{F8764E96-985D-4C03-AFE9-6C30D77DFFEE}" presName="parentText" presStyleLbl="node1" presStyleIdx="3" presStyleCnt="5">
        <dgm:presLayoutVars>
          <dgm:chMax val="0"/>
          <dgm:bulletEnabled val="1"/>
        </dgm:presLayoutVars>
      </dgm:prSet>
      <dgm:spPr/>
      <dgm:t>
        <a:bodyPr/>
        <a:lstStyle/>
        <a:p>
          <a:endParaRPr kumimoji="1" lang="ja-JP" altLang="en-US"/>
        </a:p>
      </dgm:t>
    </dgm:pt>
    <dgm:pt modelId="{6591FE12-9361-483C-9288-A0084CB94392}" type="pres">
      <dgm:prSet presAssocID="{F8764E96-985D-4C03-AFE9-6C30D77DFFEE}" presName="negativeSpace" presStyleCnt="0"/>
      <dgm:spPr/>
    </dgm:pt>
    <dgm:pt modelId="{F78D76B2-2C9A-4174-BCAB-F19C0BA43801}" type="pres">
      <dgm:prSet presAssocID="{F8764E96-985D-4C03-AFE9-6C30D77DFFEE}" presName="childText" presStyleLbl="conFgAcc1" presStyleIdx="3" presStyleCnt="5">
        <dgm:presLayoutVars>
          <dgm:bulletEnabled val="1"/>
        </dgm:presLayoutVars>
      </dgm:prSet>
      <dgm:spPr/>
      <dgm:t>
        <a:bodyPr/>
        <a:lstStyle/>
        <a:p>
          <a:endParaRPr kumimoji="1" lang="ja-JP" altLang="en-US"/>
        </a:p>
      </dgm:t>
    </dgm:pt>
    <dgm:pt modelId="{0AA02E98-7994-4560-974B-92E5AFDF1492}" type="pres">
      <dgm:prSet presAssocID="{02F5AFC0-6BDA-4EC4-A677-AE312365E0D4}" presName="spaceBetweenRectangles" presStyleCnt="0"/>
      <dgm:spPr/>
    </dgm:pt>
    <dgm:pt modelId="{18CCBDF9-FBFE-4EED-B28C-1A25EAD56C57}" type="pres">
      <dgm:prSet presAssocID="{29C81473-9F7B-4E23-937E-842CDBD40782}" presName="parentLin" presStyleCnt="0"/>
      <dgm:spPr/>
    </dgm:pt>
    <dgm:pt modelId="{1E6B725A-4C65-47FD-B937-D4E03A7384B7}" type="pres">
      <dgm:prSet presAssocID="{29C81473-9F7B-4E23-937E-842CDBD40782}" presName="parentLeftMargin" presStyleLbl="node1" presStyleIdx="3" presStyleCnt="5"/>
      <dgm:spPr/>
      <dgm:t>
        <a:bodyPr/>
        <a:lstStyle/>
        <a:p>
          <a:endParaRPr kumimoji="1" lang="ja-JP" altLang="en-US"/>
        </a:p>
      </dgm:t>
    </dgm:pt>
    <dgm:pt modelId="{2E9B99D0-4C67-4875-808F-C4247F530640}" type="pres">
      <dgm:prSet presAssocID="{29C81473-9F7B-4E23-937E-842CDBD40782}" presName="parentText" presStyleLbl="node1" presStyleIdx="4" presStyleCnt="5">
        <dgm:presLayoutVars>
          <dgm:chMax val="0"/>
          <dgm:bulletEnabled val="1"/>
        </dgm:presLayoutVars>
      </dgm:prSet>
      <dgm:spPr/>
      <dgm:t>
        <a:bodyPr/>
        <a:lstStyle/>
        <a:p>
          <a:endParaRPr kumimoji="1" lang="ja-JP" altLang="en-US"/>
        </a:p>
      </dgm:t>
    </dgm:pt>
    <dgm:pt modelId="{07892FEA-E698-4209-B994-3BD06AF36A1E}" type="pres">
      <dgm:prSet presAssocID="{29C81473-9F7B-4E23-937E-842CDBD40782}" presName="negativeSpace" presStyleCnt="0"/>
      <dgm:spPr/>
    </dgm:pt>
    <dgm:pt modelId="{F718CB3E-9415-4FC4-906F-68E0E38FB0A8}" type="pres">
      <dgm:prSet presAssocID="{29C81473-9F7B-4E23-937E-842CDBD40782}" presName="childText" presStyleLbl="conFgAcc1" presStyleIdx="4" presStyleCnt="5">
        <dgm:presLayoutVars>
          <dgm:bulletEnabled val="1"/>
        </dgm:presLayoutVars>
      </dgm:prSet>
      <dgm:spPr/>
      <dgm:t>
        <a:bodyPr/>
        <a:lstStyle/>
        <a:p>
          <a:endParaRPr kumimoji="1" lang="ja-JP" altLang="en-US"/>
        </a:p>
      </dgm:t>
    </dgm:pt>
  </dgm:ptLst>
  <dgm:cxnLst>
    <dgm:cxn modelId="{D2AFE551-06F5-4D1B-B274-02B4E32EBA90}" type="presOf" srcId="{9E61264F-3721-4265-934E-69F5119AD319}" destId="{F78D76B2-2C9A-4174-BCAB-F19C0BA43801}" srcOrd="0" destOrd="0" presId="urn:microsoft.com/office/officeart/2005/8/layout/list1"/>
    <dgm:cxn modelId="{C80BA5E4-511D-40F8-85F1-48657A87EB5B}" srcId="{45DA0B4F-6A06-463F-ABF7-AF907B4B12D7}" destId="{7A0CD2F3-D1A4-4570-943D-50101775ED6F}" srcOrd="0" destOrd="0" parTransId="{2A2ECD02-D55F-4C92-942D-CC0CA9DAE83B}" sibTransId="{72BF7737-7F25-44CF-A783-62DA81EA0316}"/>
    <dgm:cxn modelId="{B3C0811A-79B8-4B0A-BF45-6FF0318BAD9D}" type="presOf" srcId="{29C81473-9F7B-4E23-937E-842CDBD40782}" destId="{1E6B725A-4C65-47FD-B937-D4E03A7384B7}" srcOrd="0" destOrd="0" presId="urn:microsoft.com/office/officeart/2005/8/layout/list1"/>
    <dgm:cxn modelId="{BF08A25E-A16C-4AA0-ACE5-C917E2BCF7DB}" srcId="{9FD4157F-0F9D-4DA5-8720-8B3365BB1E4F}" destId="{255F33A2-34C1-4564-8877-A4E6DCE3DAD7}" srcOrd="0" destOrd="0" parTransId="{01C202D3-114F-430C-8040-C7D85D40D131}" sibTransId="{2DF3B375-3A2A-4CD8-ADEF-12F133582A73}"/>
    <dgm:cxn modelId="{962B3472-F867-467C-A773-0DF22BF1A59A}" srcId="{F8764E96-985D-4C03-AFE9-6C30D77DFFEE}" destId="{9E61264F-3721-4265-934E-69F5119AD319}" srcOrd="0" destOrd="0" parTransId="{E65164B2-CF82-4A21-B423-11CE429469F6}" sibTransId="{3FB087F7-AB7F-4942-9F1B-9AF6F5E77CF4}"/>
    <dgm:cxn modelId="{06390A29-0542-4CE0-A2FE-7FF624EE4D63}" type="presOf" srcId="{DF9765F0-E0D8-4C81-96CE-9FB2F6848E9B}" destId="{77448A03-5706-4D28-A891-EF868AA760EF}" srcOrd="0" destOrd="0" presId="urn:microsoft.com/office/officeart/2005/8/layout/list1"/>
    <dgm:cxn modelId="{E52C35ED-1CAF-4EC5-BA4C-15CED510A31F}" type="presOf" srcId="{45DA0B4F-6A06-463F-ABF7-AF907B4B12D7}" destId="{7D079334-C167-4137-A123-64392F17A93B}" srcOrd="0" destOrd="0" presId="urn:microsoft.com/office/officeart/2005/8/layout/list1"/>
    <dgm:cxn modelId="{73793F86-071F-42E7-A56D-806337FDCD6B}" type="presOf" srcId="{DF9765F0-E0D8-4C81-96CE-9FB2F6848E9B}" destId="{F06262AA-26EA-42E2-884A-8BAFE1A208DC}" srcOrd="1" destOrd="0" presId="urn:microsoft.com/office/officeart/2005/8/layout/list1"/>
    <dgm:cxn modelId="{008F2794-C9EF-4298-96B5-010E2A069CC1}" type="presOf" srcId="{9FD4157F-0F9D-4DA5-8720-8B3365BB1E4F}" destId="{1122EDA5-D550-462D-AAEF-33F8EDB8B2B5}" srcOrd="1" destOrd="0" presId="urn:microsoft.com/office/officeart/2005/8/layout/list1"/>
    <dgm:cxn modelId="{08BDA4D2-CDD6-4DFB-812F-9223C2ED471A}" srcId="{45DA0B4F-6A06-463F-ABF7-AF907B4B12D7}" destId="{9FD4157F-0F9D-4DA5-8720-8B3365BB1E4F}" srcOrd="2" destOrd="0" parTransId="{90E69D80-52B3-4EC8-8C9E-CCBF63D1D7E3}" sibTransId="{11F0B5E3-7504-436D-BA64-A7A71AF6E879}"/>
    <dgm:cxn modelId="{AC6925E1-9C23-4920-BA32-EACC2F7FF5D0}" type="presOf" srcId="{29C81473-9F7B-4E23-937E-842CDBD40782}" destId="{2E9B99D0-4C67-4875-808F-C4247F530640}" srcOrd="1" destOrd="0" presId="urn:microsoft.com/office/officeart/2005/8/layout/list1"/>
    <dgm:cxn modelId="{2BBB682B-AEBF-405F-8E65-7E1F85CF4357}" type="presOf" srcId="{F8764E96-985D-4C03-AFE9-6C30D77DFFEE}" destId="{CB4028CB-8E44-46F4-8478-079ED44ABDA9}" srcOrd="1" destOrd="0" presId="urn:microsoft.com/office/officeart/2005/8/layout/list1"/>
    <dgm:cxn modelId="{67EB7FB2-9A4D-48FD-A139-5E2E24F428FD}" srcId="{DF9765F0-E0D8-4C81-96CE-9FB2F6848E9B}" destId="{C8341CB9-C5B4-407F-8E3D-BC2FC3B0CE07}" srcOrd="0" destOrd="0" parTransId="{C09DFAF1-77E6-471E-8B14-43467B4C3C3E}" sibTransId="{2193DB7F-7503-44D4-9E39-23A67E2E0063}"/>
    <dgm:cxn modelId="{C0E53E37-B1D4-4CB0-8479-FD7FF0B1D7E9}" srcId="{45DA0B4F-6A06-463F-ABF7-AF907B4B12D7}" destId="{29C81473-9F7B-4E23-937E-842CDBD40782}" srcOrd="4" destOrd="0" parTransId="{6A04C3EF-C0CB-483A-9A14-BDC2470EBB02}" sibTransId="{F396DE87-CC54-4E32-BC3B-E608B44F978A}"/>
    <dgm:cxn modelId="{990BE042-577E-498B-A551-A63BD4AA0D75}" type="presOf" srcId="{F8764E96-985D-4C03-AFE9-6C30D77DFFEE}" destId="{A003ED5D-FC79-4AC7-97A2-8CBF28A81B75}" srcOrd="0" destOrd="0" presId="urn:microsoft.com/office/officeart/2005/8/layout/list1"/>
    <dgm:cxn modelId="{6084AB27-B053-4E55-8229-B28B49160E0F}" srcId="{7A0CD2F3-D1A4-4570-943D-50101775ED6F}" destId="{85939E19-D392-4447-A27E-07CBDB3EF377}" srcOrd="0" destOrd="0" parTransId="{43268C59-1A76-4E14-8689-EB1D71F521C1}" sibTransId="{45EA8865-24DC-42E4-892A-8FC1BD56A3DA}"/>
    <dgm:cxn modelId="{BE1AEABC-9B52-40B4-8116-CE6F7527A7B2}" type="presOf" srcId="{9FD4157F-0F9D-4DA5-8720-8B3365BB1E4F}" destId="{7074BBBD-0F52-45E2-8231-2CE029D47945}" srcOrd="0" destOrd="0" presId="urn:microsoft.com/office/officeart/2005/8/layout/list1"/>
    <dgm:cxn modelId="{48EE3675-9EC1-4974-A450-5EB2CD5B6B1E}" type="presOf" srcId="{85939E19-D392-4447-A27E-07CBDB3EF377}" destId="{8BA9BE2F-5B03-43CA-B3BE-AA52748F6031}" srcOrd="0" destOrd="0" presId="urn:microsoft.com/office/officeart/2005/8/layout/list1"/>
    <dgm:cxn modelId="{C8349D46-2F63-48DD-B8CC-C04F5769CC58}" type="presOf" srcId="{DFE42A03-A0FA-4EA4-BDD4-AC7CDD8ACBFA}" destId="{F718CB3E-9415-4FC4-906F-68E0E38FB0A8}" srcOrd="0" destOrd="0" presId="urn:microsoft.com/office/officeart/2005/8/layout/list1"/>
    <dgm:cxn modelId="{DBF112A0-B0D6-4E8F-9D59-E1013B54276B}" srcId="{45DA0B4F-6A06-463F-ABF7-AF907B4B12D7}" destId="{F8764E96-985D-4C03-AFE9-6C30D77DFFEE}" srcOrd="3" destOrd="0" parTransId="{8B4E12A0-3067-4444-8D6D-D6BF9F446235}" sibTransId="{02F5AFC0-6BDA-4EC4-A677-AE312365E0D4}"/>
    <dgm:cxn modelId="{805DD875-B977-4C58-827E-2939787003A9}" type="presOf" srcId="{7A0CD2F3-D1A4-4570-943D-50101775ED6F}" destId="{CD77AD90-A06E-44A3-8A41-F672E4DA1176}" srcOrd="0" destOrd="0" presId="urn:microsoft.com/office/officeart/2005/8/layout/list1"/>
    <dgm:cxn modelId="{C0E491E2-1093-4681-A7AE-531EA5E000D7}" type="presOf" srcId="{C8341CB9-C5B4-407F-8E3D-BC2FC3B0CE07}" destId="{60088BEF-D763-4160-8E70-D7F12AE3008B}" srcOrd="0" destOrd="0" presId="urn:microsoft.com/office/officeart/2005/8/layout/list1"/>
    <dgm:cxn modelId="{82CBAEC5-CE5B-4BE0-9236-877428E1435E}" srcId="{29C81473-9F7B-4E23-937E-842CDBD40782}" destId="{DFE42A03-A0FA-4EA4-BDD4-AC7CDD8ACBFA}" srcOrd="0" destOrd="0" parTransId="{4B3B9EAA-8EEB-471F-8E26-DFBAD3C72F94}" sibTransId="{137494EB-C06F-45B5-B8AF-6D5FA28B446B}"/>
    <dgm:cxn modelId="{A07E3C4F-9EB6-4311-99A5-248C57BE5434}" type="presOf" srcId="{7A0CD2F3-D1A4-4570-943D-50101775ED6F}" destId="{CF184F87-6EF1-44E7-8EF2-5717B2076A8A}" srcOrd="1" destOrd="0" presId="urn:microsoft.com/office/officeart/2005/8/layout/list1"/>
    <dgm:cxn modelId="{D3607E06-D025-44BC-AD26-3BD1F64D36AD}" srcId="{45DA0B4F-6A06-463F-ABF7-AF907B4B12D7}" destId="{DF9765F0-E0D8-4C81-96CE-9FB2F6848E9B}" srcOrd="1" destOrd="0" parTransId="{99217A8F-F1EB-489C-BA77-0906F7F433F5}" sibTransId="{A1C5BA03-829E-470D-A52A-06F2E810B4D8}"/>
    <dgm:cxn modelId="{40EA1901-332B-4D40-8676-87C32E77E79D}" type="presOf" srcId="{255F33A2-34C1-4564-8877-A4E6DCE3DAD7}" destId="{ACD9963A-99FC-486E-AFEA-49888B7F30FF}" srcOrd="0" destOrd="0" presId="urn:microsoft.com/office/officeart/2005/8/layout/list1"/>
    <dgm:cxn modelId="{A3AB24A7-0F8B-4139-B89B-A5FAABB532C8}" type="presParOf" srcId="{7D079334-C167-4137-A123-64392F17A93B}" destId="{73556156-82C3-4CB4-821E-A089CEBD2314}" srcOrd="0" destOrd="0" presId="urn:microsoft.com/office/officeart/2005/8/layout/list1"/>
    <dgm:cxn modelId="{C436E907-1851-47EF-B5D0-8F804128F8C4}" type="presParOf" srcId="{73556156-82C3-4CB4-821E-A089CEBD2314}" destId="{CD77AD90-A06E-44A3-8A41-F672E4DA1176}" srcOrd="0" destOrd="0" presId="urn:microsoft.com/office/officeart/2005/8/layout/list1"/>
    <dgm:cxn modelId="{29B24D38-4335-4A84-86ED-FB5673DF66E7}" type="presParOf" srcId="{73556156-82C3-4CB4-821E-A089CEBD2314}" destId="{CF184F87-6EF1-44E7-8EF2-5717B2076A8A}" srcOrd="1" destOrd="0" presId="urn:microsoft.com/office/officeart/2005/8/layout/list1"/>
    <dgm:cxn modelId="{7397F4C3-B989-4961-AF58-760D7E5F5951}" type="presParOf" srcId="{7D079334-C167-4137-A123-64392F17A93B}" destId="{1B96E381-82FA-41CC-B588-A36C026FC1EF}" srcOrd="1" destOrd="0" presId="urn:microsoft.com/office/officeart/2005/8/layout/list1"/>
    <dgm:cxn modelId="{AC593758-59BA-45D8-AFA0-746A7F2EB73B}" type="presParOf" srcId="{7D079334-C167-4137-A123-64392F17A93B}" destId="{8BA9BE2F-5B03-43CA-B3BE-AA52748F6031}" srcOrd="2" destOrd="0" presId="urn:microsoft.com/office/officeart/2005/8/layout/list1"/>
    <dgm:cxn modelId="{84B5834A-02AD-4CB2-BC7A-67F544AAA050}" type="presParOf" srcId="{7D079334-C167-4137-A123-64392F17A93B}" destId="{083EC150-0E92-4D17-9DE9-9D6DB2AE9B34}" srcOrd="3" destOrd="0" presId="urn:microsoft.com/office/officeart/2005/8/layout/list1"/>
    <dgm:cxn modelId="{3C7A50B3-1FDF-4E13-BA1E-9B5FE856C939}" type="presParOf" srcId="{7D079334-C167-4137-A123-64392F17A93B}" destId="{8506915A-41E1-409A-957F-80576B418712}" srcOrd="4" destOrd="0" presId="urn:microsoft.com/office/officeart/2005/8/layout/list1"/>
    <dgm:cxn modelId="{A734FA78-A36A-4B81-A29C-7E26FE789A86}" type="presParOf" srcId="{8506915A-41E1-409A-957F-80576B418712}" destId="{77448A03-5706-4D28-A891-EF868AA760EF}" srcOrd="0" destOrd="0" presId="urn:microsoft.com/office/officeart/2005/8/layout/list1"/>
    <dgm:cxn modelId="{3B15AD43-6011-45F6-BCD9-CBB59C63A3BB}" type="presParOf" srcId="{8506915A-41E1-409A-957F-80576B418712}" destId="{F06262AA-26EA-42E2-884A-8BAFE1A208DC}" srcOrd="1" destOrd="0" presId="urn:microsoft.com/office/officeart/2005/8/layout/list1"/>
    <dgm:cxn modelId="{D588FB6D-639B-4224-8939-B7E1FB93B1EA}" type="presParOf" srcId="{7D079334-C167-4137-A123-64392F17A93B}" destId="{4E51E96C-3460-46ED-A19D-311D129E3C78}" srcOrd="5" destOrd="0" presId="urn:microsoft.com/office/officeart/2005/8/layout/list1"/>
    <dgm:cxn modelId="{91FF2DD5-05E6-4B3F-8550-8A7FAAE69CBE}" type="presParOf" srcId="{7D079334-C167-4137-A123-64392F17A93B}" destId="{60088BEF-D763-4160-8E70-D7F12AE3008B}" srcOrd="6" destOrd="0" presId="urn:microsoft.com/office/officeart/2005/8/layout/list1"/>
    <dgm:cxn modelId="{7F1E24A8-42C4-44C1-B946-C1D4341214DE}" type="presParOf" srcId="{7D079334-C167-4137-A123-64392F17A93B}" destId="{6D26F301-493F-4BA4-83F6-E5B091464456}" srcOrd="7" destOrd="0" presId="urn:microsoft.com/office/officeart/2005/8/layout/list1"/>
    <dgm:cxn modelId="{405D0677-A11F-47E8-9F80-AED64F5CD46E}" type="presParOf" srcId="{7D079334-C167-4137-A123-64392F17A93B}" destId="{DF928C56-13B9-4DF5-BD7B-5E07BD896067}" srcOrd="8" destOrd="0" presId="urn:microsoft.com/office/officeart/2005/8/layout/list1"/>
    <dgm:cxn modelId="{14489399-124F-45CE-8813-C440F61DCD32}" type="presParOf" srcId="{DF928C56-13B9-4DF5-BD7B-5E07BD896067}" destId="{7074BBBD-0F52-45E2-8231-2CE029D47945}" srcOrd="0" destOrd="0" presId="urn:microsoft.com/office/officeart/2005/8/layout/list1"/>
    <dgm:cxn modelId="{6C1C8884-A031-4AA3-973B-9BFF668271D9}" type="presParOf" srcId="{DF928C56-13B9-4DF5-BD7B-5E07BD896067}" destId="{1122EDA5-D550-462D-AAEF-33F8EDB8B2B5}" srcOrd="1" destOrd="0" presId="urn:microsoft.com/office/officeart/2005/8/layout/list1"/>
    <dgm:cxn modelId="{F9BC8DBC-612E-4407-B700-31DCE14E13F1}" type="presParOf" srcId="{7D079334-C167-4137-A123-64392F17A93B}" destId="{24CA4161-0603-4C69-8838-3E04A899E8A9}" srcOrd="9" destOrd="0" presId="urn:microsoft.com/office/officeart/2005/8/layout/list1"/>
    <dgm:cxn modelId="{2998E6BD-750D-443B-8886-6449345E9BDA}" type="presParOf" srcId="{7D079334-C167-4137-A123-64392F17A93B}" destId="{ACD9963A-99FC-486E-AFEA-49888B7F30FF}" srcOrd="10" destOrd="0" presId="urn:microsoft.com/office/officeart/2005/8/layout/list1"/>
    <dgm:cxn modelId="{8E2EBA9B-8E0C-40A9-A44E-74E7C9C7366E}" type="presParOf" srcId="{7D079334-C167-4137-A123-64392F17A93B}" destId="{082385E2-955D-4204-8AFB-5F85625B561F}" srcOrd="11" destOrd="0" presId="urn:microsoft.com/office/officeart/2005/8/layout/list1"/>
    <dgm:cxn modelId="{ADB824C6-E688-4E68-8C68-B5C8D2983336}" type="presParOf" srcId="{7D079334-C167-4137-A123-64392F17A93B}" destId="{E044B5AB-1E87-4F7A-B00B-3A4D7FCC9B21}" srcOrd="12" destOrd="0" presId="urn:microsoft.com/office/officeart/2005/8/layout/list1"/>
    <dgm:cxn modelId="{C9AC5DCE-A644-4172-BB46-4B26FC684841}" type="presParOf" srcId="{E044B5AB-1E87-4F7A-B00B-3A4D7FCC9B21}" destId="{A003ED5D-FC79-4AC7-97A2-8CBF28A81B75}" srcOrd="0" destOrd="0" presId="urn:microsoft.com/office/officeart/2005/8/layout/list1"/>
    <dgm:cxn modelId="{B49EEC0D-F97A-4721-90F4-523DC7047306}" type="presParOf" srcId="{E044B5AB-1E87-4F7A-B00B-3A4D7FCC9B21}" destId="{CB4028CB-8E44-46F4-8478-079ED44ABDA9}" srcOrd="1" destOrd="0" presId="urn:microsoft.com/office/officeart/2005/8/layout/list1"/>
    <dgm:cxn modelId="{F5343A4C-53C2-4535-8CFA-7B30FC22CEF9}" type="presParOf" srcId="{7D079334-C167-4137-A123-64392F17A93B}" destId="{6591FE12-9361-483C-9288-A0084CB94392}" srcOrd="13" destOrd="0" presId="urn:microsoft.com/office/officeart/2005/8/layout/list1"/>
    <dgm:cxn modelId="{3F059135-4A94-4B5A-8F18-F176376F35C0}" type="presParOf" srcId="{7D079334-C167-4137-A123-64392F17A93B}" destId="{F78D76B2-2C9A-4174-BCAB-F19C0BA43801}" srcOrd="14" destOrd="0" presId="urn:microsoft.com/office/officeart/2005/8/layout/list1"/>
    <dgm:cxn modelId="{B3F6C874-9AC2-4897-9815-E53992D1CF78}" type="presParOf" srcId="{7D079334-C167-4137-A123-64392F17A93B}" destId="{0AA02E98-7994-4560-974B-92E5AFDF1492}" srcOrd="15" destOrd="0" presId="urn:microsoft.com/office/officeart/2005/8/layout/list1"/>
    <dgm:cxn modelId="{69384D96-3EE7-40BA-A9EE-9C51B4C85F98}" type="presParOf" srcId="{7D079334-C167-4137-A123-64392F17A93B}" destId="{18CCBDF9-FBFE-4EED-B28C-1A25EAD56C57}" srcOrd="16" destOrd="0" presId="urn:microsoft.com/office/officeart/2005/8/layout/list1"/>
    <dgm:cxn modelId="{6D6868C6-5AC1-47A4-BBAC-5615F8E66CEC}" type="presParOf" srcId="{18CCBDF9-FBFE-4EED-B28C-1A25EAD56C57}" destId="{1E6B725A-4C65-47FD-B937-D4E03A7384B7}" srcOrd="0" destOrd="0" presId="urn:microsoft.com/office/officeart/2005/8/layout/list1"/>
    <dgm:cxn modelId="{66E13A21-3B7D-4205-BE25-5D5FB7CA8040}" type="presParOf" srcId="{18CCBDF9-FBFE-4EED-B28C-1A25EAD56C57}" destId="{2E9B99D0-4C67-4875-808F-C4247F530640}" srcOrd="1" destOrd="0" presId="urn:microsoft.com/office/officeart/2005/8/layout/list1"/>
    <dgm:cxn modelId="{A7E62017-4FA5-4C96-8F6E-2C5C01B340B9}" type="presParOf" srcId="{7D079334-C167-4137-A123-64392F17A93B}" destId="{07892FEA-E698-4209-B994-3BD06AF36A1E}" srcOrd="17" destOrd="0" presId="urn:microsoft.com/office/officeart/2005/8/layout/list1"/>
    <dgm:cxn modelId="{31B5BBCC-0E0C-4A83-92E4-D0F3EFC6324F}" type="presParOf" srcId="{7D079334-C167-4137-A123-64392F17A93B}" destId="{F718CB3E-9415-4FC4-906F-68E0E38FB0A8}"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26C360-9A75-4547-B058-3B9CEC9F6CC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kumimoji="1" lang="ja-JP" altLang="en-US"/>
        </a:p>
      </dgm:t>
    </dgm:pt>
    <dgm:pt modelId="{3C99EAB7-D61D-4CC2-B1FA-EA5BC0C31D43}">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１．期日を決めて一気に禁煙を開始する</a:t>
          </a:r>
          <a:endParaRPr lang="ja-JP" b="1" dirty="0">
            <a:latin typeface="ＭＳ ゴシック" pitchFamily="49" charset="-128"/>
            <a:ea typeface="ＭＳ ゴシック" pitchFamily="49" charset="-128"/>
          </a:endParaRPr>
        </a:p>
      </dgm:t>
    </dgm:pt>
    <dgm:pt modelId="{B7606EA5-F648-419B-A26A-3304D282907F}" type="parTrans" cxnId="{CF981E18-2BA7-4C14-8123-BB359E9AD846}">
      <dgm:prSet/>
      <dgm:spPr/>
      <dgm:t>
        <a:bodyPr/>
        <a:lstStyle/>
        <a:p>
          <a:endParaRPr kumimoji="1" lang="ja-JP" altLang="en-US">
            <a:latin typeface="ＭＳ ゴシック" pitchFamily="49" charset="-128"/>
            <a:ea typeface="ＭＳ ゴシック" pitchFamily="49" charset="-128"/>
          </a:endParaRPr>
        </a:p>
      </dgm:t>
    </dgm:pt>
    <dgm:pt modelId="{0CEFECED-F5DB-4F28-9487-34E2B6BF958A}" type="sibTrans" cxnId="{CF981E18-2BA7-4C14-8123-BB359E9AD846}">
      <dgm:prSet/>
      <dgm:spPr/>
      <dgm:t>
        <a:bodyPr/>
        <a:lstStyle/>
        <a:p>
          <a:endParaRPr kumimoji="1" lang="ja-JP" altLang="en-US">
            <a:latin typeface="ＭＳ ゴシック" pitchFamily="49" charset="-128"/>
            <a:ea typeface="ＭＳ ゴシック" pitchFamily="49" charset="-128"/>
          </a:endParaRPr>
        </a:p>
      </dgm:t>
    </dgm:pt>
    <dgm:pt modelId="{514C7BB5-C33C-47DE-B744-604D18711DFC}">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４．吸いやすい「環境」を作らない</a:t>
          </a:r>
          <a:endParaRPr lang="ja-JP" b="1" dirty="0">
            <a:latin typeface="ＭＳ ゴシック" pitchFamily="49" charset="-128"/>
            <a:ea typeface="ＭＳ ゴシック" pitchFamily="49" charset="-128"/>
          </a:endParaRPr>
        </a:p>
      </dgm:t>
    </dgm:pt>
    <dgm:pt modelId="{05F09272-B7D8-49E1-B71D-2768429F0ECD}" type="parTrans" cxnId="{6A0AAA08-E15F-4EB2-8484-50F715B4FC4A}">
      <dgm:prSet/>
      <dgm:spPr/>
      <dgm:t>
        <a:bodyPr/>
        <a:lstStyle/>
        <a:p>
          <a:endParaRPr kumimoji="1" lang="ja-JP" altLang="en-US">
            <a:latin typeface="ＭＳ ゴシック" pitchFamily="49" charset="-128"/>
            <a:ea typeface="ＭＳ ゴシック" pitchFamily="49" charset="-128"/>
          </a:endParaRPr>
        </a:p>
      </dgm:t>
    </dgm:pt>
    <dgm:pt modelId="{182F8923-D4D3-4784-ADC3-5A19D193C37B}" type="sibTrans" cxnId="{6A0AAA08-E15F-4EB2-8484-50F715B4FC4A}">
      <dgm:prSet/>
      <dgm:spPr/>
      <dgm:t>
        <a:bodyPr/>
        <a:lstStyle/>
        <a:p>
          <a:endParaRPr kumimoji="1" lang="ja-JP" altLang="en-US">
            <a:latin typeface="ＭＳ ゴシック" pitchFamily="49" charset="-128"/>
            <a:ea typeface="ＭＳ ゴシック" pitchFamily="49" charset="-128"/>
          </a:endParaRPr>
        </a:p>
      </dgm:t>
    </dgm:pt>
    <dgm:pt modelId="{599D5293-4956-4D16-BE97-B1496B9481A3}">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５．吸いたくなったら「代わりの行動」をする</a:t>
          </a:r>
          <a:endParaRPr lang="ja-JP" b="1" dirty="0">
            <a:latin typeface="ＭＳ ゴシック" pitchFamily="49" charset="-128"/>
            <a:ea typeface="ＭＳ ゴシック" pitchFamily="49" charset="-128"/>
          </a:endParaRPr>
        </a:p>
      </dgm:t>
    </dgm:pt>
    <dgm:pt modelId="{12016014-2057-47C5-BBDA-38D22EABEBC0}" type="parTrans" cxnId="{99CD535F-77F3-4562-8E81-54E7A02D92A9}">
      <dgm:prSet/>
      <dgm:spPr/>
      <dgm:t>
        <a:bodyPr/>
        <a:lstStyle/>
        <a:p>
          <a:endParaRPr kumimoji="1" lang="ja-JP" altLang="en-US">
            <a:latin typeface="ＭＳ ゴシック" pitchFamily="49" charset="-128"/>
            <a:ea typeface="ＭＳ ゴシック" pitchFamily="49" charset="-128"/>
          </a:endParaRPr>
        </a:p>
      </dgm:t>
    </dgm:pt>
    <dgm:pt modelId="{D50594E2-F58A-40EA-8000-87D5641699B0}" type="sibTrans" cxnId="{99CD535F-77F3-4562-8E81-54E7A02D92A9}">
      <dgm:prSet/>
      <dgm:spPr/>
      <dgm:t>
        <a:bodyPr/>
        <a:lstStyle/>
        <a:p>
          <a:endParaRPr kumimoji="1" lang="ja-JP" altLang="en-US">
            <a:latin typeface="ＭＳ ゴシック" pitchFamily="49" charset="-128"/>
            <a:ea typeface="ＭＳ ゴシック" pitchFamily="49" charset="-128"/>
          </a:endParaRPr>
        </a:p>
      </dgm:t>
    </dgm:pt>
    <dgm:pt modelId="{16295298-D8B5-4B98-862B-C54EA0F6B1E6}">
      <dgm:prSet/>
      <dgm:spPr>
        <a:solidFill>
          <a:schemeClr val="accent1">
            <a:lumMod val="75000"/>
          </a:schemeClr>
        </a:solidFill>
      </dgm:spPr>
      <dgm:t>
        <a:bodyPr/>
        <a:lstStyle/>
        <a:p>
          <a:pPr rtl="0"/>
          <a:r>
            <a:rPr kumimoji="1" lang="ja-JP" b="1" dirty="0" smtClean="0">
              <a:latin typeface="ＭＳ ゴシック" pitchFamily="49" charset="-128"/>
              <a:ea typeface="ＭＳ ゴシック" pitchFamily="49" charset="-128"/>
            </a:rPr>
            <a:t>２．一定の禁断症状</a:t>
          </a:r>
          <a:r>
            <a:rPr kumimoji="1" lang="ja-JP" altLang="en-US" b="1" dirty="0" smtClean="0">
              <a:latin typeface="ＭＳ ゴシック" pitchFamily="49" charset="-128"/>
              <a:ea typeface="ＭＳ ゴシック" pitchFamily="49" charset="-128"/>
            </a:rPr>
            <a:t>は</a:t>
          </a:r>
          <a:r>
            <a:rPr kumimoji="1" lang="ja-JP" b="1" dirty="0" smtClean="0">
              <a:latin typeface="ＭＳ ゴシック" pitchFamily="49" charset="-128"/>
              <a:ea typeface="ＭＳ ゴシック" pitchFamily="49" charset="-128"/>
            </a:rPr>
            <a:t>覚悟する</a:t>
          </a:r>
          <a:endParaRPr lang="ja-JP" b="1" dirty="0">
            <a:latin typeface="ＭＳ ゴシック" pitchFamily="49" charset="-128"/>
            <a:ea typeface="ＭＳ ゴシック" pitchFamily="49" charset="-128"/>
          </a:endParaRPr>
        </a:p>
      </dgm:t>
    </dgm:pt>
    <dgm:pt modelId="{F9174153-3322-4C23-9E0A-3BAD4A5E1F6C}" type="parTrans" cxnId="{9C69C85E-A4CB-4EB8-A17D-05F210D8E5C8}">
      <dgm:prSet/>
      <dgm:spPr/>
      <dgm:t>
        <a:bodyPr/>
        <a:lstStyle/>
        <a:p>
          <a:endParaRPr kumimoji="1" lang="ja-JP" altLang="en-US">
            <a:latin typeface="ＭＳ ゴシック" pitchFamily="49" charset="-128"/>
            <a:ea typeface="ＭＳ ゴシック" pitchFamily="49" charset="-128"/>
          </a:endParaRPr>
        </a:p>
      </dgm:t>
    </dgm:pt>
    <dgm:pt modelId="{3E8E0DC7-311C-4FC2-B17F-4B9DA1648B67}" type="sibTrans" cxnId="{9C69C85E-A4CB-4EB8-A17D-05F210D8E5C8}">
      <dgm:prSet/>
      <dgm:spPr/>
      <dgm:t>
        <a:bodyPr/>
        <a:lstStyle/>
        <a:p>
          <a:endParaRPr kumimoji="1" lang="ja-JP" altLang="en-US">
            <a:latin typeface="ＭＳ ゴシック" pitchFamily="49" charset="-128"/>
            <a:ea typeface="ＭＳ ゴシック" pitchFamily="49" charset="-128"/>
          </a:endParaRPr>
        </a:p>
      </dgm:t>
    </dgm:pt>
    <dgm:pt modelId="{D09DCFA2-45AD-448D-AB2C-637D4EECC9D9}">
      <dgm:prSet/>
      <dgm:spPr>
        <a:solidFill>
          <a:schemeClr val="accent1">
            <a:lumMod val="75000"/>
          </a:schemeClr>
        </a:solidFill>
      </dgm:spPr>
      <dgm:t>
        <a:bodyPr/>
        <a:lstStyle/>
        <a:p>
          <a:pPr rtl="0"/>
          <a:r>
            <a:rPr kumimoji="1" lang="ja-JP" b="1" smtClean="0">
              <a:latin typeface="ＭＳ ゴシック" pitchFamily="49" charset="-128"/>
              <a:ea typeface="ＭＳ ゴシック" pitchFamily="49" charset="-128"/>
            </a:rPr>
            <a:t>３．喫煙と結びつく生活パターンを変える</a:t>
          </a:r>
          <a:endParaRPr lang="ja-JP" b="1" dirty="0">
            <a:latin typeface="ＭＳ ゴシック" pitchFamily="49" charset="-128"/>
            <a:ea typeface="ＭＳ ゴシック" pitchFamily="49" charset="-128"/>
          </a:endParaRPr>
        </a:p>
      </dgm:t>
    </dgm:pt>
    <dgm:pt modelId="{88EA2B3E-6953-4A06-9290-C836C16F0807}" type="parTrans" cxnId="{84489BF3-C7C1-4503-B11A-873CAE87B2C8}">
      <dgm:prSet/>
      <dgm:spPr/>
      <dgm:t>
        <a:bodyPr/>
        <a:lstStyle/>
        <a:p>
          <a:endParaRPr kumimoji="1" lang="ja-JP" altLang="en-US">
            <a:latin typeface="ＭＳ ゴシック" pitchFamily="49" charset="-128"/>
            <a:ea typeface="ＭＳ ゴシック" pitchFamily="49" charset="-128"/>
          </a:endParaRPr>
        </a:p>
      </dgm:t>
    </dgm:pt>
    <dgm:pt modelId="{4AC99765-E9E8-4051-A13E-2BEDEFE12018}" type="sibTrans" cxnId="{84489BF3-C7C1-4503-B11A-873CAE87B2C8}">
      <dgm:prSet/>
      <dgm:spPr/>
      <dgm:t>
        <a:bodyPr/>
        <a:lstStyle/>
        <a:p>
          <a:endParaRPr kumimoji="1" lang="ja-JP" altLang="en-US">
            <a:latin typeface="ＭＳ ゴシック" pitchFamily="49" charset="-128"/>
            <a:ea typeface="ＭＳ ゴシック" pitchFamily="49" charset="-128"/>
          </a:endParaRPr>
        </a:p>
      </dgm:t>
    </dgm:pt>
    <dgm:pt modelId="{01CBF7D2-AB97-44FF-81CC-8738989C3C55}">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行動順序の変更</a:t>
          </a:r>
          <a:endParaRPr kumimoji="1" lang="ja-JP" altLang="en-US" b="1" dirty="0">
            <a:latin typeface="ＭＳ ゴシック" pitchFamily="49" charset="-128"/>
            <a:ea typeface="ＭＳ ゴシック" pitchFamily="49" charset="-128"/>
          </a:endParaRPr>
        </a:p>
      </dgm:t>
    </dgm:pt>
    <dgm:pt modelId="{860157A8-1A42-44FE-8D19-8ED8F648EEDE}" type="parTrans" cxnId="{433FECCE-F993-4E99-A14A-0C109E068E33}">
      <dgm:prSet/>
      <dgm:spPr/>
      <dgm:t>
        <a:bodyPr/>
        <a:lstStyle/>
        <a:p>
          <a:endParaRPr kumimoji="1" lang="ja-JP" altLang="en-US">
            <a:latin typeface="ＭＳ ゴシック" pitchFamily="49" charset="-128"/>
            <a:ea typeface="ＭＳ ゴシック" pitchFamily="49" charset="-128"/>
          </a:endParaRPr>
        </a:p>
      </dgm:t>
    </dgm:pt>
    <dgm:pt modelId="{C457618B-9BCD-41B1-96EF-A71C862E6B78}" type="sibTrans" cxnId="{433FECCE-F993-4E99-A14A-0C109E068E33}">
      <dgm:prSet/>
      <dgm:spPr/>
      <dgm:t>
        <a:bodyPr/>
        <a:lstStyle/>
        <a:p>
          <a:endParaRPr kumimoji="1" lang="ja-JP" altLang="en-US">
            <a:latin typeface="ＭＳ ゴシック" pitchFamily="49" charset="-128"/>
            <a:ea typeface="ＭＳ ゴシック" pitchFamily="49" charset="-128"/>
          </a:endParaRPr>
        </a:p>
      </dgm:t>
    </dgm:pt>
    <dgm:pt modelId="{C3633021-74E2-4597-A152-6A09C6479711}">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食後は早めに席を立って歯磨きする</a:t>
          </a:r>
          <a:endParaRPr kumimoji="1" lang="ja-JP" altLang="en-US" b="1" dirty="0">
            <a:latin typeface="ＭＳ ゴシック" pitchFamily="49" charset="-128"/>
            <a:ea typeface="ＭＳ ゴシック" pitchFamily="49" charset="-128"/>
          </a:endParaRPr>
        </a:p>
      </dgm:t>
    </dgm:pt>
    <dgm:pt modelId="{AE48514C-C2BC-4C49-A788-2A5EF033BEBC}" type="parTrans" cxnId="{30D34531-9C39-45AE-B71D-26869080FD33}">
      <dgm:prSet/>
      <dgm:spPr/>
      <dgm:t>
        <a:bodyPr/>
        <a:lstStyle/>
        <a:p>
          <a:endParaRPr kumimoji="1" lang="ja-JP" altLang="en-US">
            <a:latin typeface="ＭＳ ゴシック" pitchFamily="49" charset="-128"/>
            <a:ea typeface="ＭＳ ゴシック" pitchFamily="49" charset="-128"/>
          </a:endParaRPr>
        </a:p>
      </dgm:t>
    </dgm:pt>
    <dgm:pt modelId="{3DEEDBB4-C4BF-4248-AF30-1156B1949EF5}" type="sibTrans" cxnId="{30D34531-9C39-45AE-B71D-26869080FD33}">
      <dgm:prSet/>
      <dgm:spPr/>
      <dgm:t>
        <a:bodyPr/>
        <a:lstStyle/>
        <a:p>
          <a:endParaRPr kumimoji="1" lang="ja-JP" altLang="en-US">
            <a:latin typeface="ＭＳ ゴシック" pitchFamily="49" charset="-128"/>
            <a:ea typeface="ＭＳ ゴシック" pitchFamily="49" charset="-128"/>
          </a:endParaRPr>
        </a:p>
      </dgm:t>
    </dgm:pt>
    <dgm:pt modelId="{FBDA3854-1272-465A-B077-144991DE7DD5}">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コーヒーや飲酒を控える</a:t>
          </a:r>
          <a:endParaRPr kumimoji="1" lang="ja-JP" altLang="en-US" b="1" dirty="0">
            <a:latin typeface="ＭＳ ゴシック" pitchFamily="49" charset="-128"/>
            <a:ea typeface="ＭＳ ゴシック" pitchFamily="49" charset="-128"/>
          </a:endParaRPr>
        </a:p>
      </dgm:t>
    </dgm:pt>
    <dgm:pt modelId="{82D890BD-68E8-4928-86A4-0E39B3E52370}" type="parTrans" cxnId="{2B5202BB-04A2-46F1-93CC-80773B2E6379}">
      <dgm:prSet/>
      <dgm:spPr/>
      <dgm:t>
        <a:bodyPr/>
        <a:lstStyle/>
        <a:p>
          <a:endParaRPr kumimoji="1" lang="ja-JP" altLang="en-US">
            <a:latin typeface="ＭＳ ゴシック" pitchFamily="49" charset="-128"/>
            <a:ea typeface="ＭＳ ゴシック" pitchFamily="49" charset="-128"/>
          </a:endParaRPr>
        </a:p>
      </dgm:t>
    </dgm:pt>
    <dgm:pt modelId="{58469E81-A16D-48E9-8CD9-C79233D68135}" type="sibTrans" cxnId="{2B5202BB-04A2-46F1-93CC-80773B2E6379}">
      <dgm:prSet/>
      <dgm:spPr/>
      <dgm:t>
        <a:bodyPr/>
        <a:lstStyle/>
        <a:p>
          <a:endParaRPr kumimoji="1" lang="ja-JP" altLang="en-US">
            <a:latin typeface="ＭＳ ゴシック" pitchFamily="49" charset="-128"/>
            <a:ea typeface="ＭＳ ゴシック" pitchFamily="49" charset="-128"/>
          </a:endParaRPr>
        </a:p>
      </dgm:t>
    </dgm:pt>
    <dgm:pt modelId="{2F822C27-C5DD-4A39-AEF8-7182C2F870E5}">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タバコ・ライター・灰皿・購入用カードは捨てる</a:t>
          </a:r>
          <a:endParaRPr kumimoji="1" lang="ja-JP" altLang="en-US" b="1" dirty="0">
            <a:latin typeface="ＭＳ ゴシック" pitchFamily="49" charset="-128"/>
            <a:ea typeface="ＭＳ ゴシック" pitchFamily="49" charset="-128"/>
          </a:endParaRPr>
        </a:p>
      </dgm:t>
    </dgm:pt>
    <dgm:pt modelId="{2B5F851E-9CB7-49CE-98C1-0438EBA7A1EC}" type="parTrans" cxnId="{8257B634-0AE0-4DD9-B871-0F2A714E8B1B}">
      <dgm:prSet/>
      <dgm:spPr/>
      <dgm:t>
        <a:bodyPr/>
        <a:lstStyle/>
        <a:p>
          <a:endParaRPr kumimoji="1" lang="ja-JP" altLang="en-US">
            <a:latin typeface="ＭＳ ゴシック" pitchFamily="49" charset="-128"/>
            <a:ea typeface="ＭＳ ゴシック" pitchFamily="49" charset="-128"/>
          </a:endParaRPr>
        </a:p>
      </dgm:t>
    </dgm:pt>
    <dgm:pt modelId="{420DC037-57B7-4A37-9977-A36CE1925FD8}" type="sibTrans" cxnId="{8257B634-0AE0-4DD9-B871-0F2A714E8B1B}">
      <dgm:prSet/>
      <dgm:spPr/>
      <dgm:t>
        <a:bodyPr/>
        <a:lstStyle/>
        <a:p>
          <a:endParaRPr kumimoji="1" lang="ja-JP" altLang="en-US">
            <a:latin typeface="ＭＳ ゴシック" pitchFamily="49" charset="-128"/>
            <a:ea typeface="ＭＳ ゴシック" pitchFamily="49" charset="-128"/>
          </a:endParaRPr>
        </a:p>
      </dgm:t>
    </dgm:pt>
    <dgm:pt modelId="{701CA271-4D8E-4B5A-8ACC-D1BEB447D8C2}">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喫煙者や喫煙場所に近づかない</a:t>
          </a:r>
          <a:endParaRPr kumimoji="1" lang="ja-JP" altLang="en-US" b="1" dirty="0">
            <a:latin typeface="ＭＳ ゴシック" pitchFamily="49" charset="-128"/>
            <a:ea typeface="ＭＳ ゴシック" pitchFamily="49" charset="-128"/>
          </a:endParaRPr>
        </a:p>
      </dgm:t>
    </dgm:pt>
    <dgm:pt modelId="{C0D1B032-1C14-4708-8816-ADDB8D0623B1}" type="parTrans" cxnId="{E5CFCBA5-8542-42CA-87FF-D0FA9753C3B0}">
      <dgm:prSet/>
      <dgm:spPr/>
      <dgm:t>
        <a:bodyPr/>
        <a:lstStyle/>
        <a:p>
          <a:endParaRPr kumimoji="1" lang="ja-JP" altLang="en-US">
            <a:latin typeface="ＭＳ ゴシック" pitchFamily="49" charset="-128"/>
            <a:ea typeface="ＭＳ ゴシック" pitchFamily="49" charset="-128"/>
          </a:endParaRPr>
        </a:p>
      </dgm:t>
    </dgm:pt>
    <dgm:pt modelId="{AB3D02CA-79A8-49CA-9A49-F273C047C96F}" type="sibTrans" cxnId="{E5CFCBA5-8542-42CA-87FF-D0FA9753C3B0}">
      <dgm:prSet/>
      <dgm:spPr/>
      <dgm:t>
        <a:bodyPr/>
        <a:lstStyle/>
        <a:p>
          <a:endParaRPr kumimoji="1" lang="ja-JP" altLang="en-US">
            <a:latin typeface="ＭＳ ゴシック" pitchFamily="49" charset="-128"/>
            <a:ea typeface="ＭＳ ゴシック" pitchFamily="49" charset="-128"/>
          </a:endParaRPr>
        </a:p>
      </dgm:t>
    </dgm:pt>
    <dgm:pt modelId="{73392B14-6B31-413E-9D33-865FB9D44FD0}">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タバコを買っていた場所に行かない</a:t>
          </a:r>
          <a:endParaRPr kumimoji="1" lang="ja-JP" altLang="en-US" b="1" dirty="0">
            <a:latin typeface="ＭＳ ゴシック" pitchFamily="49" charset="-128"/>
            <a:ea typeface="ＭＳ ゴシック" pitchFamily="49" charset="-128"/>
          </a:endParaRPr>
        </a:p>
      </dgm:t>
    </dgm:pt>
    <dgm:pt modelId="{8FBDB82A-ACF1-47A5-A80B-5CBD60972000}" type="parTrans" cxnId="{66452175-F5CF-460B-BA30-29490E24A988}">
      <dgm:prSet/>
      <dgm:spPr/>
      <dgm:t>
        <a:bodyPr/>
        <a:lstStyle/>
        <a:p>
          <a:endParaRPr kumimoji="1" lang="ja-JP" altLang="en-US">
            <a:latin typeface="ＭＳ ゴシック" pitchFamily="49" charset="-128"/>
            <a:ea typeface="ＭＳ ゴシック" pitchFamily="49" charset="-128"/>
          </a:endParaRPr>
        </a:p>
      </dgm:t>
    </dgm:pt>
    <dgm:pt modelId="{333740D6-F89E-45AE-884E-45C024AB57C8}" type="sibTrans" cxnId="{66452175-F5CF-460B-BA30-29490E24A988}">
      <dgm:prSet/>
      <dgm:spPr/>
      <dgm:t>
        <a:bodyPr/>
        <a:lstStyle/>
        <a:p>
          <a:endParaRPr kumimoji="1" lang="ja-JP" altLang="en-US">
            <a:latin typeface="ＭＳ ゴシック" pitchFamily="49" charset="-128"/>
            <a:ea typeface="ＭＳ ゴシック" pitchFamily="49" charset="-128"/>
          </a:endParaRPr>
        </a:p>
      </dgm:t>
    </dgm:pt>
    <dgm:pt modelId="{0D6B4686-7693-403D-9707-5D1268423501}">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「捨てる・買わない・もらわない」が３原則</a:t>
          </a:r>
          <a:endParaRPr kumimoji="1" lang="ja-JP" altLang="en-US" b="1" dirty="0">
            <a:latin typeface="ＭＳ ゴシック" pitchFamily="49" charset="-128"/>
            <a:ea typeface="ＭＳ ゴシック" pitchFamily="49" charset="-128"/>
          </a:endParaRPr>
        </a:p>
      </dgm:t>
    </dgm:pt>
    <dgm:pt modelId="{03171932-3F97-4747-9269-1E2CCC4B786F}" type="parTrans" cxnId="{5E14C381-543E-4EC6-8DF9-04F25CFAA8E5}">
      <dgm:prSet/>
      <dgm:spPr/>
      <dgm:t>
        <a:bodyPr/>
        <a:lstStyle/>
        <a:p>
          <a:endParaRPr kumimoji="1" lang="ja-JP" altLang="en-US">
            <a:latin typeface="ＭＳ ゴシック" pitchFamily="49" charset="-128"/>
            <a:ea typeface="ＭＳ ゴシック" pitchFamily="49" charset="-128"/>
          </a:endParaRPr>
        </a:p>
      </dgm:t>
    </dgm:pt>
    <dgm:pt modelId="{9B8FD33A-30E4-45ED-8030-B4CA91867EBA}" type="sibTrans" cxnId="{5E14C381-543E-4EC6-8DF9-04F25CFAA8E5}">
      <dgm:prSet/>
      <dgm:spPr/>
      <dgm:t>
        <a:bodyPr/>
        <a:lstStyle/>
        <a:p>
          <a:endParaRPr kumimoji="1" lang="ja-JP" altLang="en-US">
            <a:latin typeface="ＭＳ ゴシック" pitchFamily="49" charset="-128"/>
            <a:ea typeface="ＭＳ ゴシック" pitchFamily="49" charset="-128"/>
          </a:endParaRPr>
        </a:p>
      </dgm:t>
    </dgm:pt>
    <dgm:pt modelId="{EAABDC5E-83D5-43E8-9329-111066844082}" type="pres">
      <dgm:prSet presAssocID="{2226C360-9A75-4547-B058-3B9CEC9F6CCA}" presName="linear" presStyleCnt="0">
        <dgm:presLayoutVars>
          <dgm:dir/>
          <dgm:animLvl val="lvl"/>
          <dgm:resizeHandles val="exact"/>
        </dgm:presLayoutVars>
      </dgm:prSet>
      <dgm:spPr/>
      <dgm:t>
        <a:bodyPr/>
        <a:lstStyle/>
        <a:p>
          <a:endParaRPr kumimoji="1" lang="ja-JP" altLang="en-US"/>
        </a:p>
      </dgm:t>
    </dgm:pt>
    <dgm:pt modelId="{A54B41EF-0E2D-465E-9A45-909D5AD98F18}" type="pres">
      <dgm:prSet presAssocID="{3C99EAB7-D61D-4CC2-B1FA-EA5BC0C31D43}" presName="parentLin" presStyleCnt="0"/>
      <dgm:spPr/>
    </dgm:pt>
    <dgm:pt modelId="{45A01B7A-D74E-4379-BA6D-81084E6D5319}" type="pres">
      <dgm:prSet presAssocID="{3C99EAB7-D61D-4CC2-B1FA-EA5BC0C31D43}" presName="parentLeftMargin" presStyleLbl="node1" presStyleIdx="0" presStyleCnt="5"/>
      <dgm:spPr/>
      <dgm:t>
        <a:bodyPr/>
        <a:lstStyle/>
        <a:p>
          <a:endParaRPr kumimoji="1" lang="ja-JP" altLang="en-US"/>
        </a:p>
      </dgm:t>
    </dgm:pt>
    <dgm:pt modelId="{9E9CBFF9-3BBA-4720-BE30-9C7850B4D8D7}" type="pres">
      <dgm:prSet presAssocID="{3C99EAB7-D61D-4CC2-B1FA-EA5BC0C31D43}" presName="parentText" presStyleLbl="node1" presStyleIdx="0" presStyleCnt="5">
        <dgm:presLayoutVars>
          <dgm:chMax val="0"/>
          <dgm:bulletEnabled val="1"/>
        </dgm:presLayoutVars>
      </dgm:prSet>
      <dgm:spPr/>
      <dgm:t>
        <a:bodyPr/>
        <a:lstStyle/>
        <a:p>
          <a:endParaRPr kumimoji="1" lang="ja-JP" altLang="en-US"/>
        </a:p>
      </dgm:t>
    </dgm:pt>
    <dgm:pt modelId="{549B935C-A867-4B85-A901-8BB08ADFE088}" type="pres">
      <dgm:prSet presAssocID="{3C99EAB7-D61D-4CC2-B1FA-EA5BC0C31D43}" presName="negativeSpace" presStyleCnt="0"/>
      <dgm:spPr/>
    </dgm:pt>
    <dgm:pt modelId="{202E6713-350E-4138-8803-6045108DBE90}" type="pres">
      <dgm:prSet presAssocID="{3C99EAB7-D61D-4CC2-B1FA-EA5BC0C31D43}" presName="childText" presStyleLbl="conFgAcc1" presStyleIdx="0" presStyleCnt="5" custScaleY="73426">
        <dgm:presLayoutVars>
          <dgm:bulletEnabled val="1"/>
        </dgm:presLayoutVars>
      </dgm:prSet>
      <dgm:spPr>
        <a:solidFill>
          <a:schemeClr val="bg1">
            <a:alpha val="90000"/>
          </a:schemeClr>
        </a:solidFill>
      </dgm:spPr>
    </dgm:pt>
    <dgm:pt modelId="{28FF029C-C133-4687-B4F1-EAE55003FB60}" type="pres">
      <dgm:prSet presAssocID="{0CEFECED-F5DB-4F28-9487-34E2B6BF958A}" presName="spaceBetweenRectangles" presStyleCnt="0"/>
      <dgm:spPr/>
    </dgm:pt>
    <dgm:pt modelId="{C795E3E9-A941-47C8-9457-5BAB90494EB7}" type="pres">
      <dgm:prSet presAssocID="{16295298-D8B5-4B98-862B-C54EA0F6B1E6}" presName="parentLin" presStyleCnt="0"/>
      <dgm:spPr/>
    </dgm:pt>
    <dgm:pt modelId="{F9BA230F-98AC-44A8-926B-C08F8A659066}" type="pres">
      <dgm:prSet presAssocID="{16295298-D8B5-4B98-862B-C54EA0F6B1E6}" presName="parentLeftMargin" presStyleLbl="node1" presStyleIdx="0" presStyleCnt="5"/>
      <dgm:spPr/>
      <dgm:t>
        <a:bodyPr/>
        <a:lstStyle/>
        <a:p>
          <a:endParaRPr kumimoji="1" lang="ja-JP" altLang="en-US"/>
        </a:p>
      </dgm:t>
    </dgm:pt>
    <dgm:pt modelId="{BE7B7D93-108D-4529-AE03-6F2639E910A2}" type="pres">
      <dgm:prSet presAssocID="{16295298-D8B5-4B98-862B-C54EA0F6B1E6}" presName="parentText" presStyleLbl="node1" presStyleIdx="1" presStyleCnt="5">
        <dgm:presLayoutVars>
          <dgm:chMax val="0"/>
          <dgm:bulletEnabled val="1"/>
        </dgm:presLayoutVars>
      </dgm:prSet>
      <dgm:spPr/>
      <dgm:t>
        <a:bodyPr/>
        <a:lstStyle/>
        <a:p>
          <a:endParaRPr kumimoji="1" lang="ja-JP" altLang="en-US"/>
        </a:p>
      </dgm:t>
    </dgm:pt>
    <dgm:pt modelId="{9E2CAB5F-B2C9-4E57-ABDE-24667BA8954B}" type="pres">
      <dgm:prSet presAssocID="{16295298-D8B5-4B98-862B-C54EA0F6B1E6}" presName="negativeSpace" presStyleCnt="0"/>
      <dgm:spPr/>
    </dgm:pt>
    <dgm:pt modelId="{6CEC6159-5B02-47EC-9084-2F505F54AE26}" type="pres">
      <dgm:prSet presAssocID="{16295298-D8B5-4B98-862B-C54EA0F6B1E6}" presName="childText" presStyleLbl="conFgAcc1" presStyleIdx="1" presStyleCnt="5" custScaleY="66567">
        <dgm:presLayoutVars>
          <dgm:bulletEnabled val="1"/>
        </dgm:presLayoutVars>
      </dgm:prSet>
      <dgm:spPr>
        <a:solidFill>
          <a:schemeClr val="bg1">
            <a:alpha val="90000"/>
          </a:schemeClr>
        </a:solidFill>
      </dgm:spPr>
    </dgm:pt>
    <dgm:pt modelId="{8A41AAD6-71A7-4508-BBC5-71B1D3B60A1F}" type="pres">
      <dgm:prSet presAssocID="{3E8E0DC7-311C-4FC2-B17F-4B9DA1648B67}" presName="spaceBetweenRectangles" presStyleCnt="0"/>
      <dgm:spPr/>
    </dgm:pt>
    <dgm:pt modelId="{972C6B4F-330E-438A-93D1-C6351B77748D}" type="pres">
      <dgm:prSet presAssocID="{D09DCFA2-45AD-448D-AB2C-637D4EECC9D9}" presName="parentLin" presStyleCnt="0"/>
      <dgm:spPr/>
    </dgm:pt>
    <dgm:pt modelId="{6D9516DC-DC26-490F-A57F-3DF8DD587EEC}" type="pres">
      <dgm:prSet presAssocID="{D09DCFA2-45AD-448D-AB2C-637D4EECC9D9}" presName="parentLeftMargin" presStyleLbl="node1" presStyleIdx="1" presStyleCnt="5"/>
      <dgm:spPr/>
      <dgm:t>
        <a:bodyPr/>
        <a:lstStyle/>
        <a:p>
          <a:endParaRPr kumimoji="1" lang="ja-JP" altLang="en-US"/>
        </a:p>
      </dgm:t>
    </dgm:pt>
    <dgm:pt modelId="{2967D94E-4B6B-450A-9C3E-270A1C97C879}" type="pres">
      <dgm:prSet presAssocID="{D09DCFA2-45AD-448D-AB2C-637D4EECC9D9}" presName="parentText" presStyleLbl="node1" presStyleIdx="2" presStyleCnt="5">
        <dgm:presLayoutVars>
          <dgm:chMax val="0"/>
          <dgm:bulletEnabled val="1"/>
        </dgm:presLayoutVars>
      </dgm:prSet>
      <dgm:spPr/>
      <dgm:t>
        <a:bodyPr/>
        <a:lstStyle/>
        <a:p>
          <a:endParaRPr kumimoji="1" lang="ja-JP" altLang="en-US"/>
        </a:p>
      </dgm:t>
    </dgm:pt>
    <dgm:pt modelId="{309B4B5A-A0A3-4AAB-A99A-BCF9B928D40C}" type="pres">
      <dgm:prSet presAssocID="{D09DCFA2-45AD-448D-AB2C-637D4EECC9D9}" presName="negativeSpace" presStyleCnt="0"/>
      <dgm:spPr/>
    </dgm:pt>
    <dgm:pt modelId="{E1618429-D0EE-4ED3-9589-F901E9C87AB8}" type="pres">
      <dgm:prSet presAssocID="{D09DCFA2-45AD-448D-AB2C-637D4EECC9D9}" presName="childText" presStyleLbl="conFgAcc1" presStyleIdx="2" presStyleCnt="5">
        <dgm:presLayoutVars>
          <dgm:bulletEnabled val="1"/>
        </dgm:presLayoutVars>
      </dgm:prSet>
      <dgm:spPr/>
      <dgm:t>
        <a:bodyPr/>
        <a:lstStyle/>
        <a:p>
          <a:endParaRPr kumimoji="1" lang="ja-JP" altLang="en-US"/>
        </a:p>
      </dgm:t>
    </dgm:pt>
    <dgm:pt modelId="{E61172D9-5EA6-4042-9826-04BB20A6FC30}" type="pres">
      <dgm:prSet presAssocID="{4AC99765-E9E8-4051-A13E-2BEDEFE12018}" presName="spaceBetweenRectangles" presStyleCnt="0"/>
      <dgm:spPr/>
    </dgm:pt>
    <dgm:pt modelId="{E602C149-51A5-431A-8011-48F9BBC234CD}" type="pres">
      <dgm:prSet presAssocID="{514C7BB5-C33C-47DE-B744-604D18711DFC}" presName="parentLin" presStyleCnt="0"/>
      <dgm:spPr/>
    </dgm:pt>
    <dgm:pt modelId="{7E6C6EC6-603C-4CB5-9010-B7E53B06F58F}" type="pres">
      <dgm:prSet presAssocID="{514C7BB5-C33C-47DE-B744-604D18711DFC}" presName="parentLeftMargin" presStyleLbl="node1" presStyleIdx="2" presStyleCnt="5"/>
      <dgm:spPr/>
      <dgm:t>
        <a:bodyPr/>
        <a:lstStyle/>
        <a:p>
          <a:endParaRPr kumimoji="1" lang="ja-JP" altLang="en-US"/>
        </a:p>
      </dgm:t>
    </dgm:pt>
    <dgm:pt modelId="{A8FDFEA4-F52C-480F-9205-ADDCDBAA86E3}" type="pres">
      <dgm:prSet presAssocID="{514C7BB5-C33C-47DE-B744-604D18711DFC}" presName="parentText" presStyleLbl="node1" presStyleIdx="3" presStyleCnt="5">
        <dgm:presLayoutVars>
          <dgm:chMax val="0"/>
          <dgm:bulletEnabled val="1"/>
        </dgm:presLayoutVars>
      </dgm:prSet>
      <dgm:spPr/>
      <dgm:t>
        <a:bodyPr/>
        <a:lstStyle/>
        <a:p>
          <a:endParaRPr kumimoji="1" lang="ja-JP" altLang="en-US"/>
        </a:p>
      </dgm:t>
    </dgm:pt>
    <dgm:pt modelId="{2ED5B121-E2B2-4533-9C18-F53AC7DFA2D5}" type="pres">
      <dgm:prSet presAssocID="{514C7BB5-C33C-47DE-B744-604D18711DFC}" presName="negativeSpace" presStyleCnt="0"/>
      <dgm:spPr/>
    </dgm:pt>
    <dgm:pt modelId="{90F05298-E133-4FCA-9046-90753A787BFE}" type="pres">
      <dgm:prSet presAssocID="{514C7BB5-C33C-47DE-B744-604D18711DFC}" presName="childText" presStyleLbl="conFgAcc1" presStyleIdx="3" presStyleCnt="5">
        <dgm:presLayoutVars>
          <dgm:bulletEnabled val="1"/>
        </dgm:presLayoutVars>
      </dgm:prSet>
      <dgm:spPr/>
      <dgm:t>
        <a:bodyPr/>
        <a:lstStyle/>
        <a:p>
          <a:endParaRPr kumimoji="1" lang="ja-JP" altLang="en-US"/>
        </a:p>
      </dgm:t>
    </dgm:pt>
    <dgm:pt modelId="{3A0935B0-0C1A-44A9-97E4-E3462AE98F6F}" type="pres">
      <dgm:prSet presAssocID="{182F8923-D4D3-4784-ADC3-5A19D193C37B}" presName="spaceBetweenRectangles" presStyleCnt="0"/>
      <dgm:spPr/>
    </dgm:pt>
    <dgm:pt modelId="{0F5AF430-FA08-4B2D-90C9-80BB0714316F}" type="pres">
      <dgm:prSet presAssocID="{599D5293-4956-4D16-BE97-B1496B9481A3}" presName="parentLin" presStyleCnt="0"/>
      <dgm:spPr/>
    </dgm:pt>
    <dgm:pt modelId="{ADD4E0BC-A6DE-458C-A575-E0487C67DA64}" type="pres">
      <dgm:prSet presAssocID="{599D5293-4956-4D16-BE97-B1496B9481A3}" presName="parentLeftMargin" presStyleLbl="node1" presStyleIdx="3" presStyleCnt="5"/>
      <dgm:spPr/>
      <dgm:t>
        <a:bodyPr/>
        <a:lstStyle/>
        <a:p>
          <a:endParaRPr kumimoji="1" lang="ja-JP" altLang="en-US"/>
        </a:p>
      </dgm:t>
    </dgm:pt>
    <dgm:pt modelId="{EFC671DB-1C19-4A34-BD3A-8FC91796CB33}" type="pres">
      <dgm:prSet presAssocID="{599D5293-4956-4D16-BE97-B1496B9481A3}" presName="parentText" presStyleLbl="node1" presStyleIdx="4" presStyleCnt="5">
        <dgm:presLayoutVars>
          <dgm:chMax val="0"/>
          <dgm:bulletEnabled val="1"/>
        </dgm:presLayoutVars>
      </dgm:prSet>
      <dgm:spPr/>
      <dgm:t>
        <a:bodyPr/>
        <a:lstStyle/>
        <a:p>
          <a:endParaRPr kumimoji="1" lang="ja-JP" altLang="en-US"/>
        </a:p>
      </dgm:t>
    </dgm:pt>
    <dgm:pt modelId="{DFA1BCC8-D95E-4DC7-8ECF-9FEED6FD5D3E}" type="pres">
      <dgm:prSet presAssocID="{599D5293-4956-4D16-BE97-B1496B9481A3}" presName="negativeSpace" presStyleCnt="0"/>
      <dgm:spPr/>
    </dgm:pt>
    <dgm:pt modelId="{43742A5B-0A53-4CE3-BDCF-BE7B7CC65812}" type="pres">
      <dgm:prSet presAssocID="{599D5293-4956-4D16-BE97-B1496B9481A3}" presName="childText" presStyleLbl="conFgAcc1" presStyleIdx="4" presStyleCnt="5" custScaleY="73543">
        <dgm:presLayoutVars>
          <dgm:bulletEnabled val="1"/>
        </dgm:presLayoutVars>
      </dgm:prSet>
      <dgm:spPr>
        <a:solidFill>
          <a:schemeClr val="bg1">
            <a:alpha val="90000"/>
          </a:schemeClr>
        </a:solidFill>
      </dgm:spPr>
    </dgm:pt>
  </dgm:ptLst>
  <dgm:cxnLst>
    <dgm:cxn modelId="{26F1DA65-B5F0-4D22-B345-5DD5DC77F27F}" type="presOf" srcId="{FBDA3854-1272-465A-B077-144991DE7DD5}" destId="{E1618429-D0EE-4ED3-9589-F901E9C87AB8}" srcOrd="0" destOrd="2" presId="urn:microsoft.com/office/officeart/2005/8/layout/list1"/>
    <dgm:cxn modelId="{7AF37A6F-1DA0-4213-817D-05D3FB8097EE}" type="presOf" srcId="{D09DCFA2-45AD-448D-AB2C-637D4EECC9D9}" destId="{6D9516DC-DC26-490F-A57F-3DF8DD587EEC}" srcOrd="0" destOrd="0" presId="urn:microsoft.com/office/officeart/2005/8/layout/list1"/>
    <dgm:cxn modelId="{980784A0-DE3C-4991-BD88-AF97D929DFBC}" type="presOf" srcId="{16295298-D8B5-4B98-862B-C54EA0F6B1E6}" destId="{F9BA230F-98AC-44A8-926B-C08F8A659066}" srcOrd="0" destOrd="0" presId="urn:microsoft.com/office/officeart/2005/8/layout/list1"/>
    <dgm:cxn modelId="{84489BF3-C7C1-4503-B11A-873CAE87B2C8}" srcId="{2226C360-9A75-4547-B058-3B9CEC9F6CCA}" destId="{D09DCFA2-45AD-448D-AB2C-637D4EECC9D9}" srcOrd="2" destOrd="0" parTransId="{88EA2B3E-6953-4A06-9290-C836C16F0807}" sibTransId="{4AC99765-E9E8-4051-A13E-2BEDEFE12018}"/>
    <dgm:cxn modelId="{9CC52080-0CE0-4B33-AEB8-80F4E52CE30C}" type="presOf" srcId="{C3633021-74E2-4597-A152-6A09C6479711}" destId="{E1618429-D0EE-4ED3-9589-F901E9C87AB8}" srcOrd="0" destOrd="1" presId="urn:microsoft.com/office/officeart/2005/8/layout/list1"/>
    <dgm:cxn modelId="{ACABE2BE-39B3-4726-BBF0-4ABE19DD96FC}" type="presOf" srcId="{514C7BB5-C33C-47DE-B744-604D18711DFC}" destId="{A8FDFEA4-F52C-480F-9205-ADDCDBAA86E3}" srcOrd="1" destOrd="0" presId="urn:microsoft.com/office/officeart/2005/8/layout/list1"/>
    <dgm:cxn modelId="{30D34531-9C39-45AE-B71D-26869080FD33}" srcId="{D09DCFA2-45AD-448D-AB2C-637D4EECC9D9}" destId="{C3633021-74E2-4597-A152-6A09C6479711}" srcOrd="1" destOrd="0" parTransId="{AE48514C-C2BC-4C49-A788-2A5EF033BEBC}" sibTransId="{3DEEDBB4-C4BF-4248-AF30-1156B1949EF5}"/>
    <dgm:cxn modelId="{678A8DA5-5D6F-4957-BF08-D36877072E98}" type="presOf" srcId="{0D6B4686-7693-403D-9707-5D1268423501}" destId="{90F05298-E133-4FCA-9046-90753A787BFE}" srcOrd="0" destOrd="3" presId="urn:microsoft.com/office/officeart/2005/8/layout/list1"/>
    <dgm:cxn modelId="{2B5202BB-04A2-46F1-93CC-80773B2E6379}" srcId="{D09DCFA2-45AD-448D-AB2C-637D4EECC9D9}" destId="{FBDA3854-1272-465A-B077-144991DE7DD5}" srcOrd="2" destOrd="0" parTransId="{82D890BD-68E8-4928-86A4-0E39B3E52370}" sibTransId="{58469E81-A16D-48E9-8CD9-C79233D68135}"/>
    <dgm:cxn modelId="{99CD535F-77F3-4562-8E81-54E7A02D92A9}" srcId="{2226C360-9A75-4547-B058-3B9CEC9F6CCA}" destId="{599D5293-4956-4D16-BE97-B1496B9481A3}" srcOrd="4" destOrd="0" parTransId="{12016014-2057-47C5-BBDA-38D22EABEBC0}" sibTransId="{D50594E2-F58A-40EA-8000-87D5641699B0}"/>
    <dgm:cxn modelId="{433FECCE-F993-4E99-A14A-0C109E068E33}" srcId="{D09DCFA2-45AD-448D-AB2C-637D4EECC9D9}" destId="{01CBF7D2-AB97-44FF-81CC-8738989C3C55}" srcOrd="0" destOrd="0" parTransId="{860157A8-1A42-44FE-8D19-8ED8F648EEDE}" sibTransId="{C457618B-9BCD-41B1-96EF-A71C862E6B78}"/>
    <dgm:cxn modelId="{FD1D2493-2A96-4E9A-9B0C-14F40FCB9657}" type="presOf" srcId="{3C99EAB7-D61D-4CC2-B1FA-EA5BC0C31D43}" destId="{9E9CBFF9-3BBA-4720-BE30-9C7850B4D8D7}" srcOrd="1" destOrd="0" presId="urn:microsoft.com/office/officeart/2005/8/layout/list1"/>
    <dgm:cxn modelId="{640636B7-3EEA-4ECC-A12F-D343C3331347}" type="presOf" srcId="{2226C360-9A75-4547-B058-3B9CEC9F6CCA}" destId="{EAABDC5E-83D5-43E8-9329-111066844082}" srcOrd="0" destOrd="0" presId="urn:microsoft.com/office/officeart/2005/8/layout/list1"/>
    <dgm:cxn modelId="{6A0AAA08-E15F-4EB2-8484-50F715B4FC4A}" srcId="{2226C360-9A75-4547-B058-3B9CEC9F6CCA}" destId="{514C7BB5-C33C-47DE-B744-604D18711DFC}" srcOrd="3" destOrd="0" parTransId="{05F09272-B7D8-49E1-B71D-2768429F0ECD}" sibTransId="{182F8923-D4D3-4784-ADC3-5A19D193C37B}"/>
    <dgm:cxn modelId="{66452175-F5CF-460B-BA30-29490E24A988}" srcId="{514C7BB5-C33C-47DE-B744-604D18711DFC}" destId="{73392B14-6B31-413E-9D33-865FB9D44FD0}" srcOrd="2" destOrd="0" parTransId="{8FBDB82A-ACF1-47A5-A80B-5CBD60972000}" sibTransId="{333740D6-F89E-45AE-884E-45C024AB57C8}"/>
    <dgm:cxn modelId="{8257B634-0AE0-4DD9-B871-0F2A714E8B1B}" srcId="{514C7BB5-C33C-47DE-B744-604D18711DFC}" destId="{2F822C27-C5DD-4A39-AEF8-7182C2F870E5}" srcOrd="0" destOrd="0" parTransId="{2B5F851E-9CB7-49CE-98C1-0438EBA7A1EC}" sibTransId="{420DC037-57B7-4A37-9977-A36CE1925FD8}"/>
    <dgm:cxn modelId="{3C331ACA-7707-4D55-B1AA-C22536A4004A}" type="presOf" srcId="{514C7BB5-C33C-47DE-B744-604D18711DFC}" destId="{7E6C6EC6-603C-4CB5-9010-B7E53B06F58F}" srcOrd="0" destOrd="0" presId="urn:microsoft.com/office/officeart/2005/8/layout/list1"/>
    <dgm:cxn modelId="{5E14C381-543E-4EC6-8DF9-04F25CFAA8E5}" srcId="{514C7BB5-C33C-47DE-B744-604D18711DFC}" destId="{0D6B4686-7693-403D-9707-5D1268423501}" srcOrd="3" destOrd="0" parTransId="{03171932-3F97-4747-9269-1E2CCC4B786F}" sibTransId="{9B8FD33A-30E4-45ED-8030-B4CA91867EBA}"/>
    <dgm:cxn modelId="{6ABB0FAE-CE65-4D82-B584-FD1A5C96E619}" type="presOf" srcId="{73392B14-6B31-413E-9D33-865FB9D44FD0}" destId="{90F05298-E133-4FCA-9046-90753A787BFE}" srcOrd="0" destOrd="2" presId="urn:microsoft.com/office/officeart/2005/8/layout/list1"/>
    <dgm:cxn modelId="{4F69A27B-4918-4722-92F4-4663C85E1EB2}" type="presOf" srcId="{16295298-D8B5-4B98-862B-C54EA0F6B1E6}" destId="{BE7B7D93-108D-4529-AE03-6F2639E910A2}" srcOrd="1" destOrd="0" presId="urn:microsoft.com/office/officeart/2005/8/layout/list1"/>
    <dgm:cxn modelId="{CC7D1E41-17ED-4370-8F78-96BFA35732D2}" type="presOf" srcId="{2F822C27-C5DD-4A39-AEF8-7182C2F870E5}" destId="{90F05298-E133-4FCA-9046-90753A787BFE}" srcOrd="0" destOrd="0" presId="urn:microsoft.com/office/officeart/2005/8/layout/list1"/>
    <dgm:cxn modelId="{0DE6D1AA-47A5-4F47-8F80-3EEFEEC5A6E0}" type="presOf" srcId="{D09DCFA2-45AD-448D-AB2C-637D4EECC9D9}" destId="{2967D94E-4B6B-450A-9C3E-270A1C97C879}" srcOrd="1" destOrd="0" presId="urn:microsoft.com/office/officeart/2005/8/layout/list1"/>
    <dgm:cxn modelId="{9C69C85E-A4CB-4EB8-A17D-05F210D8E5C8}" srcId="{2226C360-9A75-4547-B058-3B9CEC9F6CCA}" destId="{16295298-D8B5-4B98-862B-C54EA0F6B1E6}" srcOrd="1" destOrd="0" parTransId="{F9174153-3322-4C23-9E0A-3BAD4A5E1F6C}" sibTransId="{3E8E0DC7-311C-4FC2-B17F-4B9DA1648B67}"/>
    <dgm:cxn modelId="{E5CFCBA5-8542-42CA-87FF-D0FA9753C3B0}" srcId="{514C7BB5-C33C-47DE-B744-604D18711DFC}" destId="{701CA271-4D8E-4B5A-8ACC-D1BEB447D8C2}" srcOrd="1" destOrd="0" parTransId="{C0D1B032-1C14-4708-8816-ADDB8D0623B1}" sibTransId="{AB3D02CA-79A8-49CA-9A49-F273C047C96F}"/>
    <dgm:cxn modelId="{25CDD3D2-A006-4E3E-9AF5-1A05B27016D7}" type="presOf" srcId="{01CBF7D2-AB97-44FF-81CC-8738989C3C55}" destId="{E1618429-D0EE-4ED3-9589-F901E9C87AB8}" srcOrd="0" destOrd="0" presId="urn:microsoft.com/office/officeart/2005/8/layout/list1"/>
    <dgm:cxn modelId="{5A4DEFCA-ED6C-4578-A398-405381CA47AF}" type="presOf" srcId="{599D5293-4956-4D16-BE97-B1496B9481A3}" destId="{EFC671DB-1C19-4A34-BD3A-8FC91796CB33}" srcOrd="1" destOrd="0" presId="urn:microsoft.com/office/officeart/2005/8/layout/list1"/>
    <dgm:cxn modelId="{CF981E18-2BA7-4C14-8123-BB359E9AD846}" srcId="{2226C360-9A75-4547-B058-3B9CEC9F6CCA}" destId="{3C99EAB7-D61D-4CC2-B1FA-EA5BC0C31D43}" srcOrd="0" destOrd="0" parTransId="{B7606EA5-F648-419B-A26A-3304D282907F}" sibTransId="{0CEFECED-F5DB-4F28-9487-34E2B6BF958A}"/>
    <dgm:cxn modelId="{F9ADC647-42FD-4511-AAC5-5DBFBC189930}" type="presOf" srcId="{3C99EAB7-D61D-4CC2-B1FA-EA5BC0C31D43}" destId="{45A01B7A-D74E-4379-BA6D-81084E6D5319}" srcOrd="0" destOrd="0" presId="urn:microsoft.com/office/officeart/2005/8/layout/list1"/>
    <dgm:cxn modelId="{ED34FB9F-51BD-4FA5-82D2-1D9677F4B0EE}" type="presOf" srcId="{701CA271-4D8E-4B5A-8ACC-D1BEB447D8C2}" destId="{90F05298-E133-4FCA-9046-90753A787BFE}" srcOrd="0" destOrd="1" presId="urn:microsoft.com/office/officeart/2005/8/layout/list1"/>
    <dgm:cxn modelId="{95001B18-0E7E-4DB8-858A-CE856FF2EAC8}" type="presOf" srcId="{599D5293-4956-4D16-BE97-B1496B9481A3}" destId="{ADD4E0BC-A6DE-458C-A575-E0487C67DA64}" srcOrd="0" destOrd="0" presId="urn:microsoft.com/office/officeart/2005/8/layout/list1"/>
    <dgm:cxn modelId="{5B1D50A1-7156-4071-9A60-082F18AB8203}" type="presParOf" srcId="{EAABDC5E-83D5-43E8-9329-111066844082}" destId="{A54B41EF-0E2D-465E-9A45-909D5AD98F18}" srcOrd="0" destOrd="0" presId="urn:microsoft.com/office/officeart/2005/8/layout/list1"/>
    <dgm:cxn modelId="{27F5882C-2706-4D5F-B0DF-768070CA08D4}" type="presParOf" srcId="{A54B41EF-0E2D-465E-9A45-909D5AD98F18}" destId="{45A01B7A-D74E-4379-BA6D-81084E6D5319}" srcOrd="0" destOrd="0" presId="urn:microsoft.com/office/officeart/2005/8/layout/list1"/>
    <dgm:cxn modelId="{360A92B3-B27E-45A7-B84E-008F02D9626B}" type="presParOf" srcId="{A54B41EF-0E2D-465E-9A45-909D5AD98F18}" destId="{9E9CBFF9-3BBA-4720-BE30-9C7850B4D8D7}" srcOrd="1" destOrd="0" presId="urn:microsoft.com/office/officeart/2005/8/layout/list1"/>
    <dgm:cxn modelId="{3B4EC369-3E0F-4542-B218-AF9E43E6A315}" type="presParOf" srcId="{EAABDC5E-83D5-43E8-9329-111066844082}" destId="{549B935C-A867-4B85-A901-8BB08ADFE088}" srcOrd="1" destOrd="0" presId="urn:microsoft.com/office/officeart/2005/8/layout/list1"/>
    <dgm:cxn modelId="{FE1E67F4-4973-431A-90AD-64D92440A683}" type="presParOf" srcId="{EAABDC5E-83D5-43E8-9329-111066844082}" destId="{202E6713-350E-4138-8803-6045108DBE90}" srcOrd="2" destOrd="0" presId="urn:microsoft.com/office/officeart/2005/8/layout/list1"/>
    <dgm:cxn modelId="{6B8D944B-235E-4B7F-A3CD-2E1113F0AB37}" type="presParOf" srcId="{EAABDC5E-83D5-43E8-9329-111066844082}" destId="{28FF029C-C133-4687-B4F1-EAE55003FB60}" srcOrd="3" destOrd="0" presId="urn:microsoft.com/office/officeart/2005/8/layout/list1"/>
    <dgm:cxn modelId="{756C49B3-0D3D-4DAB-A791-D7FAF1AA5421}" type="presParOf" srcId="{EAABDC5E-83D5-43E8-9329-111066844082}" destId="{C795E3E9-A941-47C8-9457-5BAB90494EB7}" srcOrd="4" destOrd="0" presId="urn:microsoft.com/office/officeart/2005/8/layout/list1"/>
    <dgm:cxn modelId="{9E940836-7EC9-476C-8371-97464B6D34BC}" type="presParOf" srcId="{C795E3E9-A941-47C8-9457-5BAB90494EB7}" destId="{F9BA230F-98AC-44A8-926B-C08F8A659066}" srcOrd="0" destOrd="0" presId="urn:microsoft.com/office/officeart/2005/8/layout/list1"/>
    <dgm:cxn modelId="{6BF669AB-9232-4295-BFCE-881BBE9C4099}" type="presParOf" srcId="{C795E3E9-A941-47C8-9457-5BAB90494EB7}" destId="{BE7B7D93-108D-4529-AE03-6F2639E910A2}" srcOrd="1" destOrd="0" presId="urn:microsoft.com/office/officeart/2005/8/layout/list1"/>
    <dgm:cxn modelId="{A83DEF46-8045-4345-9C3C-40176EB27EA9}" type="presParOf" srcId="{EAABDC5E-83D5-43E8-9329-111066844082}" destId="{9E2CAB5F-B2C9-4E57-ABDE-24667BA8954B}" srcOrd="5" destOrd="0" presId="urn:microsoft.com/office/officeart/2005/8/layout/list1"/>
    <dgm:cxn modelId="{32B59291-9FFA-44A0-B0CE-2FE2BB25AB4B}" type="presParOf" srcId="{EAABDC5E-83D5-43E8-9329-111066844082}" destId="{6CEC6159-5B02-47EC-9084-2F505F54AE26}" srcOrd="6" destOrd="0" presId="urn:microsoft.com/office/officeart/2005/8/layout/list1"/>
    <dgm:cxn modelId="{C0A7BF63-918E-4CAF-8ABB-2C7DE18EF3B0}" type="presParOf" srcId="{EAABDC5E-83D5-43E8-9329-111066844082}" destId="{8A41AAD6-71A7-4508-BBC5-71B1D3B60A1F}" srcOrd="7" destOrd="0" presId="urn:microsoft.com/office/officeart/2005/8/layout/list1"/>
    <dgm:cxn modelId="{2865B689-ACB0-4254-B8B2-D59EEF9682E9}" type="presParOf" srcId="{EAABDC5E-83D5-43E8-9329-111066844082}" destId="{972C6B4F-330E-438A-93D1-C6351B77748D}" srcOrd="8" destOrd="0" presId="urn:microsoft.com/office/officeart/2005/8/layout/list1"/>
    <dgm:cxn modelId="{EE174B6D-7D2C-400B-8553-1C3C4F51DE33}" type="presParOf" srcId="{972C6B4F-330E-438A-93D1-C6351B77748D}" destId="{6D9516DC-DC26-490F-A57F-3DF8DD587EEC}" srcOrd="0" destOrd="0" presId="urn:microsoft.com/office/officeart/2005/8/layout/list1"/>
    <dgm:cxn modelId="{1EC56EE8-BC1C-4FE6-8B6D-324E8F815309}" type="presParOf" srcId="{972C6B4F-330E-438A-93D1-C6351B77748D}" destId="{2967D94E-4B6B-450A-9C3E-270A1C97C879}" srcOrd="1" destOrd="0" presId="urn:microsoft.com/office/officeart/2005/8/layout/list1"/>
    <dgm:cxn modelId="{BCC5ABF1-C5C6-430D-8D72-57A9F19CF707}" type="presParOf" srcId="{EAABDC5E-83D5-43E8-9329-111066844082}" destId="{309B4B5A-A0A3-4AAB-A99A-BCF9B928D40C}" srcOrd="9" destOrd="0" presId="urn:microsoft.com/office/officeart/2005/8/layout/list1"/>
    <dgm:cxn modelId="{DD41AC2E-9280-486A-A257-BBD8190E84CF}" type="presParOf" srcId="{EAABDC5E-83D5-43E8-9329-111066844082}" destId="{E1618429-D0EE-4ED3-9589-F901E9C87AB8}" srcOrd="10" destOrd="0" presId="urn:microsoft.com/office/officeart/2005/8/layout/list1"/>
    <dgm:cxn modelId="{0DA9E393-5541-49CA-B496-5FE29F8A83B3}" type="presParOf" srcId="{EAABDC5E-83D5-43E8-9329-111066844082}" destId="{E61172D9-5EA6-4042-9826-04BB20A6FC30}" srcOrd="11" destOrd="0" presId="urn:microsoft.com/office/officeart/2005/8/layout/list1"/>
    <dgm:cxn modelId="{96727CF6-A7CF-4A50-AF66-40A0AF85A3CA}" type="presParOf" srcId="{EAABDC5E-83D5-43E8-9329-111066844082}" destId="{E602C149-51A5-431A-8011-48F9BBC234CD}" srcOrd="12" destOrd="0" presId="urn:microsoft.com/office/officeart/2005/8/layout/list1"/>
    <dgm:cxn modelId="{5A820C79-998D-427F-A7A9-FAE9682785AF}" type="presParOf" srcId="{E602C149-51A5-431A-8011-48F9BBC234CD}" destId="{7E6C6EC6-603C-4CB5-9010-B7E53B06F58F}" srcOrd="0" destOrd="0" presId="urn:microsoft.com/office/officeart/2005/8/layout/list1"/>
    <dgm:cxn modelId="{BF782599-4ADD-42E5-9D27-8DC2C2354AE9}" type="presParOf" srcId="{E602C149-51A5-431A-8011-48F9BBC234CD}" destId="{A8FDFEA4-F52C-480F-9205-ADDCDBAA86E3}" srcOrd="1" destOrd="0" presId="urn:microsoft.com/office/officeart/2005/8/layout/list1"/>
    <dgm:cxn modelId="{262E0397-50E6-4DB5-9215-10166B2E3849}" type="presParOf" srcId="{EAABDC5E-83D5-43E8-9329-111066844082}" destId="{2ED5B121-E2B2-4533-9C18-F53AC7DFA2D5}" srcOrd="13" destOrd="0" presId="urn:microsoft.com/office/officeart/2005/8/layout/list1"/>
    <dgm:cxn modelId="{CBE4BBA2-62B7-422E-AD18-C6AA0BD3D1BB}" type="presParOf" srcId="{EAABDC5E-83D5-43E8-9329-111066844082}" destId="{90F05298-E133-4FCA-9046-90753A787BFE}" srcOrd="14" destOrd="0" presId="urn:microsoft.com/office/officeart/2005/8/layout/list1"/>
    <dgm:cxn modelId="{1352A002-6A33-40C9-82B8-4E8361108489}" type="presParOf" srcId="{EAABDC5E-83D5-43E8-9329-111066844082}" destId="{3A0935B0-0C1A-44A9-97E4-E3462AE98F6F}" srcOrd="15" destOrd="0" presId="urn:microsoft.com/office/officeart/2005/8/layout/list1"/>
    <dgm:cxn modelId="{5B5649E0-F3EB-484A-80D1-0ADFEA3B2E35}" type="presParOf" srcId="{EAABDC5E-83D5-43E8-9329-111066844082}" destId="{0F5AF430-FA08-4B2D-90C9-80BB0714316F}" srcOrd="16" destOrd="0" presId="urn:microsoft.com/office/officeart/2005/8/layout/list1"/>
    <dgm:cxn modelId="{2B29B34E-6A16-4F1A-9184-3E003090B4C0}" type="presParOf" srcId="{0F5AF430-FA08-4B2D-90C9-80BB0714316F}" destId="{ADD4E0BC-A6DE-458C-A575-E0487C67DA64}" srcOrd="0" destOrd="0" presId="urn:microsoft.com/office/officeart/2005/8/layout/list1"/>
    <dgm:cxn modelId="{208A6D63-9F5C-460A-A165-CD7CE432D4B4}" type="presParOf" srcId="{0F5AF430-FA08-4B2D-90C9-80BB0714316F}" destId="{EFC671DB-1C19-4A34-BD3A-8FC91796CB33}" srcOrd="1" destOrd="0" presId="urn:microsoft.com/office/officeart/2005/8/layout/list1"/>
    <dgm:cxn modelId="{7C556E9F-CB67-4D70-B6C4-428BA65D44D6}" type="presParOf" srcId="{EAABDC5E-83D5-43E8-9329-111066844082}" destId="{DFA1BCC8-D95E-4DC7-8ECF-9FEED6FD5D3E}" srcOrd="17" destOrd="0" presId="urn:microsoft.com/office/officeart/2005/8/layout/list1"/>
    <dgm:cxn modelId="{52DF5860-EC13-4E86-A7AB-E1D9C6B39785}" type="presParOf" srcId="{EAABDC5E-83D5-43E8-9329-111066844082}" destId="{43742A5B-0A53-4CE3-BDCF-BE7B7CC65812}"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C43870-EA91-47B2-85EE-A28E7300E80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kumimoji="1" lang="ja-JP" altLang="en-US"/>
        </a:p>
      </dgm:t>
    </dgm:pt>
    <dgm:pt modelId="{C0951932-2A8C-46E4-9AC2-C9507D401E6F}">
      <dgm:prSet/>
      <dgm:spPr>
        <a:solidFill>
          <a:schemeClr val="accent1">
            <a:lumMod val="75000"/>
          </a:schemeClr>
        </a:solidFill>
      </dgm:spPr>
      <dgm:t>
        <a:bodyPr/>
        <a:lstStyle/>
        <a:p>
          <a:pPr rtl="0"/>
          <a:r>
            <a:rPr kumimoji="1" lang="ja-JP" dirty="0" smtClean="0">
              <a:latin typeface="ＭＳ ゴシック" pitchFamily="49" charset="-128"/>
              <a:ea typeface="ＭＳ ゴシック" pitchFamily="49" charset="-128"/>
            </a:rPr>
            <a:t>● </a:t>
          </a:r>
          <a:r>
            <a:rPr kumimoji="1" lang="ja-JP" b="1" dirty="0" smtClean="0">
              <a:latin typeface="ＭＳ ゴシック" pitchFamily="49" charset="-128"/>
              <a:ea typeface="ＭＳ ゴシック" pitchFamily="49" charset="-128"/>
            </a:rPr>
            <a:t>「あ」</a:t>
          </a:r>
          <a:r>
            <a:rPr kumimoji="1" lang="ja-JP" b="1" dirty="0" err="1" smtClean="0">
              <a:latin typeface="ＭＳ ゴシック" pitchFamily="49" charset="-128"/>
              <a:ea typeface="ＭＳ ゴシック" pitchFamily="49" charset="-128"/>
            </a:rPr>
            <a:t>かるくやめよう</a:t>
          </a:r>
          <a:endParaRPr lang="ja-JP" dirty="0">
            <a:latin typeface="ＭＳ ゴシック" pitchFamily="49" charset="-128"/>
            <a:ea typeface="ＭＳ ゴシック" pitchFamily="49" charset="-128"/>
          </a:endParaRPr>
        </a:p>
      </dgm:t>
    </dgm:pt>
    <dgm:pt modelId="{40F4D96D-2888-4096-9FA2-4035686C87D2}" type="parTrans" cxnId="{554FAC23-A677-43ED-9B57-1EC5E1F4B7DB}">
      <dgm:prSet/>
      <dgm:spPr/>
      <dgm:t>
        <a:bodyPr/>
        <a:lstStyle/>
        <a:p>
          <a:endParaRPr kumimoji="1" lang="ja-JP" altLang="en-US">
            <a:latin typeface="ＭＳ ゴシック" pitchFamily="49" charset="-128"/>
            <a:ea typeface="ＭＳ ゴシック" pitchFamily="49" charset="-128"/>
          </a:endParaRPr>
        </a:p>
      </dgm:t>
    </dgm:pt>
    <dgm:pt modelId="{97EA0CC5-9144-41FC-AACF-E7E101BCBBDA}" type="sibTrans" cxnId="{554FAC23-A677-43ED-9B57-1EC5E1F4B7DB}">
      <dgm:prSet/>
      <dgm:spPr/>
      <dgm:t>
        <a:bodyPr/>
        <a:lstStyle/>
        <a:p>
          <a:endParaRPr kumimoji="1" lang="ja-JP" altLang="en-US">
            <a:latin typeface="ＭＳ ゴシック" pitchFamily="49" charset="-128"/>
            <a:ea typeface="ＭＳ ゴシック" pitchFamily="49" charset="-128"/>
          </a:endParaRPr>
        </a:p>
      </dgm:t>
    </dgm:pt>
    <dgm:pt modelId="{1FECCA40-1964-4F55-B1A2-35DBF1BEDD05}">
      <dgm:prSet/>
      <dgm:spPr>
        <a:solidFill>
          <a:schemeClr val="accent1">
            <a:lumMod val="75000"/>
          </a:schemeClr>
        </a:solidFill>
      </dgm:spPr>
      <dgm:t>
        <a:bodyPr/>
        <a:lstStyle/>
        <a:p>
          <a:pPr rtl="0"/>
          <a:r>
            <a:rPr kumimoji="1" lang="ja-JP" dirty="0" smtClean="0">
              <a:latin typeface="ＭＳ ゴシック" pitchFamily="49" charset="-128"/>
              <a:ea typeface="ＭＳ ゴシック" pitchFamily="49" charset="-128"/>
            </a:rPr>
            <a:t>● </a:t>
          </a:r>
          <a:r>
            <a:rPr kumimoji="1" lang="ja-JP" b="1" dirty="0" smtClean="0">
              <a:latin typeface="ＭＳ ゴシック" pitchFamily="49" charset="-128"/>
              <a:ea typeface="ＭＳ ゴシック" pitchFamily="49" charset="-128"/>
            </a:rPr>
            <a:t>「い」</a:t>
          </a:r>
          <a:r>
            <a:rPr kumimoji="1" lang="ja-JP" b="1" dirty="0" err="1" smtClean="0">
              <a:latin typeface="ＭＳ ゴシック" pitchFamily="49" charset="-128"/>
              <a:ea typeface="ＭＳ ゴシック" pitchFamily="49" charset="-128"/>
            </a:rPr>
            <a:t>っ</a:t>
          </a:r>
          <a:r>
            <a:rPr kumimoji="1" lang="ja-JP" b="1" dirty="0" smtClean="0">
              <a:latin typeface="ＭＳ ゴシック" pitchFamily="49" charset="-128"/>
              <a:ea typeface="ＭＳ ゴシック" pitchFamily="49" charset="-128"/>
            </a:rPr>
            <a:t>きにやめよう</a:t>
          </a:r>
          <a:endParaRPr lang="ja-JP" dirty="0">
            <a:latin typeface="ＭＳ ゴシック" pitchFamily="49" charset="-128"/>
            <a:ea typeface="ＭＳ ゴシック" pitchFamily="49" charset="-128"/>
          </a:endParaRPr>
        </a:p>
      </dgm:t>
    </dgm:pt>
    <dgm:pt modelId="{155943DC-8E63-4B5E-AD5D-F0DE45BEC9D1}" type="parTrans" cxnId="{201DD232-0D11-459F-B4A0-8F6035AC25EE}">
      <dgm:prSet/>
      <dgm:spPr/>
      <dgm:t>
        <a:bodyPr/>
        <a:lstStyle/>
        <a:p>
          <a:endParaRPr kumimoji="1" lang="ja-JP" altLang="en-US">
            <a:latin typeface="ＭＳ ゴシック" pitchFamily="49" charset="-128"/>
            <a:ea typeface="ＭＳ ゴシック" pitchFamily="49" charset="-128"/>
          </a:endParaRPr>
        </a:p>
      </dgm:t>
    </dgm:pt>
    <dgm:pt modelId="{49AA81F6-CDD2-4030-A529-D08ED5DEB6F3}" type="sibTrans" cxnId="{201DD232-0D11-459F-B4A0-8F6035AC25EE}">
      <dgm:prSet/>
      <dgm:spPr/>
      <dgm:t>
        <a:bodyPr/>
        <a:lstStyle/>
        <a:p>
          <a:endParaRPr kumimoji="1" lang="ja-JP" altLang="en-US">
            <a:latin typeface="ＭＳ ゴシック" pitchFamily="49" charset="-128"/>
            <a:ea typeface="ＭＳ ゴシック" pitchFamily="49" charset="-128"/>
          </a:endParaRPr>
        </a:p>
      </dgm:t>
    </dgm:pt>
    <dgm:pt modelId="{3F30D254-D7DA-42E9-B0E3-7535DEE8DADD}">
      <dgm:prSet/>
      <dgm:spPr>
        <a:solidFill>
          <a:schemeClr val="accent1">
            <a:lumMod val="75000"/>
          </a:schemeClr>
        </a:solidFill>
      </dgm:spPr>
      <dgm:t>
        <a:bodyPr/>
        <a:lstStyle/>
        <a:p>
          <a:pPr rtl="0"/>
          <a:r>
            <a:rPr kumimoji="1" lang="ja-JP" smtClean="0">
              <a:latin typeface="ＭＳ ゴシック" pitchFamily="49" charset="-128"/>
              <a:ea typeface="ＭＳ ゴシック" pitchFamily="49" charset="-128"/>
            </a:rPr>
            <a:t>● </a:t>
          </a:r>
          <a:r>
            <a:rPr kumimoji="1" lang="ja-JP" b="1" smtClean="0">
              <a:latin typeface="ＭＳ ゴシック" pitchFamily="49" charset="-128"/>
              <a:ea typeface="ＭＳ ゴシック" pitchFamily="49" charset="-128"/>
            </a:rPr>
            <a:t>「う」ごいてやめよう</a:t>
          </a:r>
          <a:endParaRPr lang="ja-JP">
            <a:latin typeface="ＭＳ ゴシック" pitchFamily="49" charset="-128"/>
            <a:ea typeface="ＭＳ ゴシック" pitchFamily="49" charset="-128"/>
          </a:endParaRPr>
        </a:p>
      </dgm:t>
    </dgm:pt>
    <dgm:pt modelId="{F08E7B58-5BFE-4538-9080-56B77285C1CC}" type="parTrans" cxnId="{199FDF39-B669-476F-9368-84E14D94C726}">
      <dgm:prSet/>
      <dgm:spPr/>
      <dgm:t>
        <a:bodyPr/>
        <a:lstStyle/>
        <a:p>
          <a:endParaRPr kumimoji="1" lang="ja-JP" altLang="en-US">
            <a:latin typeface="ＭＳ ゴシック" pitchFamily="49" charset="-128"/>
            <a:ea typeface="ＭＳ ゴシック" pitchFamily="49" charset="-128"/>
          </a:endParaRPr>
        </a:p>
      </dgm:t>
    </dgm:pt>
    <dgm:pt modelId="{C151DBA0-2E78-409D-BC5A-4A3E5404589C}" type="sibTrans" cxnId="{199FDF39-B669-476F-9368-84E14D94C726}">
      <dgm:prSet/>
      <dgm:spPr/>
      <dgm:t>
        <a:bodyPr/>
        <a:lstStyle/>
        <a:p>
          <a:endParaRPr kumimoji="1" lang="ja-JP" altLang="en-US">
            <a:latin typeface="ＭＳ ゴシック" pitchFamily="49" charset="-128"/>
            <a:ea typeface="ＭＳ ゴシック" pitchFamily="49" charset="-128"/>
          </a:endParaRPr>
        </a:p>
      </dgm:t>
    </dgm:pt>
    <dgm:pt modelId="{287F0999-1B5E-40B7-8B57-197882D948A5}">
      <dgm:prSet/>
      <dgm:spPr>
        <a:solidFill>
          <a:schemeClr val="accent1">
            <a:lumMod val="75000"/>
          </a:schemeClr>
        </a:solidFill>
      </dgm:spPr>
      <dgm:t>
        <a:bodyPr/>
        <a:lstStyle/>
        <a:p>
          <a:pPr rtl="0"/>
          <a:r>
            <a:rPr kumimoji="1" lang="ja-JP" smtClean="0">
              <a:latin typeface="ＭＳ ゴシック" pitchFamily="49" charset="-128"/>
              <a:ea typeface="ＭＳ ゴシック" pitchFamily="49" charset="-128"/>
            </a:rPr>
            <a:t>● </a:t>
          </a:r>
          <a:r>
            <a:rPr kumimoji="1" lang="ja-JP" b="1" smtClean="0">
              <a:latin typeface="ＭＳ ゴシック" pitchFamily="49" charset="-128"/>
              <a:ea typeface="ＭＳ ゴシック" pitchFamily="49" charset="-128"/>
            </a:rPr>
            <a:t>「え」んを結んでやめよう</a:t>
          </a:r>
          <a:endParaRPr lang="ja-JP">
            <a:latin typeface="ＭＳ ゴシック" pitchFamily="49" charset="-128"/>
            <a:ea typeface="ＭＳ ゴシック" pitchFamily="49" charset="-128"/>
          </a:endParaRPr>
        </a:p>
      </dgm:t>
    </dgm:pt>
    <dgm:pt modelId="{999C00C7-88BF-4702-88C7-4CA7AFCED0A7}" type="parTrans" cxnId="{370BE910-D6BD-440F-9B1E-355088EE0E61}">
      <dgm:prSet/>
      <dgm:spPr/>
      <dgm:t>
        <a:bodyPr/>
        <a:lstStyle/>
        <a:p>
          <a:endParaRPr kumimoji="1" lang="ja-JP" altLang="en-US">
            <a:latin typeface="ＭＳ ゴシック" pitchFamily="49" charset="-128"/>
            <a:ea typeface="ＭＳ ゴシック" pitchFamily="49" charset="-128"/>
          </a:endParaRPr>
        </a:p>
      </dgm:t>
    </dgm:pt>
    <dgm:pt modelId="{823B3D64-7982-4344-880E-A50BB829DF6C}" type="sibTrans" cxnId="{370BE910-D6BD-440F-9B1E-355088EE0E61}">
      <dgm:prSet/>
      <dgm:spPr/>
      <dgm:t>
        <a:bodyPr/>
        <a:lstStyle/>
        <a:p>
          <a:endParaRPr kumimoji="1" lang="ja-JP" altLang="en-US">
            <a:latin typeface="ＭＳ ゴシック" pitchFamily="49" charset="-128"/>
            <a:ea typeface="ＭＳ ゴシック" pitchFamily="49" charset="-128"/>
          </a:endParaRPr>
        </a:p>
      </dgm:t>
    </dgm:pt>
    <dgm:pt modelId="{EC3DFAF5-1818-49C1-9F56-E85763E36BC2}">
      <dgm:prSet/>
      <dgm:spPr>
        <a:solidFill>
          <a:schemeClr val="accent1">
            <a:lumMod val="75000"/>
          </a:schemeClr>
        </a:solidFill>
      </dgm:spPr>
      <dgm:t>
        <a:bodyPr/>
        <a:lstStyle/>
        <a:p>
          <a:pPr rtl="0"/>
          <a:r>
            <a:rPr kumimoji="1" lang="ja-JP" smtClean="0">
              <a:latin typeface="ＭＳ ゴシック" pitchFamily="49" charset="-128"/>
              <a:ea typeface="ＭＳ ゴシック" pitchFamily="49" charset="-128"/>
            </a:rPr>
            <a:t>● </a:t>
          </a:r>
          <a:r>
            <a:rPr kumimoji="1" lang="ja-JP" b="1" smtClean="0">
              <a:latin typeface="ＭＳ ゴシック" pitchFamily="49" charset="-128"/>
              <a:ea typeface="ＭＳ ゴシック" pitchFamily="49" charset="-128"/>
            </a:rPr>
            <a:t>「お」きあがりこぼしでやめよう</a:t>
          </a:r>
          <a:endParaRPr lang="ja-JP">
            <a:latin typeface="ＭＳ ゴシック" pitchFamily="49" charset="-128"/>
            <a:ea typeface="ＭＳ ゴシック" pitchFamily="49" charset="-128"/>
          </a:endParaRPr>
        </a:p>
      </dgm:t>
    </dgm:pt>
    <dgm:pt modelId="{C30D8091-6F8B-4E47-B3EB-84D360544B3D}" type="parTrans" cxnId="{7BC90358-9FEF-4771-B296-7257E1BCF738}">
      <dgm:prSet/>
      <dgm:spPr/>
      <dgm:t>
        <a:bodyPr/>
        <a:lstStyle/>
        <a:p>
          <a:endParaRPr kumimoji="1" lang="ja-JP" altLang="en-US">
            <a:latin typeface="ＭＳ ゴシック" pitchFamily="49" charset="-128"/>
            <a:ea typeface="ＭＳ ゴシック" pitchFamily="49" charset="-128"/>
          </a:endParaRPr>
        </a:p>
      </dgm:t>
    </dgm:pt>
    <dgm:pt modelId="{F9543CE5-45B4-4BEE-8181-8DEBEA4D9186}" type="sibTrans" cxnId="{7BC90358-9FEF-4771-B296-7257E1BCF738}">
      <dgm:prSet/>
      <dgm:spPr/>
      <dgm:t>
        <a:bodyPr/>
        <a:lstStyle/>
        <a:p>
          <a:endParaRPr kumimoji="1" lang="ja-JP" altLang="en-US">
            <a:latin typeface="ＭＳ ゴシック" pitchFamily="49" charset="-128"/>
            <a:ea typeface="ＭＳ ゴシック" pitchFamily="49" charset="-128"/>
          </a:endParaRPr>
        </a:p>
      </dgm:t>
    </dgm:pt>
    <dgm:pt modelId="{F95FB48E-7E6B-41CC-B6AA-EDDDF5DF8EEF}">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禁煙したら何をしよう。明るく前向きに考えよう。</a:t>
          </a:r>
          <a:endParaRPr kumimoji="1" lang="ja-JP" altLang="en-US" b="1" dirty="0">
            <a:latin typeface="ＭＳ ゴシック" pitchFamily="49" charset="-128"/>
            <a:ea typeface="ＭＳ ゴシック" pitchFamily="49" charset="-128"/>
          </a:endParaRPr>
        </a:p>
      </dgm:t>
    </dgm:pt>
    <dgm:pt modelId="{3140DB6B-0234-4150-8AFE-A3006D3D10C3}" type="parTrans" cxnId="{FDCA9CDE-D62D-40D9-BE43-A164A0842949}">
      <dgm:prSet/>
      <dgm:spPr/>
      <dgm:t>
        <a:bodyPr/>
        <a:lstStyle/>
        <a:p>
          <a:endParaRPr kumimoji="1" lang="ja-JP" altLang="en-US">
            <a:latin typeface="ＭＳ ゴシック" pitchFamily="49" charset="-128"/>
            <a:ea typeface="ＭＳ ゴシック" pitchFamily="49" charset="-128"/>
          </a:endParaRPr>
        </a:p>
      </dgm:t>
    </dgm:pt>
    <dgm:pt modelId="{1CFAE164-A582-4CFA-8BDE-A681C9AFE6AE}" type="sibTrans" cxnId="{FDCA9CDE-D62D-40D9-BE43-A164A0842949}">
      <dgm:prSet/>
      <dgm:spPr/>
      <dgm:t>
        <a:bodyPr/>
        <a:lstStyle/>
        <a:p>
          <a:endParaRPr kumimoji="1" lang="ja-JP" altLang="en-US">
            <a:latin typeface="ＭＳ ゴシック" pitchFamily="49" charset="-128"/>
            <a:ea typeface="ＭＳ ゴシック" pitchFamily="49" charset="-128"/>
          </a:endParaRPr>
        </a:p>
      </dgm:t>
    </dgm:pt>
    <dgm:pt modelId="{5B61E059-1498-4D62-B653-8281B0172A09}">
      <dgm:prSet/>
      <dgm:spPr>
        <a:solidFill>
          <a:schemeClr val="bg1">
            <a:alpha val="90000"/>
          </a:schemeClr>
        </a:solidFill>
      </dgm:spPr>
      <dgm:t>
        <a:bodyPr/>
        <a:lstStyle/>
        <a:p>
          <a:pPr rtl="0"/>
          <a:r>
            <a:rPr lang="ja-JP" b="1" u="sng" dirty="0" smtClean="0">
              <a:latin typeface="ＭＳ ゴシック" pitchFamily="49" charset="-128"/>
              <a:ea typeface="ＭＳ ゴシック" pitchFamily="49" charset="-128"/>
            </a:rPr>
            <a:t>ニコチンは薬物。</a:t>
          </a:r>
          <a:r>
            <a:rPr lang="ja-JP" b="1" dirty="0" smtClean="0">
              <a:latin typeface="ＭＳ ゴシック" pitchFamily="49" charset="-128"/>
              <a:ea typeface="ＭＳ ゴシック" pitchFamily="49" charset="-128"/>
            </a:rPr>
            <a:t>減らそうとすると未練がつのります。１本１本がとても大切になり、結局やめようという気持ちがなくなります。</a:t>
          </a:r>
          <a:endParaRPr kumimoji="1" lang="ja-JP" altLang="en-US" b="1" dirty="0">
            <a:latin typeface="ＭＳ ゴシック" pitchFamily="49" charset="-128"/>
            <a:ea typeface="ＭＳ ゴシック" pitchFamily="49" charset="-128"/>
          </a:endParaRPr>
        </a:p>
      </dgm:t>
    </dgm:pt>
    <dgm:pt modelId="{3E82D851-3E4F-45A8-8964-D09C9F29A19F}" type="parTrans" cxnId="{E402516E-019E-4432-B968-196E6EB22007}">
      <dgm:prSet/>
      <dgm:spPr/>
      <dgm:t>
        <a:bodyPr/>
        <a:lstStyle/>
        <a:p>
          <a:endParaRPr kumimoji="1" lang="ja-JP" altLang="en-US">
            <a:latin typeface="ＭＳ ゴシック" pitchFamily="49" charset="-128"/>
            <a:ea typeface="ＭＳ ゴシック" pitchFamily="49" charset="-128"/>
          </a:endParaRPr>
        </a:p>
      </dgm:t>
    </dgm:pt>
    <dgm:pt modelId="{F9F7D4B0-D799-4A15-8743-9C3ED16121D5}" type="sibTrans" cxnId="{E402516E-019E-4432-B968-196E6EB22007}">
      <dgm:prSet/>
      <dgm:spPr/>
      <dgm:t>
        <a:bodyPr/>
        <a:lstStyle/>
        <a:p>
          <a:endParaRPr kumimoji="1" lang="ja-JP" altLang="en-US">
            <a:latin typeface="ＭＳ ゴシック" pitchFamily="49" charset="-128"/>
            <a:ea typeface="ＭＳ ゴシック" pitchFamily="49" charset="-128"/>
          </a:endParaRPr>
        </a:p>
      </dgm:t>
    </dgm:pt>
    <dgm:pt modelId="{2E5CBC85-B1AF-469F-ACFF-867C9CBDCF53}">
      <dgm:prSet/>
      <dgm:spPr>
        <a:solidFill>
          <a:schemeClr val="bg1">
            <a:alpha val="90000"/>
          </a:schemeClr>
        </a:solidFill>
      </dgm:spPr>
      <dgm:t>
        <a:bodyPr/>
        <a:lstStyle/>
        <a:p>
          <a:pPr rtl="0"/>
          <a:r>
            <a:rPr lang="ja-JP" b="1" dirty="0" smtClean="0">
              <a:latin typeface="ＭＳ ゴシック" pitchFamily="49" charset="-128"/>
              <a:ea typeface="ＭＳ ゴシック" pitchFamily="49" charset="-128"/>
            </a:rPr>
            <a:t>禁煙は失敗してもいい。思い切って</a:t>
          </a:r>
          <a:r>
            <a:rPr lang="ja-JP" b="1" u="sng" dirty="0" smtClean="0">
              <a:latin typeface="ＭＳ ゴシック" pitchFamily="49" charset="-128"/>
              <a:ea typeface="ＭＳ ゴシック" pitchFamily="49" charset="-128"/>
            </a:rPr>
            <a:t>一気に</a:t>
          </a:r>
          <a:r>
            <a:rPr lang="ja-JP" b="1" dirty="0" smtClean="0">
              <a:latin typeface="ＭＳ ゴシック" pitchFamily="49" charset="-128"/>
              <a:ea typeface="ＭＳ ゴシック" pitchFamily="49" charset="-128"/>
            </a:rPr>
            <a:t>行こう</a:t>
          </a:r>
          <a:r>
            <a:rPr lang="ja-JP" altLang="en-US" b="1" dirty="0" smtClean="0">
              <a:latin typeface="ＭＳ ゴシック" pitchFamily="49" charset="-128"/>
              <a:ea typeface="ＭＳ ゴシック" pitchFamily="49" charset="-128"/>
            </a:rPr>
            <a:t>！</a:t>
          </a:r>
          <a:endParaRPr kumimoji="1" lang="ja-JP" altLang="en-US" b="1" dirty="0">
            <a:latin typeface="ＭＳ ゴシック" pitchFamily="49" charset="-128"/>
            <a:ea typeface="ＭＳ ゴシック" pitchFamily="49" charset="-128"/>
          </a:endParaRPr>
        </a:p>
      </dgm:t>
    </dgm:pt>
    <dgm:pt modelId="{861DD3D9-0B77-4934-B6C0-30AD63D0D541}" type="parTrans" cxnId="{7B42738D-3C17-4E9E-B524-79CE5F2087BF}">
      <dgm:prSet/>
      <dgm:spPr/>
      <dgm:t>
        <a:bodyPr/>
        <a:lstStyle/>
        <a:p>
          <a:endParaRPr kumimoji="1" lang="ja-JP" altLang="en-US">
            <a:latin typeface="ＭＳ ゴシック" pitchFamily="49" charset="-128"/>
            <a:ea typeface="ＭＳ ゴシック" pitchFamily="49" charset="-128"/>
          </a:endParaRPr>
        </a:p>
      </dgm:t>
    </dgm:pt>
    <dgm:pt modelId="{53503260-4EDA-4ACE-9C15-62440F3C29BE}" type="sibTrans" cxnId="{7B42738D-3C17-4E9E-B524-79CE5F2087BF}">
      <dgm:prSet/>
      <dgm:spPr/>
      <dgm:t>
        <a:bodyPr/>
        <a:lstStyle/>
        <a:p>
          <a:endParaRPr kumimoji="1" lang="ja-JP" altLang="en-US">
            <a:latin typeface="ＭＳ ゴシック" pitchFamily="49" charset="-128"/>
            <a:ea typeface="ＭＳ ゴシック" pitchFamily="49" charset="-128"/>
          </a:endParaRPr>
        </a:p>
      </dgm:t>
    </dgm:pt>
    <dgm:pt modelId="{0735E398-F3DD-4D9F-A147-46C2113AF8AA}">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どこを動かしますか／心、体、深呼吸？</a:t>
          </a:r>
          <a:endParaRPr kumimoji="1" lang="ja-JP" altLang="en-US" b="1" dirty="0">
            <a:latin typeface="ＭＳ ゴシック" pitchFamily="49" charset="-128"/>
            <a:ea typeface="ＭＳ ゴシック" pitchFamily="49" charset="-128"/>
          </a:endParaRPr>
        </a:p>
      </dgm:t>
    </dgm:pt>
    <dgm:pt modelId="{2F0C4C46-1595-490B-8251-B0A819D084F7}" type="parTrans" cxnId="{121D6884-1435-450B-AC8B-F219A509A4BC}">
      <dgm:prSet/>
      <dgm:spPr/>
      <dgm:t>
        <a:bodyPr/>
        <a:lstStyle/>
        <a:p>
          <a:endParaRPr kumimoji="1" lang="ja-JP" altLang="en-US">
            <a:latin typeface="ＭＳ ゴシック" pitchFamily="49" charset="-128"/>
            <a:ea typeface="ＭＳ ゴシック" pitchFamily="49" charset="-128"/>
          </a:endParaRPr>
        </a:p>
      </dgm:t>
    </dgm:pt>
    <dgm:pt modelId="{3C535524-D6FA-48CC-B439-7CB02D927E3F}" type="sibTrans" cxnId="{121D6884-1435-450B-AC8B-F219A509A4BC}">
      <dgm:prSet/>
      <dgm:spPr/>
      <dgm:t>
        <a:bodyPr/>
        <a:lstStyle/>
        <a:p>
          <a:endParaRPr kumimoji="1" lang="ja-JP" altLang="en-US">
            <a:latin typeface="ＭＳ ゴシック" pitchFamily="49" charset="-128"/>
            <a:ea typeface="ＭＳ ゴシック" pitchFamily="49" charset="-128"/>
          </a:endParaRPr>
        </a:p>
      </dgm:t>
    </dgm:pt>
    <dgm:pt modelId="{09CA62AE-E1CD-4087-AA64-AA60775E0E8E}">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ニコチン依存症は立派な病気。一人では大変。</a:t>
          </a:r>
          <a:endParaRPr kumimoji="1" lang="ja-JP" altLang="en-US" b="1" dirty="0">
            <a:latin typeface="ＭＳ ゴシック" pitchFamily="49" charset="-128"/>
            <a:ea typeface="ＭＳ ゴシック" pitchFamily="49" charset="-128"/>
          </a:endParaRPr>
        </a:p>
      </dgm:t>
    </dgm:pt>
    <dgm:pt modelId="{686566DA-5098-4FBE-836B-9E40B6F0EB91}" type="parTrans" cxnId="{A32472F9-325E-43F6-826D-5F4F72B00B3A}">
      <dgm:prSet/>
      <dgm:spPr/>
      <dgm:t>
        <a:bodyPr/>
        <a:lstStyle/>
        <a:p>
          <a:endParaRPr kumimoji="1" lang="ja-JP" altLang="en-US">
            <a:latin typeface="ＭＳ ゴシック" pitchFamily="49" charset="-128"/>
            <a:ea typeface="ＭＳ ゴシック" pitchFamily="49" charset="-128"/>
          </a:endParaRPr>
        </a:p>
      </dgm:t>
    </dgm:pt>
    <dgm:pt modelId="{A554899A-EAC2-4354-9ABB-9A092DF2736A}" type="sibTrans" cxnId="{A32472F9-325E-43F6-826D-5F4F72B00B3A}">
      <dgm:prSet/>
      <dgm:spPr/>
      <dgm:t>
        <a:bodyPr/>
        <a:lstStyle/>
        <a:p>
          <a:endParaRPr kumimoji="1" lang="ja-JP" altLang="en-US">
            <a:latin typeface="ＭＳ ゴシック" pitchFamily="49" charset="-128"/>
            <a:ea typeface="ＭＳ ゴシック" pitchFamily="49" charset="-128"/>
          </a:endParaRPr>
        </a:p>
      </dgm:t>
    </dgm:pt>
    <dgm:pt modelId="{822E5B5F-3462-4840-A361-8C7BB4D6747A}">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誰かと縁をむすびましょう（友人、家族、医師）。</a:t>
          </a:r>
          <a:endParaRPr lang="ja-JP" b="1" dirty="0">
            <a:latin typeface="ＭＳ ゴシック" pitchFamily="49" charset="-128"/>
            <a:ea typeface="ＭＳ ゴシック" pitchFamily="49" charset="-128"/>
          </a:endParaRPr>
        </a:p>
      </dgm:t>
    </dgm:pt>
    <dgm:pt modelId="{A9D21405-6BF2-46BD-9B01-EAA9F8DFAE2B}" type="parTrans" cxnId="{FC31D28E-C2EB-4FDE-A4CC-79CC5265BCB4}">
      <dgm:prSet/>
      <dgm:spPr/>
      <dgm:t>
        <a:bodyPr/>
        <a:lstStyle/>
        <a:p>
          <a:endParaRPr kumimoji="1" lang="ja-JP" altLang="en-US">
            <a:latin typeface="ＭＳ ゴシック" pitchFamily="49" charset="-128"/>
            <a:ea typeface="ＭＳ ゴシック" pitchFamily="49" charset="-128"/>
          </a:endParaRPr>
        </a:p>
      </dgm:t>
    </dgm:pt>
    <dgm:pt modelId="{CED03FAF-814F-474D-80EE-253BF875C1C6}" type="sibTrans" cxnId="{FC31D28E-C2EB-4FDE-A4CC-79CC5265BCB4}">
      <dgm:prSet/>
      <dgm:spPr/>
      <dgm:t>
        <a:bodyPr/>
        <a:lstStyle/>
        <a:p>
          <a:endParaRPr kumimoji="1" lang="ja-JP" altLang="en-US">
            <a:latin typeface="ＭＳ ゴシック" pitchFamily="49" charset="-128"/>
            <a:ea typeface="ＭＳ ゴシック" pitchFamily="49" charset="-128"/>
          </a:endParaRPr>
        </a:p>
      </dgm:t>
    </dgm:pt>
    <dgm:pt modelId="{A4892965-4E1A-4FD1-B3B3-914856B618F7}">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失敗は成功の元。成功者は平均３～４回の挑戦で成功しています。</a:t>
          </a:r>
          <a:endParaRPr kumimoji="1" lang="ja-JP" altLang="en-US" b="1" dirty="0">
            <a:latin typeface="ＭＳ ゴシック" pitchFamily="49" charset="-128"/>
            <a:ea typeface="ＭＳ ゴシック" pitchFamily="49" charset="-128"/>
          </a:endParaRPr>
        </a:p>
      </dgm:t>
    </dgm:pt>
    <dgm:pt modelId="{7AA138D9-6883-49B4-8DE7-0E71CC3B2D19}" type="parTrans" cxnId="{3C9B03AF-E83D-408C-9A42-E4A63695DE16}">
      <dgm:prSet/>
      <dgm:spPr/>
      <dgm:t>
        <a:bodyPr/>
        <a:lstStyle/>
        <a:p>
          <a:endParaRPr kumimoji="1" lang="ja-JP" altLang="en-US">
            <a:latin typeface="ＭＳ ゴシック" pitchFamily="49" charset="-128"/>
            <a:ea typeface="ＭＳ ゴシック" pitchFamily="49" charset="-128"/>
          </a:endParaRPr>
        </a:p>
      </dgm:t>
    </dgm:pt>
    <dgm:pt modelId="{5275CDFD-D099-403D-B1D8-55B936F2438F}" type="sibTrans" cxnId="{3C9B03AF-E83D-408C-9A42-E4A63695DE16}">
      <dgm:prSet/>
      <dgm:spPr/>
      <dgm:t>
        <a:bodyPr/>
        <a:lstStyle/>
        <a:p>
          <a:endParaRPr kumimoji="1" lang="ja-JP" altLang="en-US">
            <a:latin typeface="ＭＳ ゴシック" pitchFamily="49" charset="-128"/>
            <a:ea typeface="ＭＳ ゴシック" pitchFamily="49" charset="-128"/>
          </a:endParaRPr>
        </a:p>
      </dgm:t>
    </dgm:pt>
    <dgm:pt modelId="{8915EED0-749E-46B0-8412-4DAA2B6A96F5}">
      <dgm:prSet/>
      <dgm:spPr>
        <a:solidFill>
          <a:schemeClr val="bg1">
            <a:alpha val="90000"/>
          </a:schemeClr>
        </a:solidFill>
      </dgm:spPr>
      <dgm:t>
        <a:bodyPr/>
        <a:lstStyle/>
        <a:p>
          <a:pPr rtl="0"/>
          <a:r>
            <a:rPr kumimoji="1" lang="ja-JP" b="1" dirty="0" smtClean="0">
              <a:latin typeface="ＭＳ ゴシック" pitchFamily="49" charset="-128"/>
              <a:ea typeface="ＭＳ ゴシック" pitchFamily="49" charset="-128"/>
            </a:rPr>
            <a:t>おきあがりこぼしのように挑戦は何度でも。</a:t>
          </a:r>
          <a:endParaRPr lang="ja-JP" b="1" dirty="0">
            <a:latin typeface="ＭＳ ゴシック" pitchFamily="49" charset="-128"/>
            <a:ea typeface="ＭＳ ゴシック" pitchFamily="49" charset="-128"/>
          </a:endParaRPr>
        </a:p>
      </dgm:t>
    </dgm:pt>
    <dgm:pt modelId="{0A2ED3D2-A393-4677-8A6A-24766D444D10}" type="parTrans" cxnId="{C9AE79B7-39D1-42B1-9C5F-8D7F22B7FBCE}">
      <dgm:prSet/>
      <dgm:spPr/>
      <dgm:t>
        <a:bodyPr/>
        <a:lstStyle/>
        <a:p>
          <a:endParaRPr kumimoji="1" lang="ja-JP" altLang="en-US">
            <a:latin typeface="ＭＳ ゴシック" pitchFamily="49" charset="-128"/>
            <a:ea typeface="ＭＳ ゴシック" pitchFamily="49" charset="-128"/>
          </a:endParaRPr>
        </a:p>
      </dgm:t>
    </dgm:pt>
    <dgm:pt modelId="{CDB02F3D-F676-4A01-ADF3-E1242C0DD52B}" type="sibTrans" cxnId="{C9AE79B7-39D1-42B1-9C5F-8D7F22B7FBCE}">
      <dgm:prSet/>
      <dgm:spPr/>
      <dgm:t>
        <a:bodyPr/>
        <a:lstStyle/>
        <a:p>
          <a:endParaRPr kumimoji="1" lang="ja-JP" altLang="en-US">
            <a:latin typeface="ＭＳ ゴシック" pitchFamily="49" charset="-128"/>
            <a:ea typeface="ＭＳ ゴシック" pitchFamily="49" charset="-128"/>
          </a:endParaRPr>
        </a:p>
      </dgm:t>
    </dgm:pt>
    <dgm:pt modelId="{63E21CC5-3628-4070-B7F8-85BB7D6CBE28}" type="pres">
      <dgm:prSet presAssocID="{37C43870-EA91-47B2-85EE-A28E7300E808}" presName="linear" presStyleCnt="0">
        <dgm:presLayoutVars>
          <dgm:dir/>
          <dgm:animLvl val="lvl"/>
          <dgm:resizeHandles val="exact"/>
        </dgm:presLayoutVars>
      </dgm:prSet>
      <dgm:spPr/>
      <dgm:t>
        <a:bodyPr/>
        <a:lstStyle/>
        <a:p>
          <a:endParaRPr kumimoji="1" lang="ja-JP" altLang="en-US"/>
        </a:p>
      </dgm:t>
    </dgm:pt>
    <dgm:pt modelId="{49E2406D-EE11-4D98-9708-E80EE91BFC3B}" type="pres">
      <dgm:prSet presAssocID="{C0951932-2A8C-46E4-9AC2-C9507D401E6F}" presName="parentLin" presStyleCnt="0"/>
      <dgm:spPr/>
    </dgm:pt>
    <dgm:pt modelId="{0C5E3106-2E9A-40D5-83A2-F08D5867C920}" type="pres">
      <dgm:prSet presAssocID="{C0951932-2A8C-46E4-9AC2-C9507D401E6F}" presName="parentLeftMargin" presStyleLbl="node1" presStyleIdx="0" presStyleCnt="5"/>
      <dgm:spPr/>
      <dgm:t>
        <a:bodyPr/>
        <a:lstStyle/>
        <a:p>
          <a:endParaRPr kumimoji="1" lang="ja-JP" altLang="en-US"/>
        </a:p>
      </dgm:t>
    </dgm:pt>
    <dgm:pt modelId="{1C6D47F2-1AC0-46E1-A3A8-B5B543D6C37F}" type="pres">
      <dgm:prSet presAssocID="{C0951932-2A8C-46E4-9AC2-C9507D401E6F}" presName="parentText" presStyleLbl="node1" presStyleIdx="0" presStyleCnt="5">
        <dgm:presLayoutVars>
          <dgm:chMax val="0"/>
          <dgm:bulletEnabled val="1"/>
        </dgm:presLayoutVars>
      </dgm:prSet>
      <dgm:spPr/>
      <dgm:t>
        <a:bodyPr/>
        <a:lstStyle/>
        <a:p>
          <a:endParaRPr kumimoji="1" lang="ja-JP" altLang="en-US"/>
        </a:p>
      </dgm:t>
    </dgm:pt>
    <dgm:pt modelId="{68239FA8-AA30-4F34-852E-460A1A5DCEA1}" type="pres">
      <dgm:prSet presAssocID="{C0951932-2A8C-46E4-9AC2-C9507D401E6F}" presName="negativeSpace" presStyleCnt="0"/>
      <dgm:spPr/>
    </dgm:pt>
    <dgm:pt modelId="{5BE35828-6F84-42C5-9B3E-BF86B808FA5D}" type="pres">
      <dgm:prSet presAssocID="{C0951932-2A8C-46E4-9AC2-C9507D401E6F}" presName="childText" presStyleLbl="conFgAcc1" presStyleIdx="0" presStyleCnt="5">
        <dgm:presLayoutVars>
          <dgm:bulletEnabled val="1"/>
        </dgm:presLayoutVars>
      </dgm:prSet>
      <dgm:spPr/>
      <dgm:t>
        <a:bodyPr/>
        <a:lstStyle/>
        <a:p>
          <a:endParaRPr kumimoji="1" lang="ja-JP" altLang="en-US"/>
        </a:p>
      </dgm:t>
    </dgm:pt>
    <dgm:pt modelId="{F58C01C5-2BCE-4938-BA16-80FCCF305D94}" type="pres">
      <dgm:prSet presAssocID="{97EA0CC5-9144-41FC-AACF-E7E101BCBBDA}" presName="spaceBetweenRectangles" presStyleCnt="0"/>
      <dgm:spPr/>
    </dgm:pt>
    <dgm:pt modelId="{ED21D1B8-011E-474F-ABCD-DC71CDA6DA8D}" type="pres">
      <dgm:prSet presAssocID="{1FECCA40-1964-4F55-B1A2-35DBF1BEDD05}" presName="parentLin" presStyleCnt="0"/>
      <dgm:spPr/>
    </dgm:pt>
    <dgm:pt modelId="{EEDC254C-08E4-4088-A776-2431181F8D24}" type="pres">
      <dgm:prSet presAssocID="{1FECCA40-1964-4F55-B1A2-35DBF1BEDD05}" presName="parentLeftMargin" presStyleLbl="node1" presStyleIdx="0" presStyleCnt="5"/>
      <dgm:spPr/>
      <dgm:t>
        <a:bodyPr/>
        <a:lstStyle/>
        <a:p>
          <a:endParaRPr kumimoji="1" lang="ja-JP" altLang="en-US"/>
        </a:p>
      </dgm:t>
    </dgm:pt>
    <dgm:pt modelId="{09AA9A4E-3F5B-4EAD-BAA4-28775203C0CE}" type="pres">
      <dgm:prSet presAssocID="{1FECCA40-1964-4F55-B1A2-35DBF1BEDD05}" presName="parentText" presStyleLbl="node1" presStyleIdx="1" presStyleCnt="5">
        <dgm:presLayoutVars>
          <dgm:chMax val="0"/>
          <dgm:bulletEnabled val="1"/>
        </dgm:presLayoutVars>
      </dgm:prSet>
      <dgm:spPr/>
      <dgm:t>
        <a:bodyPr/>
        <a:lstStyle/>
        <a:p>
          <a:endParaRPr kumimoji="1" lang="ja-JP" altLang="en-US"/>
        </a:p>
      </dgm:t>
    </dgm:pt>
    <dgm:pt modelId="{0C24396D-7838-4FAD-8866-DDCF15041655}" type="pres">
      <dgm:prSet presAssocID="{1FECCA40-1964-4F55-B1A2-35DBF1BEDD05}" presName="negativeSpace" presStyleCnt="0"/>
      <dgm:spPr/>
    </dgm:pt>
    <dgm:pt modelId="{4AA3B58D-6DBB-445A-A4FB-4B80459B53E6}" type="pres">
      <dgm:prSet presAssocID="{1FECCA40-1964-4F55-B1A2-35DBF1BEDD05}" presName="childText" presStyleLbl="conFgAcc1" presStyleIdx="1" presStyleCnt="5">
        <dgm:presLayoutVars>
          <dgm:bulletEnabled val="1"/>
        </dgm:presLayoutVars>
      </dgm:prSet>
      <dgm:spPr/>
      <dgm:t>
        <a:bodyPr/>
        <a:lstStyle/>
        <a:p>
          <a:endParaRPr kumimoji="1" lang="ja-JP" altLang="en-US"/>
        </a:p>
      </dgm:t>
    </dgm:pt>
    <dgm:pt modelId="{E2CF1081-0D39-40AE-9A54-0965475615AB}" type="pres">
      <dgm:prSet presAssocID="{49AA81F6-CDD2-4030-A529-D08ED5DEB6F3}" presName="spaceBetweenRectangles" presStyleCnt="0"/>
      <dgm:spPr/>
    </dgm:pt>
    <dgm:pt modelId="{4FFFE1B4-257C-4809-8572-D22D9FD27238}" type="pres">
      <dgm:prSet presAssocID="{3F30D254-D7DA-42E9-B0E3-7535DEE8DADD}" presName="parentLin" presStyleCnt="0"/>
      <dgm:spPr/>
    </dgm:pt>
    <dgm:pt modelId="{62962CDB-43C3-4602-8F9E-031D3F611F9F}" type="pres">
      <dgm:prSet presAssocID="{3F30D254-D7DA-42E9-B0E3-7535DEE8DADD}" presName="parentLeftMargin" presStyleLbl="node1" presStyleIdx="1" presStyleCnt="5"/>
      <dgm:spPr/>
      <dgm:t>
        <a:bodyPr/>
        <a:lstStyle/>
        <a:p>
          <a:endParaRPr kumimoji="1" lang="ja-JP" altLang="en-US"/>
        </a:p>
      </dgm:t>
    </dgm:pt>
    <dgm:pt modelId="{1A39E6B9-1718-4F8C-B8AC-3416724028BF}" type="pres">
      <dgm:prSet presAssocID="{3F30D254-D7DA-42E9-B0E3-7535DEE8DADD}" presName="parentText" presStyleLbl="node1" presStyleIdx="2" presStyleCnt="5">
        <dgm:presLayoutVars>
          <dgm:chMax val="0"/>
          <dgm:bulletEnabled val="1"/>
        </dgm:presLayoutVars>
      </dgm:prSet>
      <dgm:spPr/>
      <dgm:t>
        <a:bodyPr/>
        <a:lstStyle/>
        <a:p>
          <a:endParaRPr kumimoji="1" lang="ja-JP" altLang="en-US"/>
        </a:p>
      </dgm:t>
    </dgm:pt>
    <dgm:pt modelId="{F8809489-37C1-4BE1-AE55-D3381823EEE8}" type="pres">
      <dgm:prSet presAssocID="{3F30D254-D7DA-42E9-B0E3-7535DEE8DADD}" presName="negativeSpace" presStyleCnt="0"/>
      <dgm:spPr/>
    </dgm:pt>
    <dgm:pt modelId="{C77D4559-1DAF-436D-AFF3-F6EE924B3E6A}" type="pres">
      <dgm:prSet presAssocID="{3F30D254-D7DA-42E9-B0E3-7535DEE8DADD}" presName="childText" presStyleLbl="conFgAcc1" presStyleIdx="2" presStyleCnt="5" custLinFactNeighborX="-1681" custLinFactNeighborY="15089">
        <dgm:presLayoutVars>
          <dgm:bulletEnabled val="1"/>
        </dgm:presLayoutVars>
      </dgm:prSet>
      <dgm:spPr/>
      <dgm:t>
        <a:bodyPr/>
        <a:lstStyle/>
        <a:p>
          <a:endParaRPr kumimoji="1" lang="ja-JP" altLang="en-US"/>
        </a:p>
      </dgm:t>
    </dgm:pt>
    <dgm:pt modelId="{3F7A5DBB-F9C7-4F9A-8705-C097F4B3A09E}" type="pres">
      <dgm:prSet presAssocID="{C151DBA0-2E78-409D-BC5A-4A3E5404589C}" presName="spaceBetweenRectangles" presStyleCnt="0"/>
      <dgm:spPr/>
    </dgm:pt>
    <dgm:pt modelId="{00E01000-B2A1-460A-A60A-BAFE2209AB40}" type="pres">
      <dgm:prSet presAssocID="{287F0999-1B5E-40B7-8B57-197882D948A5}" presName="parentLin" presStyleCnt="0"/>
      <dgm:spPr/>
    </dgm:pt>
    <dgm:pt modelId="{B7BBC998-FDDA-4CCD-8065-E6AF323DE0ED}" type="pres">
      <dgm:prSet presAssocID="{287F0999-1B5E-40B7-8B57-197882D948A5}" presName="parentLeftMargin" presStyleLbl="node1" presStyleIdx="2" presStyleCnt="5"/>
      <dgm:spPr/>
      <dgm:t>
        <a:bodyPr/>
        <a:lstStyle/>
        <a:p>
          <a:endParaRPr kumimoji="1" lang="ja-JP" altLang="en-US"/>
        </a:p>
      </dgm:t>
    </dgm:pt>
    <dgm:pt modelId="{C00A167D-EC6D-4978-A12F-0966D03CD51A}" type="pres">
      <dgm:prSet presAssocID="{287F0999-1B5E-40B7-8B57-197882D948A5}" presName="parentText" presStyleLbl="node1" presStyleIdx="3" presStyleCnt="5">
        <dgm:presLayoutVars>
          <dgm:chMax val="0"/>
          <dgm:bulletEnabled val="1"/>
        </dgm:presLayoutVars>
      </dgm:prSet>
      <dgm:spPr/>
      <dgm:t>
        <a:bodyPr/>
        <a:lstStyle/>
        <a:p>
          <a:endParaRPr kumimoji="1" lang="ja-JP" altLang="en-US"/>
        </a:p>
      </dgm:t>
    </dgm:pt>
    <dgm:pt modelId="{ABA5E1DA-A406-401B-842D-3397938EFDB2}" type="pres">
      <dgm:prSet presAssocID="{287F0999-1B5E-40B7-8B57-197882D948A5}" presName="negativeSpace" presStyleCnt="0"/>
      <dgm:spPr/>
    </dgm:pt>
    <dgm:pt modelId="{65F44E2E-251F-4769-99F6-64D2F23132BD}" type="pres">
      <dgm:prSet presAssocID="{287F0999-1B5E-40B7-8B57-197882D948A5}" presName="childText" presStyleLbl="conFgAcc1" presStyleIdx="3" presStyleCnt="5">
        <dgm:presLayoutVars>
          <dgm:bulletEnabled val="1"/>
        </dgm:presLayoutVars>
      </dgm:prSet>
      <dgm:spPr/>
      <dgm:t>
        <a:bodyPr/>
        <a:lstStyle/>
        <a:p>
          <a:endParaRPr kumimoji="1" lang="ja-JP" altLang="en-US"/>
        </a:p>
      </dgm:t>
    </dgm:pt>
    <dgm:pt modelId="{031C1CB8-7C0A-45A9-A950-6536383126A4}" type="pres">
      <dgm:prSet presAssocID="{823B3D64-7982-4344-880E-A50BB829DF6C}" presName="spaceBetweenRectangles" presStyleCnt="0"/>
      <dgm:spPr/>
    </dgm:pt>
    <dgm:pt modelId="{98A8E150-0DA5-46C9-A10F-138D741E6BCF}" type="pres">
      <dgm:prSet presAssocID="{EC3DFAF5-1818-49C1-9F56-E85763E36BC2}" presName="parentLin" presStyleCnt="0"/>
      <dgm:spPr/>
    </dgm:pt>
    <dgm:pt modelId="{F1554D10-703D-490C-9B44-E950C68E7C87}" type="pres">
      <dgm:prSet presAssocID="{EC3DFAF5-1818-49C1-9F56-E85763E36BC2}" presName="parentLeftMargin" presStyleLbl="node1" presStyleIdx="3" presStyleCnt="5"/>
      <dgm:spPr/>
      <dgm:t>
        <a:bodyPr/>
        <a:lstStyle/>
        <a:p>
          <a:endParaRPr kumimoji="1" lang="ja-JP" altLang="en-US"/>
        </a:p>
      </dgm:t>
    </dgm:pt>
    <dgm:pt modelId="{06C74A29-9148-4CF7-B1B9-11163E885F06}" type="pres">
      <dgm:prSet presAssocID="{EC3DFAF5-1818-49C1-9F56-E85763E36BC2}" presName="parentText" presStyleLbl="node1" presStyleIdx="4" presStyleCnt="5">
        <dgm:presLayoutVars>
          <dgm:chMax val="0"/>
          <dgm:bulletEnabled val="1"/>
        </dgm:presLayoutVars>
      </dgm:prSet>
      <dgm:spPr/>
      <dgm:t>
        <a:bodyPr/>
        <a:lstStyle/>
        <a:p>
          <a:endParaRPr kumimoji="1" lang="ja-JP" altLang="en-US"/>
        </a:p>
      </dgm:t>
    </dgm:pt>
    <dgm:pt modelId="{9BCB7F93-4D04-4365-BF06-14BF7244B67E}" type="pres">
      <dgm:prSet presAssocID="{EC3DFAF5-1818-49C1-9F56-E85763E36BC2}" presName="negativeSpace" presStyleCnt="0"/>
      <dgm:spPr/>
    </dgm:pt>
    <dgm:pt modelId="{563230E4-FA8A-487F-9422-3CD7BA0043FC}" type="pres">
      <dgm:prSet presAssocID="{EC3DFAF5-1818-49C1-9F56-E85763E36BC2}" presName="childText" presStyleLbl="conFgAcc1" presStyleIdx="4" presStyleCnt="5">
        <dgm:presLayoutVars>
          <dgm:bulletEnabled val="1"/>
        </dgm:presLayoutVars>
      </dgm:prSet>
      <dgm:spPr/>
      <dgm:t>
        <a:bodyPr/>
        <a:lstStyle/>
        <a:p>
          <a:endParaRPr kumimoji="1" lang="ja-JP" altLang="en-US"/>
        </a:p>
      </dgm:t>
    </dgm:pt>
  </dgm:ptLst>
  <dgm:cxnLst>
    <dgm:cxn modelId="{121D6884-1435-450B-AC8B-F219A509A4BC}" srcId="{3F30D254-D7DA-42E9-B0E3-7535DEE8DADD}" destId="{0735E398-F3DD-4D9F-A147-46C2113AF8AA}" srcOrd="0" destOrd="0" parTransId="{2F0C4C46-1595-490B-8251-B0A819D084F7}" sibTransId="{3C535524-D6FA-48CC-B439-7CB02D927E3F}"/>
    <dgm:cxn modelId="{42290564-10D7-4E2E-B59E-76C02FB8A028}" type="presOf" srcId="{3F30D254-D7DA-42E9-B0E3-7535DEE8DADD}" destId="{62962CDB-43C3-4602-8F9E-031D3F611F9F}" srcOrd="0" destOrd="0" presId="urn:microsoft.com/office/officeart/2005/8/layout/list1"/>
    <dgm:cxn modelId="{A32472F9-325E-43F6-826D-5F4F72B00B3A}" srcId="{287F0999-1B5E-40B7-8B57-197882D948A5}" destId="{09CA62AE-E1CD-4087-AA64-AA60775E0E8E}" srcOrd="0" destOrd="0" parTransId="{686566DA-5098-4FBE-836B-9E40B6F0EB91}" sibTransId="{A554899A-EAC2-4354-9ABB-9A092DF2736A}"/>
    <dgm:cxn modelId="{4C66861B-AA36-46F4-983C-B3D9F4F7116E}" type="presOf" srcId="{1FECCA40-1964-4F55-B1A2-35DBF1BEDD05}" destId="{EEDC254C-08E4-4088-A776-2431181F8D24}" srcOrd="0" destOrd="0" presId="urn:microsoft.com/office/officeart/2005/8/layout/list1"/>
    <dgm:cxn modelId="{7B42738D-3C17-4E9E-B524-79CE5F2087BF}" srcId="{1FECCA40-1964-4F55-B1A2-35DBF1BEDD05}" destId="{2E5CBC85-B1AF-469F-ACFF-867C9CBDCF53}" srcOrd="1" destOrd="0" parTransId="{861DD3D9-0B77-4934-B6C0-30AD63D0D541}" sibTransId="{53503260-4EDA-4ACE-9C15-62440F3C29BE}"/>
    <dgm:cxn modelId="{087A00FC-4C72-4406-8FD6-50A816F9A2E3}" type="presOf" srcId="{1FECCA40-1964-4F55-B1A2-35DBF1BEDD05}" destId="{09AA9A4E-3F5B-4EAD-BAA4-28775203C0CE}" srcOrd="1" destOrd="0" presId="urn:microsoft.com/office/officeart/2005/8/layout/list1"/>
    <dgm:cxn modelId="{A497404F-8D7A-43E6-B507-4E16BF9FE414}" type="presOf" srcId="{5B61E059-1498-4D62-B653-8281B0172A09}" destId="{4AA3B58D-6DBB-445A-A4FB-4B80459B53E6}" srcOrd="0" destOrd="0" presId="urn:microsoft.com/office/officeart/2005/8/layout/list1"/>
    <dgm:cxn modelId="{A6CC02A9-C04C-4FC7-93B6-F8E6959C101A}" type="presOf" srcId="{37C43870-EA91-47B2-85EE-A28E7300E808}" destId="{63E21CC5-3628-4070-B7F8-85BB7D6CBE28}" srcOrd="0" destOrd="0" presId="urn:microsoft.com/office/officeart/2005/8/layout/list1"/>
    <dgm:cxn modelId="{199FDF39-B669-476F-9368-84E14D94C726}" srcId="{37C43870-EA91-47B2-85EE-A28E7300E808}" destId="{3F30D254-D7DA-42E9-B0E3-7535DEE8DADD}" srcOrd="2" destOrd="0" parTransId="{F08E7B58-5BFE-4538-9080-56B77285C1CC}" sibTransId="{C151DBA0-2E78-409D-BC5A-4A3E5404589C}"/>
    <dgm:cxn modelId="{AC217D0B-981D-4FD4-9EA3-9B84FDEC0D63}" type="presOf" srcId="{287F0999-1B5E-40B7-8B57-197882D948A5}" destId="{B7BBC998-FDDA-4CCD-8065-E6AF323DE0ED}" srcOrd="0" destOrd="0" presId="urn:microsoft.com/office/officeart/2005/8/layout/list1"/>
    <dgm:cxn modelId="{7BC90358-9FEF-4771-B296-7257E1BCF738}" srcId="{37C43870-EA91-47B2-85EE-A28E7300E808}" destId="{EC3DFAF5-1818-49C1-9F56-E85763E36BC2}" srcOrd="4" destOrd="0" parTransId="{C30D8091-6F8B-4E47-B3EB-84D360544B3D}" sibTransId="{F9543CE5-45B4-4BEE-8181-8DEBEA4D9186}"/>
    <dgm:cxn modelId="{FDCA9CDE-D62D-40D9-BE43-A164A0842949}" srcId="{C0951932-2A8C-46E4-9AC2-C9507D401E6F}" destId="{F95FB48E-7E6B-41CC-B6AA-EDDDF5DF8EEF}" srcOrd="0" destOrd="0" parTransId="{3140DB6B-0234-4150-8AFE-A3006D3D10C3}" sibTransId="{1CFAE164-A582-4CFA-8BDE-A681C9AFE6AE}"/>
    <dgm:cxn modelId="{FC31D28E-C2EB-4FDE-A4CC-79CC5265BCB4}" srcId="{287F0999-1B5E-40B7-8B57-197882D948A5}" destId="{822E5B5F-3462-4840-A361-8C7BB4D6747A}" srcOrd="1" destOrd="0" parTransId="{A9D21405-6BF2-46BD-9B01-EAA9F8DFAE2B}" sibTransId="{CED03FAF-814F-474D-80EE-253BF875C1C6}"/>
    <dgm:cxn modelId="{36C7E8EC-A48E-47B2-857E-7D404C2B84B3}" type="presOf" srcId="{2E5CBC85-B1AF-469F-ACFF-867C9CBDCF53}" destId="{4AA3B58D-6DBB-445A-A4FB-4B80459B53E6}" srcOrd="0" destOrd="1" presId="urn:microsoft.com/office/officeart/2005/8/layout/list1"/>
    <dgm:cxn modelId="{40C2370F-E853-44C3-9827-C39DB8D11F3E}" type="presOf" srcId="{F95FB48E-7E6B-41CC-B6AA-EDDDF5DF8EEF}" destId="{5BE35828-6F84-42C5-9B3E-BF86B808FA5D}" srcOrd="0" destOrd="0" presId="urn:microsoft.com/office/officeart/2005/8/layout/list1"/>
    <dgm:cxn modelId="{3C9B03AF-E83D-408C-9A42-E4A63695DE16}" srcId="{EC3DFAF5-1818-49C1-9F56-E85763E36BC2}" destId="{A4892965-4E1A-4FD1-B3B3-914856B618F7}" srcOrd="0" destOrd="0" parTransId="{7AA138D9-6883-49B4-8DE7-0E71CC3B2D19}" sibTransId="{5275CDFD-D099-403D-B1D8-55B936F2438F}"/>
    <dgm:cxn modelId="{E402516E-019E-4432-B968-196E6EB22007}" srcId="{1FECCA40-1964-4F55-B1A2-35DBF1BEDD05}" destId="{5B61E059-1498-4D62-B653-8281B0172A09}" srcOrd="0" destOrd="0" parTransId="{3E82D851-3E4F-45A8-8964-D09C9F29A19F}" sibTransId="{F9F7D4B0-D799-4A15-8743-9C3ED16121D5}"/>
    <dgm:cxn modelId="{63BFADDC-0262-4941-80D1-9CF80F90F8AF}" type="presOf" srcId="{EC3DFAF5-1818-49C1-9F56-E85763E36BC2}" destId="{F1554D10-703D-490C-9B44-E950C68E7C87}" srcOrd="0" destOrd="0" presId="urn:microsoft.com/office/officeart/2005/8/layout/list1"/>
    <dgm:cxn modelId="{128B4DA9-39FF-4AE7-AF07-E3C24D1E6E35}" type="presOf" srcId="{C0951932-2A8C-46E4-9AC2-C9507D401E6F}" destId="{1C6D47F2-1AC0-46E1-A3A8-B5B543D6C37F}" srcOrd="1" destOrd="0" presId="urn:microsoft.com/office/officeart/2005/8/layout/list1"/>
    <dgm:cxn modelId="{D1C4C716-73EA-44AA-A1FB-2FE0FD99E384}" type="presOf" srcId="{A4892965-4E1A-4FD1-B3B3-914856B618F7}" destId="{563230E4-FA8A-487F-9422-3CD7BA0043FC}" srcOrd="0" destOrd="0" presId="urn:microsoft.com/office/officeart/2005/8/layout/list1"/>
    <dgm:cxn modelId="{554FAC23-A677-43ED-9B57-1EC5E1F4B7DB}" srcId="{37C43870-EA91-47B2-85EE-A28E7300E808}" destId="{C0951932-2A8C-46E4-9AC2-C9507D401E6F}" srcOrd="0" destOrd="0" parTransId="{40F4D96D-2888-4096-9FA2-4035686C87D2}" sibTransId="{97EA0CC5-9144-41FC-AACF-E7E101BCBBDA}"/>
    <dgm:cxn modelId="{370BE910-D6BD-440F-9B1E-355088EE0E61}" srcId="{37C43870-EA91-47B2-85EE-A28E7300E808}" destId="{287F0999-1B5E-40B7-8B57-197882D948A5}" srcOrd="3" destOrd="0" parTransId="{999C00C7-88BF-4702-88C7-4CA7AFCED0A7}" sibTransId="{823B3D64-7982-4344-880E-A50BB829DF6C}"/>
    <dgm:cxn modelId="{EB02A66B-92A0-4C54-8EE3-401894DAAEFF}" type="presOf" srcId="{822E5B5F-3462-4840-A361-8C7BB4D6747A}" destId="{65F44E2E-251F-4769-99F6-64D2F23132BD}" srcOrd="0" destOrd="1" presId="urn:microsoft.com/office/officeart/2005/8/layout/list1"/>
    <dgm:cxn modelId="{8E1DD10D-DFDE-41A2-B0DB-90A5EFE8A2D6}" type="presOf" srcId="{09CA62AE-E1CD-4087-AA64-AA60775E0E8E}" destId="{65F44E2E-251F-4769-99F6-64D2F23132BD}" srcOrd="0" destOrd="0" presId="urn:microsoft.com/office/officeart/2005/8/layout/list1"/>
    <dgm:cxn modelId="{9CBB8BC5-100A-4BA7-A6A6-F5C649A7A73F}" type="presOf" srcId="{8915EED0-749E-46B0-8412-4DAA2B6A96F5}" destId="{563230E4-FA8A-487F-9422-3CD7BA0043FC}" srcOrd="0" destOrd="1" presId="urn:microsoft.com/office/officeart/2005/8/layout/list1"/>
    <dgm:cxn modelId="{494012ED-A54E-4DF9-A9DC-AEAAB7893576}" type="presOf" srcId="{0735E398-F3DD-4D9F-A147-46C2113AF8AA}" destId="{C77D4559-1DAF-436D-AFF3-F6EE924B3E6A}" srcOrd="0" destOrd="0" presId="urn:microsoft.com/office/officeart/2005/8/layout/list1"/>
    <dgm:cxn modelId="{C9AE79B7-39D1-42B1-9C5F-8D7F22B7FBCE}" srcId="{EC3DFAF5-1818-49C1-9F56-E85763E36BC2}" destId="{8915EED0-749E-46B0-8412-4DAA2B6A96F5}" srcOrd="1" destOrd="0" parTransId="{0A2ED3D2-A393-4677-8A6A-24766D444D10}" sibTransId="{CDB02F3D-F676-4A01-ADF3-E1242C0DD52B}"/>
    <dgm:cxn modelId="{29FF17BE-FFD5-4C46-879E-D8BC2DC7EA52}" type="presOf" srcId="{C0951932-2A8C-46E4-9AC2-C9507D401E6F}" destId="{0C5E3106-2E9A-40D5-83A2-F08D5867C920}" srcOrd="0" destOrd="0" presId="urn:microsoft.com/office/officeart/2005/8/layout/list1"/>
    <dgm:cxn modelId="{09A2DF32-3DE8-44F4-BA6C-28BF5D490CAF}" type="presOf" srcId="{3F30D254-D7DA-42E9-B0E3-7535DEE8DADD}" destId="{1A39E6B9-1718-4F8C-B8AC-3416724028BF}" srcOrd="1" destOrd="0" presId="urn:microsoft.com/office/officeart/2005/8/layout/list1"/>
    <dgm:cxn modelId="{1053349F-8D30-4793-B317-795447579622}" type="presOf" srcId="{287F0999-1B5E-40B7-8B57-197882D948A5}" destId="{C00A167D-EC6D-4978-A12F-0966D03CD51A}" srcOrd="1" destOrd="0" presId="urn:microsoft.com/office/officeart/2005/8/layout/list1"/>
    <dgm:cxn modelId="{2726CD98-0128-40DE-80AE-97C2AD7DA822}" type="presOf" srcId="{EC3DFAF5-1818-49C1-9F56-E85763E36BC2}" destId="{06C74A29-9148-4CF7-B1B9-11163E885F06}" srcOrd="1" destOrd="0" presId="urn:microsoft.com/office/officeart/2005/8/layout/list1"/>
    <dgm:cxn modelId="{201DD232-0D11-459F-B4A0-8F6035AC25EE}" srcId="{37C43870-EA91-47B2-85EE-A28E7300E808}" destId="{1FECCA40-1964-4F55-B1A2-35DBF1BEDD05}" srcOrd="1" destOrd="0" parTransId="{155943DC-8E63-4B5E-AD5D-F0DE45BEC9D1}" sibTransId="{49AA81F6-CDD2-4030-A529-D08ED5DEB6F3}"/>
    <dgm:cxn modelId="{D3FBCEDA-C968-4B44-808F-813524246435}" type="presParOf" srcId="{63E21CC5-3628-4070-B7F8-85BB7D6CBE28}" destId="{49E2406D-EE11-4D98-9708-E80EE91BFC3B}" srcOrd="0" destOrd="0" presId="urn:microsoft.com/office/officeart/2005/8/layout/list1"/>
    <dgm:cxn modelId="{A64CC01A-10CC-44CD-BD72-F4B3D8D3599E}" type="presParOf" srcId="{49E2406D-EE11-4D98-9708-E80EE91BFC3B}" destId="{0C5E3106-2E9A-40D5-83A2-F08D5867C920}" srcOrd="0" destOrd="0" presId="urn:microsoft.com/office/officeart/2005/8/layout/list1"/>
    <dgm:cxn modelId="{238D2D19-6A69-4159-8665-4C188EEF0F89}" type="presParOf" srcId="{49E2406D-EE11-4D98-9708-E80EE91BFC3B}" destId="{1C6D47F2-1AC0-46E1-A3A8-B5B543D6C37F}" srcOrd="1" destOrd="0" presId="urn:microsoft.com/office/officeart/2005/8/layout/list1"/>
    <dgm:cxn modelId="{9B61CC8C-997E-4FEB-98FE-75539D37AEB6}" type="presParOf" srcId="{63E21CC5-3628-4070-B7F8-85BB7D6CBE28}" destId="{68239FA8-AA30-4F34-852E-460A1A5DCEA1}" srcOrd="1" destOrd="0" presId="urn:microsoft.com/office/officeart/2005/8/layout/list1"/>
    <dgm:cxn modelId="{2DC3DA91-721A-4C66-B67A-5B07AB9E4F05}" type="presParOf" srcId="{63E21CC5-3628-4070-B7F8-85BB7D6CBE28}" destId="{5BE35828-6F84-42C5-9B3E-BF86B808FA5D}" srcOrd="2" destOrd="0" presId="urn:microsoft.com/office/officeart/2005/8/layout/list1"/>
    <dgm:cxn modelId="{6BE9E2FF-7164-429A-8EC1-1F757F012197}" type="presParOf" srcId="{63E21CC5-3628-4070-B7F8-85BB7D6CBE28}" destId="{F58C01C5-2BCE-4938-BA16-80FCCF305D94}" srcOrd="3" destOrd="0" presId="urn:microsoft.com/office/officeart/2005/8/layout/list1"/>
    <dgm:cxn modelId="{375F54DC-4A4F-49B4-85E1-1901EB77B20B}" type="presParOf" srcId="{63E21CC5-3628-4070-B7F8-85BB7D6CBE28}" destId="{ED21D1B8-011E-474F-ABCD-DC71CDA6DA8D}" srcOrd="4" destOrd="0" presId="urn:microsoft.com/office/officeart/2005/8/layout/list1"/>
    <dgm:cxn modelId="{3F344950-BA67-4463-9614-3CB22037E04C}" type="presParOf" srcId="{ED21D1B8-011E-474F-ABCD-DC71CDA6DA8D}" destId="{EEDC254C-08E4-4088-A776-2431181F8D24}" srcOrd="0" destOrd="0" presId="urn:microsoft.com/office/officeart/2005/8/layout/list1"/>
    <dgm:cxn modelId="{35C6C199-FA88-4629-9D75-85C06303A835}" type="presParOf" srcId="{ED21D1B8-011E-474F-ABCD-DC71CDA6DA8D}" destId="{09AA9A4E-3F5B-4EAD-BAA4-28775203C0CE}" srcOrd="1" destOrd="0" presId="urn:microsoft.com/office/officeart/2005/8/layout/list1"/>
    <dgm:cxn modelId="{DA618093-0A6A-4D4B-8525-37E4A9EF310B}" type="presParOf" srcId="{63E21CC5-3628-4070-B7F8-85BB7D6CBE28}" destId="{0C24396D-7838-4FAD-8866-DDCF15041655}" srcOrd="5" destOrd="0" presId="urn:microsoft.com/office/officeart/2005/8/layout/list1"/>
    <dgm:cxn modelId="{32AC8F35-F061-4514-891E-89DC1277AE53}" type="presParOf" srcId="{63E21CC5-3628-4070-B7F8-85BB7D6CBE28}" destId="{4AA3B58D-6DBB-445A-A4FB-4B80459B53E6}" srcOrd="6" destOrd="0" presId="urn:microsoft.com/office/officeart/2005/8/layout/list1"/>
    <dgm:cxn modelId="{0A49288B-DDBB-4922-B6A8-57B0FB6DD20A}" type="presParOf" srcId="{63E21CC5-3628-4070-B7F8-85BB7D6CBE28}" destId="{E2CF1081-0D39-40AE-9A54-0965475615AB}" srcOrd="7" destOrd="0" presId="urn:microsoft.com/office/officeart/2005/8/layout/list1"/>
    <dgm:cxn modelId="{3BFE1696-7D13-424F-972B-978737619DCE}" type="presParOf" srcId="{63E21CC5-3628-4070-B7F8-85BB7D6CBE28}" destId="{4FFFE1B4-257C-4809-8572-D22D9FD27238}" srcOrd="8" destOrd="0" presId="urn:microsoft.com/office/officeart/2005/8/layout/list1"/>
    <dgm:cxn modelId="{C2C3EA2E-F49C-4474-841B-200A69524E0D}" type="presParOf" srcId="{4FFFE1B4-257C-4809-8572-D22D9FD27238}" destId="{62962CDB-43C3-4602-8F9E-031D3F611F9F}" srcOrd="0" destOrd="0" presId="urn:microsoft.com/office/officeart/2005/8/layout/list1"/>
    <dgm:cxn modelId="{0D7F6A74-D7A8-47BB-9EC9-212612A3F4E6}" type="presParOf" srcId="{4FFFE1B4-257C-4809-8572-D22D9FD27238}" destId="{1A39E6B9-1718-4F8C-B8AC-3416724028BF}" srcOrd="1" destOrd="0" presId="urn:microsoft.com/office/officeart/2005/8/layout/list1"/>
    <dgm:cxn modelId="{E887A097-B7BC-4107-B6CC-4CBE3B0A871A}" type="presParOf" srcId="{63E21CC5-3628-4070-B7F8-85BB7D6CBE28}" destId="{F8809489-37C1-4BE1-AE55-D3381823EEE8}" srcOrd="9" destOrd="0" presId="urn:microsoft.com/office/officeart/2005/8/layout/list1"/>
    <dgm:cxn modelId="{4BC1D072-B88A-4FB6-ADF2-FFB82E355995}" type="presParOf" srcId="{63E21CC5-3628-4070-B7F8-85BB7D6CBE28}" destId="{C77D4559-1DAF-436D-AFF3-F6EE924B3E6A}" srcOrd="10" destOrd="0" presId="urn:microsoft.com/office/officeart/2005/8/layout/list1"/>
    <dgm:cxn modelId="{0E019B3F-22A6-4880-8206-70E598D86842}" type="presParOf" srcId="{63E21CC5-3628-4070-B7F8-85BB7D6CBE28}" destId="{3F7A5DBB-F9C7-4F9A-8705-C097F4B3A09E}" srcOrd="11" destOrd="0" presId="urn:microsoft.com/office/officeart/2005/8/layout/list1"/>
    <dgm:cxn modelId="{796F3D45-CB9C-4BB2-8D94-4FC52867DE74}" type="presParOf" srcId="{63E21CC5-3628-4070-B7F8-85BB7D6CBE28}" destId="{00E01000-B2A1-460A-A60A-BAFE2209AB40}" srcOrd="12" destOrd="0" presId="urn:microsoft.com/office/officeart/2005/8/layout/list1"/>
    <dgm:cxn modelId="{9AB751CA-4D92-44EA-BD3D-F588649DC2C5}" type="presParOf" srcId="{00E01000-B2A1-460A-A60A-BAFE2209AB40}" destId="{B7BBC998-FDDA-4CCD-8065-E6AF323DE0ED}" srcOrd="0" destOrd="0" presId="urn:microsoft.com/office/officeart/2005/8/layout/list1"/>
    <dgm:cxn modelId="{3D16E346-0908-4331-855A-D6AE5CD3F619}" type="presParOf" srcId="{00E01000-B2A1-460A-A60A-BAFE2209AB40}" destId="{C00A167D-EC6D-4978-A12F-0966D03CD51A}" srcOrd="1" destOrd="0" presId="urn:microsoft.com/office/officeart/2005/8/layout/list1"/>
    <dgm:cxn modelId="{A597C896-A755-4B01-B94D-2DB0CD048340}" type="presParOf" srcId="{63E21CC5-3628-4070-B7F8-85BB7D6CBE28}" destId="{ABA5E1DA-A406-401B-842D-3397938EFDB2}" srcOrd="13" destOrd="0" presId="urn:microsoft.com/office/officeart/2005/8/layout/list1"/>
    <dgm:cxn modelId="{939640C2-1CD5-49FA-A14F-D5D6D8ADA904}" type="presParOf" srcId="{63E21CC5-3628-4070-B7F8-85BB7D6CBE28}" destId="{65F44E2E-251F-4769-99F6-64D2F23132BD}" srcOrd="14" destOrd="0" presId="urn:microsoft.com/office/officeart/2005/8/layout/list1"/>
    <dgm:cxn modelId="{47A3EAC1-6A68-4376-8594-B673FD1DB352}" type="presParOf" srcId="{63E21CC5-3628-4070-B7F8-85BB7D6CBE28}" destId="{031C1CB8-7C0A-45A9-A950-6536383126A4}" srcOrd="15" destOrd="0" presId="urn:microsoft.com/office/officeart/2005/8/layout/list1"/>
    <dgm:cxn modelId="{57F84626-8D7D-40F0-BF24-9115BA44B097}" type="presParOf" srcId="{63E21CC5-3628-4070-B7F8-85BB7D6CBE28}" destId="{98A8E150-0DA5-46C9-A10F-138D741E6BCF}" srcOrd="16" destOrd="0" presId="urn:microsoft.com/office/officeart/2005/8/layout/list1"/>
    <dgm:cxn modelId="{E4FBD880-0C93-4AC4-999E-2C57F97A0B72}" type="presParOf" srcId="{98A8E150-0DA5-46C9-A10F-138D741E6BCF}" destId="{F1554D10-703D-490C-9B44-E950C68E7C87}" srcOrd="0" destOrd="0" presId="urn:microsoft.com/office/officeart/2005/8/layout/list1"/>
    <dgm:cxn modelId="{DCD75941-0033-46A5-94F8-34712512BE6A}" type="presParOf" srcId="{98A8E150-0DA5-46C9-A10F-138D741E6BCF}" destId="{06C74A29-9148-4CF7-B1B9-11163E885F06}" srcOrd="1" destOrd="0" presId="urn:microsoft.com/office/officeart/2005/8/layout/list1"/>
    <dgm:cxn modelId="{C96BAD7C-CD3E-4C59-97E8-7179926F5E35}" type="presParOf" srcId="{63E21CC5-3628-4070-B7F8-85BB7D6CBE28}" destId="{9BCB7F93-4D04-4365-BF06-14BF7244B67E}" srcOrd="17" destOrd="0" presId="urn:microsoft.com/office/officeart/2005/8/layout/list1"/>
    <dgm:cxn modelId="{16A7177E-728A-426F-8942-065E9B421C24}" type="presParOf" srcId="{63E21CC5-3628-4070-B7F8-85BB7D6CBE28}" destId="{563230E4-FA8A-487F-9422-3CD7BA0043FC}"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1F03EC-2B98-4C36-960C-DAAE8257E41B}">
      <dsp:nvSpPr>
        <dsp:cNvPr id="0" name=""/>
        <dsp:cNvSpPr/>
      </dsp:nvSpPr>
      <dsp:spPr>
        <a:xfrm>
          <a:off x="0" y="572952"/>
          <a:ext cx="7344816" cy="2693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12420" rIns="570039" bIns="106680" numCol="1" spcCol="1270" anchor="t" anchorCtr="0">
          <a:noAutofit/>
        </a:bodyPr>
        <a:lstStyle/>
        <a:p>
          <a:pPr marL="114300" lvl="1" indent="-114300" algn="l" defTabSz="666750" rtl="0">
            <a:lnSpc>
              <a:spcPct val="90000"/>
            </a:lnSpc>
            <a:spcBef>
              <a:spcPct val="0"/>
            </a:spcBef>
            <a:spcAft>
              <a:spcPct val="15000"/>
            </a:spcAft>
            <a:buChar char="••"/>
          </a:pPr>
          <a:r>
            <a:rPr kumimoji="1" lang="ja-JP" sz="1500" b="1" kern="1200" dirty="0" smtClean="0">
              <a:effectLst/>
              <a:latin typeface="ＭＳ ゴシック" pitchFamily="49" charset="-128"/>
              <a:ea typeface="ＭＳ ゴシック" pitchFamily="49" charset="-128"/>
            </a:rPr>
            <a:t>発育に対する影響</a:t>
          </a:r>
          <a:endParaRPr lang="ja-JP" sz="1500" kern="1200" dirty="0">
            <a:effectLst/>
            <a:latin typeface="ＭＳ ゴシック" pitchFamily="49" charset="-128"/>
            <a:ea typeface="ＭＳ ゴシック" pitchFamily="49" charset="-128"/>
          </a:endParaRPr>
        </a:p>
        <a:p>
          <a:pPr marL="228600" lvl="2" indent="-114300" algn="l" defTabSz="666750" rtl="0">
            <a:lnSpc>
              <a:spcPct val="90000"/>
            </a:lnSpc>
            <a:spcBef>
              <a:spcPct val="0"/>
            </a:spcBef>
            <a:spcAft>
              <a:spcPct val="15000"/>
            </a:spcAft>
            <a:buChar char="••"/>
          </a:pPr>
          <a:r>
            <a:rPr kumimoji="1" lang="ja-JP" sz="1500" kern="1200" dirty="0" smtClean="0">
              <a:latin typeface="ＭＳ ゴシック" pitchFamily="49" charset="-128"/>
              <a:ea typeface="ＭＳ ゴシック" pitchFamily="49" charset="-128"/>
            </a:rPr>
            <a:t>胎児の成長阻害、乳幼児突然死症候群（</a:t>
          </a:r>
          <a:r>
            <a:rPr kumimoji="1" lang="en-US" sz="1500" kern="1200" dirty="0" smtClean="0">
              <a:latin typeface="ＭＳ ゴシック" pitchFamily="49" charset="-128"/>
              <a:ea typeface="ＭＳ ゴシック" pitchFamily="49" charset="-128"/>
            </a:rPr>
            <a:t>SIDS</a:t>
          </a:r>
          <a:r>
            <a:rPr kumimoji="1" lang="ja-JP" sz="1500" kern="1200" dirty="0" smtClean="0">
              <a:latin typeface="ＭＳ ゴシック" pitchFamily="49" charset="-128"/>
              <a:ea typeface="ＭＳ ゴシック" pitchFamily="49" charset="-128"/>
            </a:rPr>
            <a:t>）</a:t>
          </a:r>
          <a:endParaRPr lang="ja-JP" sz="1500" kern="1200" dirty="0">
            <a:latin typeface="ＭＳ ゴシック" pitchFamily="49" charset="-128"/>
            <a:ea typeface="ＭＳ ゴシック" pitchFamily="49" charset="-128"/>
          </a:endParaRPr>
        </a:p>
        <a:p>
          <a:pPr marL="114300" lvl="1" indent="-114300" algn="l" defTabSz="666750" rtl="0">
            <a:lnSpc>
              <a:spcPct val="90000"/>
            </a:lnSpc>
            <a:spcBef>
              <a:spcPct val="0"/>
            </a:spcBef>
            <a:spcAft>
              <a:spcPct val="15000"/>
            </a:spcAft>
            <a:buChar char="••"/>
          </a:pPr>
          <a:r>
            <a:rPr kumimoji="1" lang="ja-JP" sz="1500" b="1" kern="1200" dirty="0" smtClean="0">
              <a:effectLst/>
              <a:latin typeface="ＭＳ ゴシック" pitchFamily="49" charset="-128"/>
              <a:ea typeface="ＭＳ ゴシック" pitchFamily="49" charset="-128"/>
            </a:rPr>
            <a:t>呼吸器系に対する影響</a:t>
          </a:r>
          <a:endParaRPr lang="ja-JP" sz="1500" kern="1200" dirty="0">
            <a:effectLst/>
            <a:latin typeface="ＭＳ ゴシック" pitchFamily="49" charset="-128"/>
            <a:ea typeface="ＭＳ ゴシック" pitchFamily="49" charset="-128"/>
          </a:endParaRPr>
        </a:p>
        <a:p>
          <a:pPr marL="228600" lvl="2" indent="-114300" algn="l" defTabSz="666750" rtl="0">
            <a:lnSpc>
              <a:spcPct val="90000"/>
            </a:lnSpc>
            <a:spcBef>
              <a:spcPct val="0"/>
            </a:spcBef>
            <a:spcAft>
              <a:spcPct val="15000"/>
            </a:spcAft>
            <a:buChar char="••"/>
          </a:pPr>
          <a:r>
            <a:rPr kumimoji="1" lang="ja-JP" sz="1500" kern="1200" dirty="0" smtClean="0">
              <a:latin typeface="ＭＳ ゴシック" pitchFamily="49" charset="-128"/>
              <a:ea typeface="ＭＳ ゴシック" pitchFamily="49" charset="-128"/>
            </a:rPr>
            <a:t>小児の急性下部気道感染（気管支炎・肺炎など）、中耳感染</a:t>
          </a:r>
          <a:r>
            <a:rPr kumimoji="1" lang="ja-JP" altLang="en-US" sz="1500" kern="1200" dirty="0" smtClean="0">
              <a:latin typeface="ＭＳ ゴシック" pitchFamily="49" charset="-128"/>
              <a:ea typeface="ＭＳ ゴシック" pitchFamily="49" charset="-128"/>
            </a:rPr>
            <a:t>、</a:t>
          </a:r>
          <a:r>
            <a:rPr kumimoji="1" lang="ja-JP" sz="1500" kern="1200" dirty="0" smtClean="0">
              <a:latin typeface="ＭＳ ゴシック" pitchFamily="49" charset="-128"/>
              <a:ea typeface="ＭＳ ゴシック" pitchFamily="49" charset="-128"/>
            </a:rPr>
            <a:t>小児</a:t>
          </a:r>
          <a:r>
            <a:rPr kumimoji="1" lang="ja-JP" altLang="en-US" sz="1500" kern="1200" dirty="0" smtClean="0">
              <a:latin typeface="ＭＳ ゴシック" pitchFamily="49" charset="-128"/>
              <a:ea typeface="ＭＳ ゴシック" pitchFamily="49" charset="-128"/>
            </a:rPr>
            <a:t>　</a:t>
          </a:r>
          <a:r>
            <a:rPr kumimoji="1" lang="ja-JP" sz="1500" kern="1200" dirty="0" smtClean="0">
              <a:latin typeface="ＭＳ ゴシック" pitchFamily="49" charset="-128"/>
              <a:ea typeface="ＭＳ ゴシック" pitchFamily="49" charset="-128"/>
            </a:rPr>
            <a:t>の喘息の誘発と悪化、小児の慢性呼吸器症状</a:t>
          </a:r>
          <a:r>
            <a:rPr kumimoji="1" lang="ja-JP" altLang="en-US" sz="1500" kern="1200" dirty="0" smtClean="0">
              <a:latin typeface="ＭＳ ゴシック" pitchFamily="49" charset="-128"/>
              <a:ea typeface="ＭＳ ゴシック" pitchFamily="49" charset="-128"/>
            </a:rPr>
            <a:t>、</a:t>
          </a:r>
          <a:r>
            <a:rPr kumimoji="1" lang="ja-JP" sz="1500" kern="1200" dirty="0" smtClean="0">
              <a:latin typeface="ＭＳ ゴシック" pitchFamily="49" charset="-128"/>
              <a:ea typeface="ＭＳ ゴシック" pitchFamily="49" charset="-128"/>
            </a:rPr>
            <a:t>大人の目と鼻の刺激</a:t>
          </a:r>
          <a:endParaRPr lang="ja-JP" sz="1500" kern="1200" dirty="0">
            <a:latin typeface="ＭＳ ゴシック" pitchFamily="49" charset="-128"/>
            <a:ea typeface="ＭＳ ゴシック" pitchFamily="49" charset="-128"/>
          </a:endParaRPr>
        </a:p>
        <a:p>
          <a:pPr marL="114300" lvl="1" indent="-114300" algn="l" defTabSz="666750" rtl="0">
            <a:lnSpc>
              <a:spcPct val="90000"/>
            </a:lnSpc>
            <a:spcBef>
              <a:spcPct val="0"/>
            </a:spcBef>
            <a:spcAft>
              <a:spcPct val="15000"/>
            </a:spcAft>
            <a:buChar char="••"/>
          </a:pPr>
          <a:r>
            <a:rPr kumimoji="1" lang="ja-JP" sz="1500" b="1" kern="1200" dirty="0" smtClean="0">
              <a:effectLst/>
              <a:latin typeface="ＭＳ ゴシック" pitchFamily="49" charset="-128"/>
              <a:ea typeface="ＭＳ ゴシック" pitchFamily="49" charset="-128"/>
            </a:rPr>
            <a:t>発</a:t>
          </a:r>
          <a:r>
            <a:rPr kumimoji="1" lang="ja-JP" altLang="en-US" sz="1500" b="1" kern="1200" dirty="0" smtClean="0">
              <a:effectLst/>
              <a:latin typeface="ＭＳ ゴシック" pitchFamily="49" charset="-128"/>
              <a:ea typeface="ＭＳ ゴシック" pitchFamily="49" charset="-128"/>
            </a:rPr>
            <a:t>がん</a:t>
          </a:r>
          <a:endParaRPr lang="ja-JP" sz="1500" kern="1200" dirty="0">
            <a:effectLst/>
            <a:latin typeface="ＭＳ ゴシック" pitchFamily="49" charset="-128"/>
            <a:ea typeface="ＭＳ ゴシック" pitchFamily="49" charset="-128"/>
          </a:endParaRPr>
        </a:p>
        <a:p>
          <a:pPr marL="228600" lvl="2" indent="-114300" algn="l" defTabSz="666750" rtl="0">
            <a:lnSpc>
              <a:spcPct val="90000"/>
            </a:lnSpc>
            <a:spcBef>
              <a:spcPct val="0"/>
            </a:spcBef>
            <a:spcAft>
              <a:spcPct val="15000"/>
            </a:spcAft>
            <a:buChar char="••"/>
          </a:pPr>
          <a:r>
            <a:rPr kumimoji="1" lang="ja-JP" sz="1500" kern="1200" dirty="0" smtClean="0">
              <a:latin typeface="ＭＳ ゴシック" pitchFamily="49" charset="-128"/>
              <a:ea typeface="ＭＳ ゴシック" pitchFamily="49" charset="-128"/>
            </a:rPr>
            <a:t>肺癌、副鼻腔癌、小児の発癌作用</a:t>
          </a:r>
          <a:endParaRPr lang="ja-JP" sz="1500" kern="1200" dirty="0">
            <a:latin typeface="ＭＳ ゴシック" pitchFamily="49" charset="-128"/>
            <a:ea typeface="ＭＳ ゴシック" pitchFamily="49" charset="-128"/>
          </a:endParaRPr>
        </a:p>
        <a:p>
          <a:pPr marL="114300" lvl="1" indent="-114300" algn="l" defTabSz="666750" rtl="0">
            <a:lnSpc>
              <a:spcPct val="90000"/>
            </a:lnSpc>
            <a:spcBef>
              <a:spcPct val="0"/>
            </a:spcBef>
            <a:spcAft>
              <a:spcPct val="15000"/>
            </a:spcAft>
            <a:buChar char="••"/>
          </a:pPr>
          <a:r>
            <a:rPr kumimoji="1" lang="ja-JP" sz="1500" b="1" kern="1200" dirty="0" smtClean="0">
              <a:effectLst/>
              <a:latin typeface="ＭＳ ゴシック" pitchFamily="49" charset="-128"/>
              <a:ea typeface="ＭＳ ゴシック" pitchFamily="49" charset="-128"/>
            </a:rPr>
            <a:t>心血管に対する影響</a:t>
          </a:r>
          <a:endParaRPr lang="ja-JP" sz="1500" kern="1200" dirty="0">
            <a:effectLst/>
            <a:latin typeface="ＭＳ ゴシック" pitchFamily="49" charset="-128"/>
            <a:ea typeface="ＭＳ ゴシック" pitchFamily="49" charset="-128"/>
          </a:endParaRPr>
        </a:p>
        <a:p>
          <a:pPr marL="228600" lvl="2" indent="-114300" algn="l" defTabSz="666750" rtl="0">
            <a:lnSpc>
              <a:spcPct val="90000"/>
            </a:lnSpc>
            <a:spcBef>
              <a:spcPct val="0"/>
            </a:spcBef>
            <a:spcAft>
              <a:spcPct val="15000"/>
            </a:spcAft>
            <a:buChar char="••"/>
          </a:pPr>
          <a:r>
            <a:rPr kumimoji="1" lang="ja-JP" sz="1500" kern="1200" dirty="0" smtClean="0">
              <a:latin typeface="ＭＳ ゴシック" pitchFamily="49" charset="-128"/>
              <a:ea typeface="ＭＳ ゴシック" pitchFamily="49" charset="-128"/>
            </a:rPr>
            <a:t>心臓病の死亡、急性および慢性冠動脈疾患の罹患</a:t>
          </a:r>
          <a:endParaRPr lang="ja-JP" sz="1500" kern="1200" dirty="0">
            <a:latin typeface="ＭＳ ゴシック" pitchFamily="49" charset="-128"/>
            <a:ea typeface="ＭＳ ゴシック" pitchFamily="49" charset="-128"/>
          </a:endParaRPr>
        </a:p>
      </dsp:txBody>
      <dsp:txXfrm>
        <a:off x="0" y="572952"/>
        <a:ext cx="7344816" cy="2693250"/>
      </dsp:txXfrm>
    </dsp:sp>
    <dsp:sp modelId="{82E9A7E2-699F-41E5-9BE0-7A9980560981}">
      <dsp:nvSpPr>
        <dsp:cNvPr id="0" name=""/>
        <dsp:cNvSpPr/>
      </dsp:nvSpPr>
      <dsp:spPr>
        <a:xfrm>
          <a:off x="367240" y="351552"/>
          <a:ext cx="5141371" cy="442800"/>
        </a:xfrm>
        <a:prstGeom prst="round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l" defTabSz="666750" rtl="0">
            <a:lnSpc>
              <a:spcPct val="90000"/>
            </a:lnSpc>
            <a:spcBef>
              <a:spcPct val="0"/>
            </a:spcBef>
            <a:spcAft>
              <a:spcPct val="35000"/>
            </a:spcAft>
          </a:pPr>
          <a:r>
            <a:rPr kumimoji="1" lang="ja-JP" sz="1500" b="1" kern="1200" dirty="0" smtClean="0">
              <a:latin typeface="ＭＳ ゴシック" pitchFamily="49" charset="-128"/>
              <a:ea typeface="ＭＳ ゴシック" pitchFamily="49" charset="-128"/>
            </a:rPr>
            <a:t>■影響が確実なもの■</a:t>
          </a:r>
          <a:endParaRPr lang="ja-JP" sz="1500" kern="1200" dirty="0">
            <a:latin typeface="ＭＳ ゴシック" pitchFamily="49" charset="-128"/>
            <a:ea typeface="ＭＳ ゴシック" pitchFamily="49" charset="-128"/>
          </a:endParaRPr>
        </a:p>
      </dsp:txBody>
      <dsp:txXfrm>
        <a:off x="367240" y="351552"/>
        <a:ext cx="5141371" cy="442800"/>
      </dsp:txXfrm>
    </dsp:sp>
    <dsp:sp modelId="{FFE9A065-06CF-443B-A23C-F45CE9E39235}">
      <dsp:nvSpPr>
        <dsp:cNvPr id="0" name=""/>
        <dsp:cNvSpPr/>
      </dsp:nvSpPr>
      <dsp:spPr>
        <a:xfrm>
          <a:off x="0" y="3568603"/>
          <a:ext cx="7344816" cy="198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12420" rIns="570039" bIns="106680" numCol="1" spcCol="1270" anchor="t" anchorCtr="0">
          <a:noAutofit/>
        </a:bodyPr>
        <a:lstStyle/>
        <a:p>
          <a:pPr marL="114300" lvl="1" indent="-114300" algn="l" defTabSz="666750" rtl="0">
            <a:lnSpc>
              <a:spcPct val="90000"/>
            </a:lnSpc>
            <a:spcBef>
              <a:spcPct val="0"/>
            </a:spcBef>
            <a:spcAft>
              <a:spcPct val="15000"/>
            </a:spcAft>
            <a:buChar char="••"/>
          </a:pPr>
          <a:r>
            <a:rPr kumimoji="1" lang="ja-JP" sz="1500" b="1" kern="1200" dirty="0" smtClean="0">
              <a:effectLst/>
              <a:latin typeface="ＭＳ ゴシック" pitchFamily="49" charset="-128"/>
              <a:ea typeface="ＭＳ ゴシック" pitchFamily="49" charset="-128"/>
            </a:rPr>
            <a:t>発育に対する影響</a:t>
          </a:r>
          <a:endParaRPr lang="ja-JP" sz="1500" kern="1200" dirty="0">
            <a:effectLst/>
            <a:latin typeface="ＭＳ ゴシック" pitchFamily="49" charset="-128"/>
            <a:ea typeface="ＭＳ ゴシック" pitchFamily="49" charset="-128"/>
          </a:endParaRPr>
        </a:p>
        <a:p>
          <a:pPr marL="228600" lvl="2" indent="-114300" algn="l" defTabSz="666750" rtl="0">
            <a:lnSpc>
              <a:spcPct val="90000"/>
            </a:lnSpc>
            <a:spcBef>
              <a:spcPct val="0"/>
            </a:spcBef>
            <a:spcAft>
              <a:spcPct val="15000"/>
            </a:spcAft>
            <a:buChar char="••"/>
          </a:pPr>
          <a:r>
            <a:rPr kumimoji="1" lang="ja-JP" sz="1500" kern="1200" dirty="0" smtClean="0">
              <a:latin typeface="ＭＳ ゴシック" pitchFamily="49" charset="-128"/>
              <a:ea typeface="ＭＳ ゴシック" pitchFamily="49" charset="-128"/>
            </a:rPr>
            <a:t>自然流産</a:t>
          </a:r>
          <a:r>
            <a:rPr kumimoji="1" lang="ja-JP" altLang="en-US" sz="1500" kern="1200" dirty="0" smtClean="0">
              <a:latin typeface="ＭＳ ゴシック" pitchFamily="49" charset="-128"/>
              <a:ea typeface="ＭＳ ゴシック" pitchFamily="49" charset="-128"/>
            </a:rPr>
            <a:t>、</a:t>
          </a:r>
          <a:r>
            <a:rPr kumimoji="1" lang="ja-JP" sz="1500" kern="1200" dirty="0" smtClean="0">
              <a:latin typeface="ＭＳ ゴシック" pitchFamily="49" charset="-128"/>
              <a:ea typeface="ＭＳ ゴシック" pitchFamily="49" charset="-128"/>
            </a:rPr>
            <a:t>認知および行動における好ましくない影響（</a:t>
          </a:r>
          <a:r>
            <a:rPr kumimoji="1" lang="en-US" sz="1500" kern="1200" dirty="0" smtClean="0">
              <a:latin typeface="ＭＳ ゴシック" pitchFamily="49" charset="-128"/>
              <a:ea typeface="ＭＳ ゴシック" pitchFamily="49" charset="-128"/>
            </a:rPr>
            <a:t>ADHD</a:t>
          </a:r>
          <a:r>
            <a:rPr kumimoji="1" lang="ja-JP" sz="1500" kern="1200" dirty="0" smtClean="0">
              <a:latin typeface="ＭＳ ゴシック" pitchFamily="49" charset="-128"/>
              <a:ea typeface="ＭＳ ゴシック" pitchFamily="49" charset="-128"/>
            </a:rPr>
            <a:t>等）</a:t>
          </a:r>
          <a:endParaRPr lang="ja-JP" sz="1500" kern="1200" dirty="0">
            <a:latin typeface="ＭＳ ゴシック" pitchFamily="49" charset="-128"/>
            <a:ea typeface="ＭＳ ゴシック" pitchFamily="49" charset="-128"/>
          </a:endParaRPr>
        </a:p>
        <a:p>
          <a:pPr marL="114300" lvl="1" indent="-114300" algn="l" defTabSz="666750" rtl="0">
            <a:lnSpc>
              <a:spcPct val="90000"/>
            </a:lnSpc>
            <a:spcBef>
              <a:spcPct val="0"/>
            </a:spcBef>
            <a:spcAft>
              <a:spcPct val="15000"/>
            </a:spcAft>
            <a:buChar char="••"/>
          </a:pPr>
          <a:r>
            <a:rPr kumimoji="1" lang="ja-JP" sz="1500" b="1" kern="1200" dirty="0" smtClean="0">
              <a:effectLst/>
              <a:latin typeface="ＭＳ ゴシック" pitchFamily="49" charset="-128"/>
              <a:ea typeface="ＭＳ ゴシック" pitchFamily="49" charset="-128"/>
            </a:rPr>
            <a:t>呼吸器系に対する影響</a:t>
          </a:r>
          <a:endParaRPr lang="ja-JP" sz="1500" kern="1200" dirty="0">
            <a:effectLst/>
            <a:latin typeface="ＭＳ ゴシック" pitchFamily="49" charset="-128"/>
            <a:ea typeface="ＭＳ ゴシック" pitchFamily="49" charset="-128"/>
          </a:endParaRPr>
        </a:p>
        <a:p>
          <a:pPr marL="228600" lvl="2" indent="-114300" algn="l" defTabSz="666750" rtl="0">
            <a:lnSpc>
              <a:spcPct val="90000"/>
            </a:lnSpc>
            <a:spcBef>
              <a:spcPct val="0"/>
            </a:spcBef>
            <a:spcAft>
              <a:spcPct val="15000"/>
            </a:spcAft>
            <a:buChar char="••"/>
          </a:pPr>
          <a:r>
            <a:rPr kumimoji="1" lang="ja-JP" sz="1500" kern="1200" dirty="0" smtClean="0">
              <a:latin typeface="ＭＳ ゴシック" pitchFamily="49" charset="-128"/>
              <a:ea typeface="ＭＳ ゴシック" pitchFamily="49" charset="-128"/>
            </a:rPr>
            <a:t>呼吸機能の低下</a:t>
          </a:r>
          <a:endParaRPr lang="ja-JP" sz="1500" kern="1200" dirty="0">
            <a:latin typeface="ＭＳ ゴシック" pitchFamily="49" charset="-128"/>
            <a:ea typeface="ＭＳ ゴシック" pitchFamily="49" charset="-128"/>
          </a:endParaRPr>
        </a:p>
        <a:p>
          <a:pPr marL="114300" lvl="1" indent="-114300" algn="l" defTabSz="666750" rtl="0">
            <a:lnSpc>
              <a:spcPct val="90000"/>
            </a:lnSpc>
            <a:spcBef>
              <a:spcPct val="0"/>
            </a:spcBef>
            <a:spcAft>
              <a:spcPct val="15000"/>
            </a:spcAft>
            <a:buChar char="••"/>
          </a:pPr>
          <a:r>
            <a:rPr kumimoji="1" lang="ja-JP" sz="1500" b="1" kern="1200" dirty="0" smtClean="0">
              <a:effectLst/>
              <a:latin typeface="ＭＳ ゴシック" pitchFamily="49" charset="-128"/>
              <a:ea typeface="ＭＳ ゴシック" pitchFamily="49" charset="-128"/>
            </a:rPr>
            <a:t>発</a:t>
          </a:r>
          <a:r>
            <a:rPr kumimoji="1" lang="ja-JP" altLang="en-US" sz="1500" b="1" kern="1200" dirty="0" smtClean="0">
              <a:effectLst/>
              <a:latin typeface="ＭＳ ゴシック" pitchFamily="49" charset="-128"/>
              <a:ea typeface="ＭＳ ゴシック" pitchFamily="49" charset="-128"/>
            </a:rPr>
            <a:t>がん</a:t>
          </a:r>
          <a:endParaRPr lang="ja-JP" sz="1500" kern="1200" dirty="0">
            <a:effectLst/>
            <a:latin typeface="ＭＳ ゴシック" pitchFamily="49" charset="-128"/>
            <a:ea typeface="ＭＳ ゴシック" pitchFamily="49" charset="-128"/>
          </a:endParaRPr>
        </a:p>
        <a:p>
          <a:pPr marL="228600" lvl="2" indent="-114300" algn="l" defTabSz="666750" rtl="0">
            <a:lnSpc>
              <a:spcPct val="90000"/>
            </a:lnSpc>
            <a:spcBef>
              <a:spcPct val="0"/>
            </a:spcBef>
            <a:spcAft>
              <a:spcPct val="15000"/>
            </a:spcAft>
            <a:buChar char="••"/>
          </a:pPr>
          <a:r>
            <a:rPr kumimoji="1" lang="ja-JP" sz="1500" kern="1200" dirty="0" smtClean="0">
              <a:latin typeface="ＭＳ ゴシック" pitchFamily="49" charset="-128"/>
              <a:ea typeface="ＭＳ ゴシック" pitchFamily="49" charset="-128"/>
            </a:rPr>
            <a:t>頸部の癌、子宮頚がん</a:t>
          </a:r>
          <a:endParaRPr lang="ja-JP" sz="1500" kern="1200" dirty="0">
            <a:latin typeface="ＭＳ ゴシック" pitchFamily="49" charset="-128"/>
            <a:ea typeface="ＭＳ ゴシック" pitchFamily="49" charset="-128"/>
          </a:endParaRPr>
        </a:p>
      </dsp:txBody>
      <dsp:txXfrm>
        <a:off x="0" y="3568603"/>
        <a:ext cx="7344816" cy="1984500"/>
      </dsp:txXfrm>
    </dsp:sp>
    <dsp:sp modelId="{3A42ED8B-175E-4841-838D-8639933B4E02}">
      <dsp:nvSpPr>
        <dsp:cNvPr id="0" name=""/>
        <dsp:cNvSpPr/>
      </dsp:nvSpPr>
      <dsp:spPr>
        <a:xfrm>
          <a:off x="367240" y="3347203"/>
          <a:ext cx="5141371" cy="44280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l" defTabSz="666750" rtl="0">
            <a:lnSpc>
              <a:spcPct val="90000"/>
            </a:lnSpc>
            <a:spcBef>
              <a:spcPct val="0"/>
            </a:spcBef>
            <a:spcAft>
              <a:spcPct val="35000"/>
            </a:spcAft>
          </a:pPr>
          <a:r>
            <a:rPr kumimoji="1" lang="ja-JP" sz="1500" b="1" kern="1200" dirty="0" smtClean="0">
              <a:latin typeface="ＭＳ ゴシック" pitchFamily="49" charset="-128"/>
              <a:ea typeface="ＭＳ ゴシック" pitchFamily="49" charset="-128"/>
            </a:rPr>
            <a:t>■影響が示唆されるもの■</a:t>
          </a:r>
          <a:endParaRPr lang="ja-JP" sz="1500" kern="1200" dirty="0">
            <a:latin typeface="ＭＳ ゴシック" pitchFamily="49" charset="-128"/>
            <a:ea typeface="ＭＳ ゴシック" pitchFamily="49" charset="-128"/>
          </a:endParaRPr>
        </a:p>
      </dsp:txBody>
      <dsp:txXfrm>
        <a:off x="367240" y="3347203"/>
        <a:ext cx="5141371" cy="4428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197136-7A7A-45A8-A4E2-D05F8C92B72B}">
      <dsp:nvSpPr>
        <dsp:cNvPr id="0" name=""/>
        <dsp:cNvSpPr/>
      </dsp:nvSpPr>
      <dsp:spPr>
        <a:xfrm>
          <a:off x="0" y="16579"/>
          <a:ext cx="8208912" cy="113724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kumimoji="1" lang="ja-JP" sz="2700" kern="1200" dirty="0" smtClean="0">
              <a:latin typeface="ＭＳ ゴシック" pitchFamily="49" charset="-128"/>
              <a:ea typeface="ＭＳ ゴシック" pitchFamily="49" charset="-128"/>
            </a:rPr>
            <a:t>日本における受動喫煙による肺癌と虚血性心疾患の死亡者数は年間</a:t>
          </a:r>
          <a:r>
            <a:rPr kumimoji="1" lang="en-US" sz="2700" kern="1200" dirty="0" smtClean="0">
              <a:latin typeface="ＭＳ ゴシック" pitchFamily="49" charset="-128"/>
              <a:ea typeface="ＭＳ ゴシック" pitchFamily="49" charset="-128"/>
            </a:rPr>
            <a:t>6800</a:t>
          </a:r>
          <a:r>
            <a:rPr kumimoji="1" lang="ja-JP" sz="2700" kern="1200" dirty="0" smtClean="0">
              <a:latin typeface="ＭＳ ゴシック" pitchFamily="49" charset="-128"/>
              <a:ea typeface="ＭＳ ゴシック" pitchFamily="49" charset="-128"/>
            </a:rPr>
            <a:t>人</a:t>
          </a:r>
          <a:endParaRPr lang="ja-JP" sz="2700" kern="1200" dirty="0">
            <a:latin typeface="ＭＳ ゴシック" pitchFamily="49" charset="-128"/>
            <a:ea typeface="ＭＳ ゴシック" pitchFamily="49" charset="-128"/>
          </a:endParaRPr>
        </a:p>
      </dsp:txBody>
      <dsp:txXfrm>
        <a:off x="0" y="16579"/>
        <a:ext cx="8208912" cy="1137240"/>
      </dsp:txXfrm>
    </dsp:sp>
    <dsp:sp modelId="{10CB0853-730F-45D5-A52F-E1A9ABB0C421}">
      <dsp:nvSpPr>
        <dsp:cNvPr id="0" name=""/>
        <dsp:cNvSpPr/>
      </dsp:nvSpPr>
      <dsp:spPr>
        <a:xfrm>
          <a:off x="0" y="1231579"/>
          <a:ext cx="8208912" cy="113724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kumimoji="1" lang="ja-JP" sz="2700" kern="1200" dirty="0" smtClean="0">
              <a:latin typeface="ＭＳ ゴシック" pitchFamily="49" charset="-128"/>
              <a:ea typeface="ＭＳ ゴシック" pitchFamily="49" charset="-128"/>
            </a:rPr>
            <a:t>検討した疾患は</a:t>
          </a:r>
          <a:r>
            <a:rPr kumimoji="1" lang="ja-JP" altLang="en-US" sz="2700" kern="1200" dirty="0" smtClean="0">
              <a:latin typeface="ＭＳ ゴシック" pitchFamily="49" charset="-128"/>
              <a:ea typeface="ＭＳ ゴシック" pitchFamily="49" charset="-128"/>
            </a:rPr>
            <a:t>、</a:t>
          </a:r>
          <a:r>
            <a:rPr kumimoji="1" lang="ja-JP" sz="2700" kern="1200" dirty="0" smtClean="0">
              <a:latin typeface="ＭＳ ゴシック" pitchFamily="49" charset="-128"/>
              <a:ea typeface="ＭＳ ゴシック" pitchFamily="49" charset="-128"/>
            </a:rPr>
            <a:t>肺癌と虚血性心疾患のみ</a:t>
          </a:r>
          <a:endParaRPr lang="ja-JP" sz="2700" kern="1200" dirty="0">
            <a:latin typeface="ＭＳ ゴシック" pitchFamily="49" charset="-128"/>
            <a:ea typeface="ＭＳ ゴシック" pitchFamily="49" charset="-128"/>
          </a:endParaRPr>
        </a:p>
      </dsp:txBody>
      <dsp:txXfrm>
        <a:off x="0" y="1231579"/>
        <a:ext cx="8208912" cy="1137240"/>
      </dsp:txXfrm>
    </dsp:sp>
    <dsp:sp modelId="{59663F67-0687-48F9-8B1E-7FBB15480CD3}">
      <dsp:nvSpPr>
        <dsp:cNvPr id="0" name=""/>
        <dsp:cNvSpPr/>
      </dsp:nvSpPr>
      <dsp:spPr>
        <a:xfrm>
          <a:off x="0" y="2446579"/>
          <a:ext cx="8208912" cy="113724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kumimoji="1" lang="ja-JP" sz="2700" kern="1200" dirty="0" smtClean="0">
              <a:latin typeface="ＭＳ ゴシック" pitchFamily="49" charset="-128"/>
              <a:ea typeface="ＭＳ ゴシック" pitchFamily="49" charset="-128"/>
            </a:rPr>
            <a:t>少なくとも年間</a:t>
          </a:r>
          <a:r>
            <a:rPr kumimoji="1" lang="en-US" sz="2700" kern="1200" dirty="0" smtClean="0">
              <a:latin typeface="ＭＳ ゴシック" pitchFamily="49" charset="-128"/>
              <a:ea typeface="ＭＳ ゴシック" pitchFamily="49" charset="-128"/>
            </a:rPr>
            <a:t>6800</a:t>
          </a:r>
          <a:r>
            <a:rPr kumimoji="1" lang="ja-JP" sz="2700" kern="1200" dirty="0" smtClean="0">
              <a:latin typeface="ＭＳ ゴシック" pitchFamily="49" charset="-128"/>
              <a:ea typeface="ＭＳ ゴシック" pitchFamily="49" charset="-128"/>
            </a:rPr>
            <a:t>人</a:t>
          </a:r>
          <a:r>
            <a:rPr kumimoji="1" lang="ja-JP" altLang="en-US" sz="2700" kern="1200" dirty="0" smtClean="0">
              <a:latin typeface="ＭＳ ゴシック" pitchFamily="49" charset="-128"/>
              <a:ea typeface="ＭＳ ゴシック" pitchFamily="49" charset="-128"/>
            </a:rPr>
            <a:t>　　　　　　　　　　　　　</a:t>
          </a:r>
          <a:r>
            <a:rPr kumimoji="1" lang="ja-JP" sz="2700" kern="1200" dirty="0" smtClean="0">
              <a:latin typeface="ＭＳ ゴシック" pitchFamily="49" charset="-128"/>
              <a:ea typeface="ＭＳ ゴシック" pitchFamily="49" charset="-128"/>
            </a:rPr>
            <a:t>（過少評価でも</a:t>
          </a:r>
          <a:r>
            <a:rPr kumimoji="1" lang="en-US" sz="2700" kern="1200" dirty="0" smtClean="0">
              <a:latin typeface="ＭＳ ゴシック" pitchFamily="49" charset="-128"/>
              <a:ea typeface="ＭＳ ゴシック" pitchFamily="49" charset="-128"/>
            </a:rPr>
            <a:t>6800</a:t>
          </a:r>
          <a:r>
            <a:rPr kumimoji="1" lang="ja-JP" sz="2700" kern="1200" dirty="0" smtClean="0">
              <a:latin typeface="ＭＳ ゴシック" pitchFamily="49" charset="-128"/>
              <a:ea typeface="ＭＳ ゴシック" pitchFamily="49" charset="-128"/>
            </a:rPr>
            <a:t>人が死亡）</a:t>
          </a:r>
          <a:endParaRPr lang="ja-JP" sz="2700" kern="1200" dirty="0">
            <a:latin typeface="ＭＳ ゴシック" pitchFamily="49" charset="-128"/>
            <a:ea typeface="ＭＳ ゴシック" pitchFamily="49" charset="-128"/>
          </a:endParaRPr>
        </a:p>
      </dsp:txBody>
      <dsp:txXfrm>
        <a:off x="0" y="2446579"/>
        <a:ext cx="8208912" cy="113724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1.emf"/></Relationships>
</file>

<file path=ppt/drawings/drawing1.xml><?xml version="1.0" encoding="utf-8"?>
<c:userShapes xmlns:c="http://schemas.openxmlformats.org/drawingml/2006/chart">
  <cdr:relSizeAnchor xmlns:cdr="http://schemas.openxmlformats.org/drawingml/2006/chartDrawing">
    <cdr:from>
      <cdr:x>0.41667</cdr:x>
      <cdr:y>0.29365</cdr:y>
    </cdr:from>
    <cdr:to>
      <cdr:x>0.45525</cdr:x>
      <cdr:y>0.37478</cdr:y>
    </cdr:to>
    <cdr:sp macro="" textlink="">
      <cdr:nvSpPr>
        <cdr:cNvPr id="2" name="テキスト ボックス 17"/>
        <cdr:cNvSpPr txBox="1"/>
      </cdr:nvSpPr>
      <cdr:spPr>
        <a:xfrm xmlns:a="http://schemas.openxmlformats.org/drawingml/2006/main">
          <a:off x="3240360" y="1336782"/>
          <a:ext cx="30008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dirty="0"/>
            <a:t>*</a:t>
          </a:r>
          <a:endParaRPr kumimoji="1" lang="ja-JP"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EDE72C-4D10-4B75-AF86-E49C5B9FD6D1}" type="datetimeFigureOut">
              <a:rPr kumimoji="1" lang="ja-JP" altLang="en-US" smtClean="0"/>
              <a:pPr/>
              <a:t>2012/4/12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DC032-A555-4080-92CA-45CCDCC54E61}" type="slidenum">
              <a:rPr kumimoji="1" lang="ja-JP" altLang="en-US" smtClean="0"/>
              <a:pPr/>
              <a:t>&lt;#&gt;</a:t>
            </a:fld>
            <a:endParaRPr kumimoji="1" lang="ja-JP" altLang="en-US"/>
          </a:p>
        </p:txBody>
      </p:sp>
    </p:spTree>
    <p:extLst>
      <p:ext uri="{BB962C8B-B14F-4D97-AF65-F5344CB8AC3E}">
        <p14:creationId xmlns="" xmlns:p14="http://schemas.microsoft.com/office/powerpoint/2010/main" val="41156530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タバコの煙には、</a:t>
            </a:r>
            <a:r>
              <a:rPr lang="en-US" altLang="ja-JP" sz="1050" dirty="0" smtClean="0">
                <a:latin typeface="ＭＳ ゴシック" pitchFamily="49" charset="-128"/>
                <a:ea typeface="ＭＳ ゴシック" pitchFamily="49" charset="-128"/>
              </a:rPr>
              <a:t>4000</a:t>
            </a:r>
            <a:r>
              <a:rPr lang="ja-JP" altLang="en-US" sz="1050" dirty="0" smtClean="0">
                <a:latin typeface="ＭＳ ゴシック" pitchFamily="49" charset="-128"/>
                <a:ea typeface="ＭＳ ゴシック" pitchFamily="49" charset="-128"/>
              </a:rPr>
              <a:t>種類もの化学物質が含まれています。この中には</a:t>
            </a:r>
            <a:r>
              <a:rPr lang="en-US" altLang="ja-JP" sz="1050" dirty="0" smtClean="0">
                <a:latin typeface="ＭＳ ゴシック" pitchFamily="49" charset="-128"/>
                <a:ea typeface="ＭＳ ゴシック" pitchFamily="49" charset="-128"/>
              </a:rPr>
              <a:t>60</a:t>
            </a:r>
            <a:r>
              <a:rPr lang="ja-JP" altLang="en-US" sz="1050" dirty="0" smtClean="0">
                <a:latin typeface="ＭＳ ゴシック" pitchFamily="49" charset="-128"/>
                <a:ea typeface="ＭＳ ゴシック" pitchFamily="49" charset="-128"/>
              </a:rPr>
              <a:t>種類の発がん性物質も含まれます。具体的な例として、スライドにあげたものがあります。これは「身のまわりの例」にあげたように有毒なものばかりであると分かります。</a:t>
            </a:r>
          </a:p>
          <a:p>
            <a:pPr>
              <a:spcBef>
                <a:spcPct val="0"/>
              </a:spcBef>
            </a:pPr>
            <a:r>
              <a:rPr lang="ja-JP" altLang="en-US" sz="1050" dirty="0" smtClean="0">
                <a:latin typeface="ＭＳ ゴシック" pitchFamily="49" charset="-128"/>
                <a:ea typeface="ＭＳ ゴシック" pitchFamily="49" charset="-128"/>
              </a:rPr>
              <a:t>（出典）喫煙と健康問題に関する検討会編</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たばこ煙の成分</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新版喫煙と健康</a:t>
            </a:r>
            <a:r>
              <a:rPr lang="en-US" altLang="ja-JP" sz="1050" dirty="0" smtClean="0">
                <a:latin typeface="ＭＳ ゴシック" pitchFamily="49" charset="-128"/>
                <a:ea typeface="ＭＳ ゴシック" pitchFamily="49" charset="-128"/>
              </a:rPr>
              <a:t>. 37, 2002.  </a:t>
            </a:r>
            <a:r>
              <a:rPr lang="ja-JP" altLang="en-US" sz="1050" dirty="0" smtClean="0">
                <a:latin typeface="ＭＳ ゴシック" pitchFamily="49" charset="-128"/>
                <a:ea typeface="ＭＳ ゴシック" pitchFamily="49" charset="-128"/>
              </a:rPr>
              <a:t>厚生労働省：健康ネット </a:t>
            </a:r>
            <a:r>
              <a:rPr lang="en-US" altLang="ja-JP" sz="1050" dirty="0" smtClean="0">
                <a:latin typeface="ＭＳ ゴシック" pitchFamily="49" charset="-128"/>
                <a:ea typeface="ＭＳ ゴシック" pitchFamily="49" charset="-128"/>
              </a:rPr>
              <a:t>http://www.health-net.or.jp/tobacco/21c_tobacco/1st/23.html</a:t>
            </a:r>
          </a:p>
          <a:p>
            <a:pPr marL="0" marR="0" indent="0" algn="l" defTabSz="914400" rtl="0" eaLnBrk="1" fontAlgn="auto" latinLnBrk="0" hangingPunct="1">
              <a:lnSpc>
                <a:spcPct val="100000"/>
              </a:lnSpc>
              <a:spcBef>
                <a:spcPct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endParaRPr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a:t>
            </a:fld>
            <a:endParaRPr kumimoji="1" lang="ja-JP" altLang="en-US"/>
          </a:p>
        </p:txBody>
      </p:sp>
    </p:spTree>
    <p:extLst>
      <p:ext uri="{BB962C8B-B14F-4D97-AF65-F5344CB8AC3E}">
        <p14:creationId xmlns="" xmlns:p14="http://schemas.microsoft.com/office/powerpoint/2010/main" val="89104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肺腺癌に関して、喫煙の影響はより小さい結果ですが喫煙との関連が認められます。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Sobue</a:t>
            </a:r>
            <a:r>
              <a:rPr kumimoji="1" lang="en-US" altLang="ja-JP" sz="1050" dirty="0" smtClean="0">
                <a:latin typeface="ＭＳ ゴシック" pitchFamily="49" charset="-128"/>
                <a:ea typeface="ＭＳ ゴシック" pitchFamily="49" charset="-128"/>
              </a:rPr>
              <a:t> T, Yamamoto S, Hara M, </a:t>
            </a:r>
            <a:r>
              <a:rPr kumimoji="1" lang="en-US" altLang="ja-JP" sz="1050" dirty="0" err="1" smtClean="0">
                <a:latin typeface="ＭＳ ゴシック" pitchFamily="49" charset="-128"/>
                <a:ea typeface="ＭＳ ゴシック" pitchFamily="49" charset="-128"/>
              </a:rPr>
              <a:t>Sasazuki</a:t>
            </a:r>
            <a:r>
              <a:rPr kumimoji="1" lang="en-US" altLang="ja-JP" sz="1050" dirty="0" smtClean="0">
                <a:latin typeface="ＭＳ ゴシック" pitchFamily="49" charset="-128"/>
                <a:ea typeface="ＭＳ ゴシック" pitchFamily="49" charset="-128"/>
              </a:rPr>
              <a:t> S, Sasaki S,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S; JPHC Study Group. Japanese Public Health Center.</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Cigarette smoking and subsequent risk of lung cancer by histologic type in middle-aged Japanese men and women: the JPHC study.</a:t>
            </a:r>
            <a:r>
              <a:rPr kumimoji="1" lang="ja-JP" altLang="en-US"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Int</a:t>
            </a:r>
            <a:r>
              <a:rPr kumimoji="1" lang="en-US" altLang="ja-JP" sz="1050" dirty="0" smtClean="0">
                <a:latin typeface="ＭＳ ゴシック" pitchFamily="49" charset="-128"/>
                <a:ea typeface="ＭＳ ゴシック" pitchFamily="49" charset="-128"/>
              </a:rPr>
              <a:t> J Cancer 99;</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245-251, 2002.</a:t>
            </a:r>
            <a:r>
              <a:rPr kumimoji="1" lang="ja-JP" altLang="en-US" sz="105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16</a:t>
            </a:fld>
            <a:endParaRPr kumimoji="1" lang="ja-JP" altLang="en-US"/>
          </a:p>
        </p:txBody>
      </p:sp>
    </p:spTree>
    <p:extLst>
      <p:ext uri="{BB962C8B-B14F-4D97-AF65-F5344CB8AC3E}">
        <p14:creationId xmlns="" xmlns:p14="http://schemas.microsoft.com/office/powerpoint/2010/main" val="28329078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GB" sz="1050" dirty="0" smtClean="0">
                <a:latin typeface="ＭＳ ゴシック" pitchFamily="49" charset="-128"/>
                <a:ea typeface="ＭＳ ゴシック" pitchFamily="49" charset="-128"/>
              </a:rPr>
              <a:t>アメリカのヘレナという地区で、公衆の場での屋内喫煙を</a:t>
            </a:r>
            <a:r>
              <a:rPr lang="ja-JP" altLang="en-US" sz="1050" dirty="0" smtClean="0">
                <a:latin typeface="ＭＳ ゴシック" pitchFamily="49" charset="-128"/>
                <a:ea typeface="ＭＳ ゴシック" pitchFamily="49" charset="-128"/>
              </a:rPr>
              <a:t>時限的に</a:t>
            </a:r>
            <a:r>
              <a:rPr lang="en-GB" altLang="ja-JP" sz="1050" dirty="0" smtClean="0">
                <a:latin typeface="ＭＳ ゴシック" pitchFamily="49" charset="-128"/>
                <a:ea typeface="ＭＳ ゴシック" pitchFamily="49" charset="-128"/>
              </a:rPr>
              <a:t>6</a:t>
            </a:r>
            <a:r>
              <a:rPr lang="ja-JP" altLang="en-GB" sz="1050" dirty="0" smtClean="0">
                <a:latin typeface="ＭＳ ゴシック" pitchFamily="49" charset="-128"/>
                <a:ea typeface="ＭＳ ゴシック" pitchFamily="49" charset="-128"/>
              </a:rPr>
              <a:t>ヶ月間禁止</a:t>
            </a:r>
            <a:r>
              <a:rPr lang="ja-JP" altLang="en-US" sz="1050" dirty="0" smtClean="0">
                <a:latin typeface="ＭＳ ゴシック" pitchFamily="49" charset="-128"/>
                <a:ea typeface="ＭＳ ゴシック" pitchFamily="49" charset="-128"/>
              </a:rPr>
              <a:t>に</a:t>
            </a:r>
            <a:r>
              <a:rPr lang="ja-JP" altLang="en-GB" sz="1050" dirty="0" smtClean="0">
                <a:latin typeface="ＭＳ ゴシック" pitchFamily="49" charset="-128"/>
                <a:ea typeface="ＭＳ ゴシック" pitchFamily="49" charset="-128"/>
              </a:rPr>
              <a:t>した</a:t>
            </a:r>
            <a:r>
              <a:rPr lang="ja-JP" altLang="en-US" sz="1050" dirty="0" smtClean="0">
                <a:latin typeface="ＭＳ ゴシック" pitchFamily="49" charset="-128"/>
                <a:ea typeface="ＭＳ ゴシック" pitchFamily="49" charset="-128"/>
              </a:rPr>
              <a:t>ところ</a:t>
            </a:r>
            <a:r>
              <a:rPr lang="ja-JP" altLang="en-GB" sz="1050" dirty="0" smtClean="0">
                <a:latin typeface="ＭＳ ゴシック" pitchFamily="49" charset="-128"/>
                <a:ea typeface="ＭＳ ゴシック" pitchFamily="49" charset="-128"/>
              </a:rPr>
              <a:t>、心筋梗塞</a:t>
            </a:r>
            <a:r>
              <a:rPr lang="ja-JP" altLang="en-US" sz="1050" dirty="0" smtClean="0">
                <a:latin typeface="ＭＳ ゴシック" pitchFamily="49" charset="-128"/>
                <a:ea typeface="ＭＳ ゴシック" pitchFamily="49" charset="-128"/>
              </a:rPr>
              <a:t>の</a:t>
            </a:r>
            <a:r>
              <a:rPr lang="ja-JP" altLang="en-GB" sz="1050" dirty="0" smtClean="0">
                <a:latin typeface="ＭＳ ゴシック" pitchFamily="49" charset="-128"/>
                <a:ea typeface="ＭＳ ゴシック" pitchFamily="49" charset="-128"/>
              </a:rPr>
              <a:t>発生が減少しました。</a:t>
            </a:r>
            <a:r>
              <a:rPr lang="ja-JP" altLang="en-US" sz="1050" dirty="0" smtClean="0">
                <a:latin typeface="ＭＳ ゴシック" pitchFamily="49" charset="-128"/>
                <a:ea typeface="ＭＳ ゴシック" pitchFamily="49" charset="-128"/>
              </a:rPr>
              <a:t>同じ時期他の地区では心筋梗塞の発生は増加していました。その後、ヘレナ地区の法的制限も</a:t>
            </a:r>
            <a:r>
              <a:rPr lang="ja-JP" altLang="en-GB" sz="1050" dirty="0" smtClean="0">
                <a:latin typeface="ＭＳ ゴシック" pitchFamily="49" charset="-128"/>
                <a:ea typeface="ＭＳ ゴシック" pitchFamily="49" charset="-128"/>
              </a:rPr>
              <a:t>解除されると心筋梗塞の発生は増加していきました。この報告から公共の場の完全禁煙は、心臓病の発生を減らすことができることが示唆されました。</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Sargent RP, Shepard RM, </a:t>
            </a:r>
            <a:r>
              <a:rPr kumimoji="1" lang="en-US" altLang="ja-JP" sz="1050" dirty="0" err="1" smtClean="0">
                <a:latin typeface="ＭＳ ゴシック" pitchFamily="49" charset="-128"/>
                <a:ea typeface="ＭＳ ゴシック" pitchFamily="49" charset="-128"/>
              </a:rPr>
              <a:t>Glantz</a:t>
            </a:r>
            <a:r>
              <a:rPr kumimoji="1" lang="en-US" altLang="ja-JP" sz="1050" dirty="0" smtClean="0">
                <a:latin typeface="ＭＳ ゴシック" pitchFamily="49" charset="-128"/>
                <a:ea typeface="ＭＳ ゴシック" pitchFamily="49" charset="-128"/>
              </a:rPr>
              <a:t> SA.</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Reduced incidence of admissions for myocardial infarction associated with public smoking ban: before and after study. BMJ 328;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977-980,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2004.</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127</a:t>
            </a:fld>
            <a:endParaRPr kumimoji="1" lang="ja-JP" altLang="en-US"/>
          </a:p>
        </p:txBody>
      </p:sp>
    </p:spTree>
    <p:extLst>
      <p:ext uri="{BB962C8B-B14F-4D97-AF65-F5344CB8AC3E}">
        <p14:creationId xmlns="" xmlns:p14="http://schemas.microsoft.com/office/powerpoint/2010/main" val="3690482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公共の場や職場に続いてレストランでの禁煙を実施した段階で、心筋梗塞の発生は</a:t>
            </a:r>
            <a:r>
              <a:rPr kumimoji="1" lang="en-US" altLang="ja-JP" sz="1050" dirty="0" smtClean="0">
                <a:latin typeface="ＭＳ ゴシック" pitchFamily="49" charset="-128"/>
                <a:ea typeface="ＭＳ ゴシック" pitchFamily="49" charset="-128"/>
              </a:rPr>
              <a:t>17</a:t>
            </a:r>
            <a:r>
              <a:rPr kumimoji="1" lang="ja-JP" altLang="en-US" sz="1050" dirty="0" smtClean="0">
                <a:latin typeface="ＭＳ ゴシック" pitchFamily="49" charset="-128"/>
                <a:ea typeface="ＭＳ ゴシック" pitchFamily="49" charset="-128"/>
              </a:rPr>
              <a:t>％減少、心臓血管疾患は</a:t>
            </a:r>
            <a:r>
              <a:rPr kumimoji="1" lang="en-US" altLang="ja-JP" sz="1050" dirty="0" smtClean="0">
                <a:latin typeface="ＭＳ ゴシック" pitchFamily="49" charset="-128"/>
                <a:ea typeface="ＭＳ ゴシック" pitchFamily="49" charset="-128"/>
              </a:rPr>
              <a:t>39</a:t>
            </a:r>
            <a:r>
              <a:rPr kumimoji="1" lang="ja-JP" altLang="en-US" sz="1050" dirty="0" smtClean="0">
                <a:latin typeface="ＭＳ ゴシック" pitchFamily="49" charset="-128"/>
                <a:ea typeface="ＭＳ ゴシック" pitchFamily="49" charset="-128"/>
              </a:rPr>
              <a:t>％減少、呼吸器疾患は</a:t>
            </a:r>
            <a:r>
              <a:rPr kumimoji="1" lang="en-US" altLang="ja-JP" sz="1050" dirty="0" smtClean="0">
                <a:latin typeface="ＭＳ ゴシック" pitchFamily="49" charset="-128"/>
                <a:ea typeface="ＭＳ ゴシック" pitchFamily="49" charset="-128"/>
              </a:rPr>
              <a:t>33</a:t>
            </a:r>
            <a:r>
              <a:rPr kumimoji="1" lang="ja-JP" altLang="en-US" sz="1050" dirty="0" smtClean="0">
                <a:latin typeface="ＭＳ ゴシック" pitchFamily="49" charset="-128"/>
                <a:ea typeface="ＭＳ ゴシック" pitchFamily="49" charset="-128"/>
              </a:rPr>
              <a:t>％減少しました。受動喫煙防止のための法的規制の効果がカナダでも確かめられました。</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Naiman</a:t>
            </a:r>
            <a:r>
              <a:rPr kumimoji="1" lang="en-US" altLang="ja-JP" sz="1050" dirty="0" smtClean="0">
                <a:latin typeface="ＭＳ ゴシック" pitchFamily="49" charset="-128"/>
                <a:ea typeface="ＭＳ ゴシック" pitchFamily="49" charset="-128"/>
              </a:rPr>
              <a:t> A, Glazier RH, </a:t>
            </a:r>
            <a:r>
              <a:rPr kumimoji="1" lang="en-US" altLang="ja-JP" sz="1050" dirty="0" err="1" smtClean="0">
                <a:latin typeface="ＭＳ ゴシック" pitchFamily="49" charset="-128"/>
                <a:ea typeface="ＭＳ ゴシック" pitchFamily="49" charset="-128"/>
              </a:rPr>
              <a:t>Moineddin</a:t>
            </a:r>
            <a:r>
              <a:rPr kumimoji="1" lang="en-US" altLang="ja-JP" sz="1050" dirty="0" smtClean="0">
                <a:latin typeface="ＭＳ ゴシック" pitchFamily="49" charset="-128"/>
                <a:ea typeface="ＭＳ ゴシック" pitchFamily="49" charset="-128"/>
              </a:rPr>
              <a:t> R. Association of anti-smoking legislation with rates of hospital admission for cardiovascular and respiratory conditions. CMAJ 182; 761-767,  2010.</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128</a:t>
            </a:fld>
            <a:endParaRPr kumimoji="1" lang="ja-JP" altLang="en-US"/>
          </a:p>
        </p:txBody>
      </p:sp>
    </p:spTree>
    <p:extLst>
      <p:ext uri="{BB962C8B-B14F-4D97-AF65-F5344CB8AC3E}">
        <p14:creationId xmlns="" xmlns:p14="http://schemas.microsoft.com/office/powerpoint/2010/main" val="23094296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家庭が禁煙になると、喫煙者は</a:t>
            </a:r>
            <a:r>
              <a:rPr kumimoji="1" lang="en-US" altLang="ja-JP" sz="1050" dirty="0" smtClean="0">
                <a:latin typeface="ＭＳ ゴシック" pitchFamily="49" charset="-128"/>
                <a:ea typeface="ＭＳ ゴシック" pitchFamily="49" charset="-128"/>
              </a:rPr>
              <a:t>3.86</a:t>
            </a:r>
            <a:r>
              <a:rPr kumimoji="1" lang="ja-JP" altLang="en-US" sz="1050" dirty="0" smtClean="0">
                <a:latin typeface="ＭＳ ゴシック" pitchFamily="49" charset="-128"/>
                <a:ea typeface="ＭＳ ゴシック" pitchFamily="49" charset="-128"/>
              </a:rPr>
              <a:t>倍（</a:t>
            </a:r>
            <a:r>
              <a:rPr kumimoji="1" lang="en-US" altLang="ja-JP" sz="1050" dirty="0" smtClean="0">
                <a:latin typeface="ＭＳ ゴシック" pitchFamily="49" charset="-128"/>
                <a:ea typeface="ＭＳ ゴシック" pitchFamily="49" charset="-128"/>
              </a:rPr>
              <a:t>286</a:t>
            </a:r>
            <a:r>
              <a:rPr kumimoji="1" lang="ja-JP" altLang="en-US" sz="1050" dirty="0" smtClean="0">
                <a:latin typeface="ＭＳ ゴシック" pitchFamily="49" charset="-128"/>
                <a:ea typeface="ＭＳ ゴシック" pitchFamily="49" charset="-128"/>
              </a:rPr>
              <a:t>％増）禁煙を試みます。職場の禁煙は、</a:t>
            </a:r>
            <a:r>
              <a:rPr kumimoji="1" lang="en-US" altLang="ja-JP" sz="1050" dirty="0" smtClean="0">
                <a:latin typeface="ＭＳ ゴシック" pitchFamily="49" charset="-128"/>
                <a:ea typeface="ＭＳ ゴシック" pitchFamily="49" charset="-128"/>
              </a:rPr>
              <a:t>1.14</a:t>
            </a:r>
            <a:r>
              <a:rPr kumimoji="1" lang="ja-JP" altLang="en-US" sz="1050" dirty="0" smtClean="0">
                <a:latin typeface="ＭＳ ゴシック" pitchFamily="49" charset="-128"/>
                <a:ea typeface="ＭＳ ゴシック" pitchFamily="49" charset="-128"/>
              </a:rPr>
              <a:t>倍（</a:t>
            </a:r>
            <a:r>
              <a:rPr kumimoji="1" lang="en-US" altLang="ja-JP" sz="1050" dirty="0" smtClean="0">
                <a:latin typeface="ＭＳ ゴシック" pitchFamily="49" charset="-128"/>
                <a:ea typeface="ＭＳ ゴシック" pitchFamily="49" charset="-128"/>
              </a:rPr>
              <a:t>14</a:t>
            </a:r>
            <a:r>
              <a:rPr kumimoji="1" lang="ja-JP" altLang="en-US" sz="1050" dirty="0" smtClean="0">
                <a:latin typeface="ＭＳ ゴシック" pitchFamily="49" charset="-128"/>
                <a:ea typeface="ＭＳ ゴシック" pitchFamily="49" charset="-128"/>
              </a:rPr>
              <a:t>％増）禁煙を試みます。喫煙規制は喫煙者の禁煙を促進します。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Farkas</a:t>
            </a:r>
            <a:r>
              <a:rPr kumimoji="1" lang="en-US" altLang="ja-JP" sz="1050" dirty="0" smtClean="0">
                <a:latin typeface="ＭＳ ゴシック" pitchFamily="49" charset="-128"/>
                <a:ea typeface="ＭＳ ゴシック" pitchFamily="49" charset="-128"/>
              </a:rPr>
              <a:t> AJ, Gilpin EA, </a:t>
            </a:r>
            <a:r>
              <a:rPr kumimoji="1" lang="en-US" altLang="ja-JP" sz="1050" dirty="0" err="1" smtClean="0">
                <a:latin typeface="ＭＳ ゴシック" pitchFamily="49" charset="-128"/>
                <a:ea typeface="ＭＳ ゴシック" pitchFamily="49" charset="-128"/>
              </a:rPr>
              <a:t>Distefan</a:t>
            </a:r>
            <a:r>
              <a:rPr kumimoji="1" lang="en-US" altLang="ja-JP" sz="1050" dirty="0" smtClean="0">
                <a:latin typeface="ＭＳ ゴシック" pitchFamily="49" charset="-128"/>
                <a:ea typeface="ＭＳ ゴシック" pitchFamily="49" charset="-128"/>
              </a:rPr>
              <a:t> JM, Pierce JP. The effects of household and workplace smoking restrictions on quitting </a:t>
            </a:r>
            <a:r>
              <a:rPr kumimoji="1" lang="en-US" altLang="ja-JP" sz="1050" dirty="0" err="1" smtClean="0">
                <a:latin typeface="ＭＳ ゴシック" pitchFamily="49" charset="-128"/>
                <a:ea typeface="ＭＳ ゴシック" pitchFamily="49" charset="-128"/>
              </a:rPr>
              <a:t>behaviours</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Tob</a:t>
            </a:r>
            <a:r>
              <a:rPr kumimoji="1" lang="en-US" altLang="ja-JP" sz="1050" dirty="0" smtClean="0">
                <a:latin typeface="ＭＳ ゴシック" pitchFamily="49" charset="-128"/>
                <a:ea typeface="ＭＳ ゴシック" pitchFamily="49" charset="-128"/>
              </a:rPr>
              <a:t> Control 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261-265, 1999.</a:t>
            </a:r>
            <a:r>
              <a:rPr kumimoji="1" lang="ja-JP" altLang="en-US" sz="1050" baseline="0" dirty="0" smtClean="0">
                <a:latin typeface="ＭＳ ゴシック" pitchFamily="49" charset="-128"/>
                <a:ea typeface="ＭＳ ゴシック" pitchFamily="49" charset="-128"/>
              </a:rPr>
              <a:t> （*は現喫煙者に比べて優位に低下していることを表す）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129</a:t>
            </a:fld>
            <a:endParaRPr kumimoji="1" lang="ja-JP" altLang="en-US"/>
          </a:p>
        </p:txBody>
      </p:sp>
    </p:spTree>
    <p:extLst>
      <p:ext uri="{BB962C8B-B14F-4D97-AF65-F5344CB8AC3E}">
        <p14:creationId xmlns="" xmlns:p14="http://schemas.microsoft.com/office/powerpoint/2010/main" val="159911322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禁煙を一旦実施した方が、喫煙可能な家庭で生活している場合に喫煙が再発する率を１とした場合、禁煙の家庭で生活した方が</a:t>
            </a:r>
            <a:r>
              <a:rPr kumimoji="1" lang="en-US" altLang="ja-JP" sz="1050" dirty="0" smtClean="0">
                <a:latin typeface="ＭＳ ゴシック" pitchFamily="49" charset="-128"/>
                <a:ea typeface="ＭＳ ゴシック" pitchFamily="49" charset="-128"/>
              </a:rPr>
              <a:t>40</a:t>
            </a:r>
            <a:r>
              <a:rPr kumimoji="1" lang="ja-JP" altLang="en-US" sz="1050" dirty="0" smtClean="0">
                <a:latin typeface="ＭＳ ゴシック" pitchFamily="49" charset="-128"/>
                <a:ea typeface="ＭＳ ゴシック" pitchFamily="49" charset="-128"/>
              </a:rPr>
              <a:t>％も再発が少ないという研究があります。禁煙の環境は、喫煙の再発のリスクを減らします。同じ研究では、禁煙の家庭にいると、より多くの喫煙者が禁煙を試みることも報告されています（</a:t>
            </a:r>
            <a:r>
              <a:rPr kumimoji="1" lang="en-US" altLang="ja-JP" sz="1050" dirty="0" smtClean="0">
                <a:latin typeface="ＭＳ ゴシック" pitchFamily="49" charset="-128"/>
                <a:ea typeface="ＭＳ ゴシック" pitchFamily="49" charset="-128"/>
              </a:rPr>
              <a:t>16</a:t>
            </a:r>
            <a:r>
              <a:rPr kumimoji="1" lang="ja-JP" altLang="en-US"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vs</a:t>
            </a:r>
            <a:r>
              <a:rPr kumimoji="1" lang="en-US" altLang="ja-JP" sz="1050" dirty="0" smtClean="0">
                <a:latin typeface="ＭＳ ゴシック" pitchFamily="49" charset="-128"/>
                <a:ea typeface="ＭＳ ゴシック" pitchFamily="49" charset="-128"/>
              </a:rPr>
              <a:t> 28</a:t>
            </a:r>
            <a:r>
              <a:rPr kumimoji="1" lang="ja-JP" altLang="en-US" sz="1050" dirty="0" smtClean="0">
                <a:latin typeface="ＭＳ ゴシック" pitchFamily="49" charset="-128"/>
                <a:ea typeface="ＭＳ ゴシック" pitchFamily="49" charset="-128"/>
              </a:rPr>
              <a:t>％）。</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Hyland A, </a:t>
            </a:r>
            <a:r>
              <a:rPr kumimoji="1" lang="en-US" altLang="ja-JP" sz="1050" dirty="0" err="1" smtClean="0">
                <a:latin typeface="ＭＳ ゴシック" pitchFamily="49" charset="-128"/>
                <a:ea typeface="ＭＳ ゴシック" pitchFamily="49" charset="-128"/>
              </a:rPr>
              <a:t>Higbee</a:t>
            </a:r>
            <a:r>
              <a:rPr kumimoji="1" lang="en-US" altLang="ja-JP" sz="1050" dirty="0" smtClean="0">
                <a:latin typeface="ＭＳ ゴシック" pitchFamily="49" charset="-128"/>
                <a:ea typeface="ＭＳ ゴシック" pitchFamily="49" charset="-128"/>
              </a:rPr>
              <a:t> C, Travers MJ, Van </a:t>
            </a:r>
            <a:r>
              <a:rPr kumimoji="1" lang="en-US" altLang="ja-JP" sz="1050" dirty="0" err="1" smtClean="0">
                <a:latin typeface="ＭＳ ゴシック" pitchFamily="49" charset="-128"/>
                <a:ea typeface="ＭＳ ゴシック" pitchFamily="49" charset="-128"/>
              </a:rPr>
              <a:t>Deusen</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Bansal</a:t>
            </a:r>
            <a:r>
              <a:rPr kumimoji="1" lang="en-US" altLang="ja-JP" sz="1050" dirty="0" smtClean="0">
                <a:latin typeface="ＭＳ ゴシック" pitchFamily="49" charset="-128"/>
                <a:ea typeface="ＭＳ ゴシック" pitchFamily="49" charset="-128"/>
              </a:rPr>
              <a:t>-Travers M, King B, Cummings KM. Smoke-free homes and smoking cessation and relapse in a longitudinal population of adults. Nicotine </a:t>
            </a:r>
            <a:r>
              <a:rPr kumimoji="1" lang="en-US" altLang="ja-JP" sz="1050" dirty="0" err="1" smtClean="0">
                <a:latin typeface="ＭＳ ゴシック" pitchFamily="49" charset="-128"/>
                <a:ea typeface="ＭＳ ゴシック" pitchFamily="49" charset="-128"/>
              </a:rPr>
              <a:t>Tob</a:t>
            </a:r>
            <a:r>
              <a:rPr kumimoji="1" lang="en-US" altLang="ja-JP" sz="1050" dirty="0" smtClean="0">
                <a:latin typeface="ＭＳ ゴシック" pitchFamily="49" charset="-128"/>
                <a:ea typeface="ＭＳ ゴシック" pitchFamily="49" charset="-128"/>
              </a:rPr>
              <a:t> Res 11;</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614-618,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2009.</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130</a:t>
            </a:fld>
            <a:endParaRPr kumimoji="1" lang="ja-JP" altLang="en-US"/>
          </a:p>
        </p:txBody>
      </p:sp>
    </p:spTree>
    <p:extLst>
      <p:ext uri="{BB962C8B-B14F-4D97-AF65-F5344CB8AC3E}">
        <p14:creationId xmlns="" xmlns:p14="http://schemas.microsoft.com/office/powerpoint/2010/main" val="4168845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（出典）</a:t>
            </a:r>
            <a:r>
              <a:rPr lang="en-US" altLang="ja-JP" sz="1050" dirty="0" smtClean="0">
                <a:latin typeface="ＭＳ ゴシック" pitchFamily="49" charset="-128"/>
                <a:ea typeface="ＭＳ ゴシック" pitchFamily="49" charset="-128"/>
              </a:rPr>
              <a:t>World Health Organization</a:t>
            </a:r>
            <a:r>
              <a:rPr lang="ja-JP" altLang="en-US" sz="1050" dirty="0"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WHO</a:t>
            </a:r>
            <a:r>
              <a:rPr lang="ja-JP" altLang="en-US" sz="1050" dirty="0"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2007</a:t>
            </a:r>
          </a:p>
          <a:p>
            <a:r>
              <a:rPr lang="en-US" altLang="ja-JP" sz="1050" dirty="0" smtClean="0">
                <a:latin typeface="ＭＳ ゴシック" pitchFamily="49" charset="-128"/>
                <a:ea typeface="ＭＳ ゴシック" pitchFamily="49" charset="-128"/>
              </a:rPr>
              <a:t>Protection from exposure to second-hand tobacco smoke. Policy recommendations.</a:t>
            </a:r>
          </a:p>
          <a:p>
            <a:r>
              <a:rPr lang="en-US" altLang="ja-JP" sz="1050" u="sng" dirty="0" smtClean="0">
                <a:latin typeface="ＭＳ ゴシック" pitchFamily="49" charset="-128"/>
                <a:ea typeface="ＭＳ ゴシック" pitchFamily="49" charset="-128"/>
              </a:rPr>
              <a:t>http://whqlibdoc.who.int/publications/2007/9789241563413_eng.pdf</a:t>
            </a:r>
            <a:endParaRPr lang="ja-JP" altLang="en-US" sz="1050" u="sng"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131</a:t>
            </a:fld>
            <a:endParaRPr kumimoji="1" lang="ja-JP" altLang="en-US"/>
          </a:p>
        </p:txBody>
      </p:sp>
    </p:spTree>
    <p:extLst>
      <p:ext uri="{BB962C8B-B14F-4D97-AF65-F5344CB8AC3E}">
        <p14:creationId xmlns="" xmlns:p14="http://schemas.microsoft.com/office/powerpoint/2010/main" val="32702212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1E698-1E53-4764-A718-8FFAFAA9B5C5}" type="slidenum">
              <a:rPr lang="en-US" altLang="ja-JP"/>
              <a:pPr/>
              <a:t>133</a:t>
            </a:fld>
            <a:endParaRPr lang="en-US" altLang="ja-JP"/>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ja-JP" altLang="en-US" sz="1050" dirty="0">
                <a:latin typeface="ＭＳ ゴシック" pitchFamily="49" charset="-128"/>
                <a:ea typeface="ＭＳ ゴシック" pitchFamily="49" charset="-128"/>
              </a:rPr>
              <a:t>健康への影響を軽くしようと、軽いタバコを吸っている人がたくさんいると言われています。軽いタバコといわれているものは、スライドのようにフィルター部分の紙に穴が開いています</a:t>
            </a:r>
            <a:r>
              <a:rPr lang="ja-JP" altLang="en-US" sz="1050" dirty="0" smtClean="0">
                <a:latin typeface="ＭＳ ゴシック" pitchFamily="49" charset="-128"/>
                <a:ea typeface="ＭＳ ゴシック" pitchFamily="49" charset="-128"/>
              </a:rPr>
              <a:t>。</a:t>
            </a:r>
            <a:endParaRPr lang="en-US" altLang="ja-JP" sz="1050"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（出典）</a:t>
            </a:r>
            <a:r>
              <a:rPr lang="ja-JP" altLang="en-US" sz="1200" dirty="0" smtClean="0">
                <a:latin typeface="ＭＳ ゴシック" pitchFamily="49" charset="-128"/>
                <a:ea typeface="ＭＳ ゴシック" pitchFamily="49" charset="-128"/>
              </a:rPr>
              <a:t>中村正和監修</a:t>
            </a:r>
            <a:r>
              <a:rPr lang="en-US" altLang="ja-JP" sz="1200" dirty="0" smtClean="0">
                <a:latin typeface="ＭＳ ゴシック" pitchFamily="49" charset="-128"/>
                <a:ea typeface="ＭＳ ゴシック" pitchFamily="49" charset="-128"/>
              </a:rPr>
              <a:t>. </a:t>
            </a:r>
            <a:r>
              <a:rPr lang="ja-JP" altLang="en-US" sz="1200" dirty="0" smtClean="0">
                <a:latin typeface="ＭＳ ゴシック" pitchFamily="49" charset="-128"/>
                <a:ea typeface="ＭＳ ゴシック" pitchFamily="49" charset="-128"/>
              </a:rPr>
              <a:t>タバコは全身病：卒煙編（少年写真新聞社）</a:t>
            </a:r>
            <a:r>
              <a:rPr lang="en-US" altLang="ja-JP" sz="1200" dirty="0" smtClean="0">
                <a:latin typeface="ＭＳ ゴシック" pitchFamily="49" charset="-128"/>
                <a:ea typeface="ＭＳ ゴシック" pitchFamily="49" charset="-128"/>
              </a:rPr>
              <a:t>. 2004.</a:t>
            </a:r>
          </a:p>
          <a:p>
            <a:r>
              <a:rPr lang="ja-JP" altLang="en-US" sz="120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FFFE61-89E3-4573-8524-D254C3CE9C25}" type="slidenum">
              <a:rPr lang="en-US" altLang="ja-JP"/>
              <a:pPr/>
              <a:t>134</a:t>
            </a:fld>
            <a:endParaRPr lang="en-US" altLang="ja-JP"/>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ja-JP" altLang="en-US" sz="1050" dirty="0">
                <a:latin typeface="ＭＳ ゴシック" pitchFamily="49" charset="-128"/>
                <a:ea typeface="ＭＳ ゴシック" pitchFamily="49" charset="-128"/>
              </a:rPr>
              <a:t>穴のあいたタバコで吸い込むと、空気がたくさん混ざりこむため、ニコチンやタールの表示量が少なくなっているだけです。軽いタバコに変えても、穴を唇でふさいだり、深く根元まで吸い込んだり、本数を増やしたりして、軽いタバコに変えても体内に取り込むニコチン量は変わらないとされています</a:t>
            </a:r>
            <a:r>
              <a:rPr lang="ja-JP" altLang="en-US" sz="1050" dirty="0" smtClean="0">
                <a:latin typeface="ＭＳ ゴシック" pitchFamily="49" charset="-128"/>
                <a:ea typeface="ＭＳ ゴシック" pitchFamily="49" charset="-128"/>
              </a:rPr>
              <a:t>。</a:t>
            </a:r>
            <a:endParaRPr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（出典）日本内科学会旧認定内科専門医会タバコ対策推進委員会制作／喫煙と健康に関するスライド集より </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207D7-5045-4FFB-8451-1F62E64B7079}" type="slidenum">
              <a:rPr lang="en-US" altLang="ja-JP"/>
              <a:pPr/>
              <a:t>135</a:t>
            </a:fld>
            <a:endParaRPr lang="en-US" altLang="ja-JP"/>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ja-JP" altLang="en-US" sz="1050" dirty="0">
                <a:latin typeface="ＭＳ ゴシック" pitchFamily="49" charset="-128"/>
                <a:ea typeface="ＭＳ ゴシック" pitchFamily="49" charset="-128"/>
              </a:rPr>
              <a:t>スライドは、</a:t>
            </a:r>
            <a:r>
              <a:rPr lang="en-US" altLang="ja-JP" sz="1050" dirty="0">
                <a:latin typeface="ＭＳ ゴシック" pitchFamily="49" charset="-128"/>
                <a:ea typeface="ＭＳ ゴシック" pitchFamily="49" charset="-128"/>
              </a:rPr>
              <a:t>1</a:t>
            </a:r>
            <a:r>
              <a:rPr lang="ja-JP" altLang="en-US" sz="1050" dirty="0">
                <a:latin typeface="ＭＳ ゴシック" pitchFamily="49" charset="-128"/>
                <a:ea typeface="ＭＳ ゴシック" pitchFamily="49" charset="-128"/>
              </a:rPr>
              <a:t>日の血液中の一酸化炭素ヘモグロビンの割合を表しています。この結果では、ニコチン量の表示量が少ないタバコを吸っている人が、最も一酸化炭素ヘモグロビンが多いという結果でした。ニコチンの表示量が少ないタバコはスカスカするため、フィルターの穴を口でふさいだり、深く吸い込むため、血中一酸化炭素ヘモグロビン量は思ったように減りません。軽いタバコにしても健康上の害が軽くなるとは限りません。軽いタバコにしてごまかすのではなく、禁煙が重要です。</a:t>
            </a:r>
          </a:p>
          <a:p>
            <a:r>
              <a:rPr lang="ja-JP" altLang="en-US" sz="1050" dirty="0" smtClean="0">
                <a:latin typeface="ＭＳ ゴシック" pitchFamily="49" charset="-128"/>
                <a:ea typeface="ＭＳ ゴシック" pitchFamily="49" charset="-128"/>
              </a:rPr>
              <a:t>（出典）</a:t>
            </a:r>
            <a:r>
              <a:rPr lang="en-US" altLang="ja-JP" sz="1050" dirty="0" err="1" smtClean="0">
                <a:latin typeface="ＭＳ ゴシック" pitchFamily="49" charset="-128"/>
                <a:ea typeface="ＭＳ ゴシック" pitchFamily="49" charset="-128"/>
              </a:rPr>
              <a:t>Benowitz</a:t>
            </a:r>
            <a:r>
              <a:rPr lang="en-US" altLang="ja-JP" sz="1050" dirty="0" smtClean="0">
                <a:latin typeface="ＭＳ ゴシック" pitchFamily="49" charset="-128"/>
                <a:ea typeface="ＭＳ ゴシック" pitchFamily="49" charset="-128"/>
              </a:rPr>
              <a:t> </a:t>
            </a:r>
            <a:r>
              <a:rPr lang="en-US" altLang="ja-JP" sz="1050" dirty="0">
                <a:latin typeface="ＭＳ ゴシック" pitchFamily="49" charset="-128"/>
                <a:ea typeface="ＭＳ ゴシック" pitchFamily="49" charset="-128"/>
              </a:rPr>
              <a:t>NL, et al. </a:t>
            </a:r>
            <a:r>
              <a:rPr lang="en-US" altLang="ja-JP" sz="1050" dirty="0" err="1">
                <a:latin typeface="ＭＳ ゴシック" pitchFamily="49" charset="-128"/>
                <a:ea typeface="ＭＳ ゴシック" pitchFamily="49" charset="-128"/>
              </a:rPr>
              <a:t>Clin</a:t>
            </a:r>
            <a:r>
              <a:rPr lang="en-US" altLang="ja-JP" sz="1050" dirty="0">
                <a:latin typeface="ＭＳ ゴシック" pitchFamily="49" charset="-128"/>
                <a:ea typeface="ＭＳ ゴシック" pitchFamily="49" charset="-128"/>
              </a:rPr>
              <a:t> </a:t>
            </a:r>
            <a:r>
              <a:rPr lang="en-US" altLang="ja-JP" sz="1050" dirty="0" err="1">
                <a:latin typeface="ＭＳ ゴシック" pitchFamily="49" charset="-128"/>
                <a:ea typeface="ＭＳ ゴシック" pitchFamily="49" charset="-128"/>
              </a:rPr>
              <a:t>Pharmacol</a:t>
            </a:r>
            <a:r>
              <a:rPr lang="en-US" altLang="ja-JP" sz="1050" dirty="0">
                <a:latin typeface="ＭＳ ゴシック" pitchFamily="49" charset="-128"/>
                <a:ea typeface="ＭＳ ゴシック" pitchFamily="49" charset="-128"/>
              </a:rPr>
              <a:t> </a:t>
            </a:r>
            <a:r>
              <a:rPr lang="en-US" altLang="ja-JP" sz="1050" dirty="0" err="1">
                <a:latin typeface="ＭＳ ゴシック" pitchFamily="49" charset="-128"/>
                <a:ea typeface="ＭＳ ゴシック" pitchFamily="49" charset="-128"/>
              </a:rPr>
              <a:t>Ther</a:t>
            </a:r>
            <a:r>
              <a:rPr lang="en-US" altLang="ja-JP" sz="1050" dirty="0">
                <a:latin typeface="ＭＳ ゴシック" pitchFamily="49" charset="-128"/>
                <a:ea typeface="ＭＳ ゴシック" pitchFamily="49" charset="-128"/>
              </a:rPr>
              <a:t>. 32:758,1982</a:t>
            </a:r>
            <a:r>
              <a:rPr lang="en-US" altLang="ja-JP" sz="1050" dirty="0" smtClean="0">
                <a:latin typeface="ＭＳ ゴシック" pitchFamily="49" charset="-128"/>
                <a:ea typeface="ＭＳ ゴシック" pitchFamily="49"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68DCE-6A94-4686-BA36-94110647AEAD}" type="slidenum">
              <a:rPr lang="en-US" altLang="ja-JP"/>
              <a:pPr/>
              <a:t>136</a:t>
            </a:fld>
            <a:endParaRPr lang="en-US" altLang="ja-JP"/>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r>
              <a:rPr lang="ja-JP" altLang="en-US" sz="1050" dirty="0">
                <a:latin typeface="ＭＳ ゴシック" pitchFamily="49" charset="-128"/>
                <a:ea typeface="ＭＳ ゴシック" pitchFamily="49" charset="-128"/>
              </a:rPr>
              <a:t>タバコの本数を減らしても、タバコの有害物質の体内濃度は減りません。このスライドは喫煙量を半分にしたときのニコチン濃度を表したものですが、</a:t>
            </a:r>
            <a:r>
              <a:rPr lang="en-US" altLang="ja-JP" sz="1050" dirty="0">
                <a:latin typeface="ＭＳ ゴシック" pitchFamily="49" charset="-128"/>
                <a:ea typeface="ＭＳ ゴシック" pitchFamily="49" charset="-128"/>
              </a:rPr>
              <a:t>30</a:t>
            </a:r>
            <a:r>
              <a:rPr lang="ja-JP" altLang="en-US" sz="1050" dirty="0">
                <a:latin typeface="ＭＳ ゴシック" pitchFamily="49" charset="-128"/>
                <a:ea typeface="ＭＳ ゴシック" pitchFamily="49" charset="-128"/>
              </a:rPr>
              <a:t>本から</a:t>
            </a:r>
            <a:r>
              <a:rPr lang="en-US" altLang="ja-JP" sz="1050" dirty="0">
                <a:latin typeface="ＭＳ ゴシック" pitchFamily="49" charset="-128"/>
                <a:ea typeface="ＭＳ ゴシック" pitchFamily="49" charset="-128"/>
              </a:rPr>
              <a:t>15</a:t>
            </a:r>
            <a:r>
              <a:rPr lang="ja-JP" altLang="en-US" sz="1050" dirty="0">
                <a:latin typeface="ＭＳ ゴシック" pitchFamily="49" charset="-128"/>
                <a:ea typeface="ＭＳ ゴシック" pitchFamily="49" charset="-128"/>
              </a:rPr>
              <a:t>本に減らしたにも関わらず、ニコチン濃度は減っていません。脳は同じニコチン濃度を欲求しますので、無意識に深く大切に吸うからだと考えられています。</a:t>
            </a:r>
          </a:p>
          <a:p>
            <a:r>
              <a:rPr lang="ja-JP" altLang="en-US" sz="1050" dirty="0" smtClean="0">
                <a:latin typeface="ＭＳ ゴシック" pitchFamily="49" charset="-128"/>
                <a:ea typeface="ＭＳ ゴシック" pitchFamily="49" charset="-128"/>
              </a:rPr>
              <a:t>（出典）</a:t>
            </a:r>
            <a:r>
              <a:rPr lang="en-US" altLang="ja-JP" sz="1050" dirty="0" smtClean="0">
                <a:latin typeface="ＭＳ ゴシック" pitchFamily="49" charset="-128"/>
                <a:ea typeface="ＭＳ ゴシック" pitchFamily="49" charset="-128"/>
              </a:rPr>
              <a:t>Ho-Yen </a:t>
            </a:r>
            <a:r>
              <a:rPr lang="en-US" altLang="ja-JP" sz="1050" dirty="0">
                <a:latin typeface="ＭＳ ゴシック" pitchFamily="49" charset="-128"/>
                <a:ea typeface="ＭＳ ゴシック" pitchFamily="49" charset="-128"/>
              </a:rPr>
              <a:t>DO et al. BMJ. 284: 1905, 1982</a:t>
            </a:r>
            <a:r>
              <a:rPr lang="en-US" altLang="ja-JP" sz="1050" dirty="0" smtClean="0">
                <a:latin typeface="ＭＳ ゴシック" pitchFamily="49" charset="-128"/>
                <a:ea typeface="ＭＳ ゴシック" pitchFamily="49"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b="0" dirty="0" smtClean="0">
                <a:latin typeface="ＭＳ ゴシック" pitchFamily="49" charset="-128"/>
                <a:ea typeface="ＭＳ ゴシック" pitchFamily="49" charset="-128"/>
              </a:rPr>
              <a:t>（出典）</a:t>
            </a:r>
            <a:r>
              <a:rPr lang="en-US" altLang="ja-JP" sz="1050" b="0" dirty="0" smtClean="0">
                <a:latin typeface="ＭＳ ゴシック" pitchFamily="49" charset="-128"/>
                <a:ea typeface="ＭＳ ゴシック" pitchFamily="49" charset="-128"/>
              </a:rPr>
              <a:t>Marketers of electronic cigarettes should halt unproved therapy claims. </a:t>
            </a:r>
            <a:r>
              <a:rPr kumimoji="1" lang="en-US" altLang="ja-JP" sz="1050" b="0" dirty="0" smtClean="0">
                <a:latin typeface="ＭＳ ゴシック" pitchFamily="49" charset="-128"/>
                <a:ea typeface="ＭＳ ゴシック" pitchFamily="49" charset="-128"/>
              </a:rPr>
              <a:t>http://www.who.int/mediacentre/news/releases/2008/pr34/en/index.html</a:t>
            </a:r>
            <a:endParaRPr kumimoji="1" lang="en-US" altLang="ja-JP" sz="1200" b="0" dirty="0" smtClean="0">
              <a:latin typeface="+mn-lt"/>
              <a:ea typeface="+mn-ea"/>
            </a:endParaRPr>
          </a:p>
          <a:p>
            <a:r>
              <a:rPr kumimoji="1" lang="ja-JP" altLang="en-US" sz="1050" b="0" dirty="0" smtClean="0">
                <a:latin typeface="ＭＳ ゴシック" pitchFamily="49" charset="-128"/>
                <a:ea typeface="ＭＳ ゴシック" pitchFamily="49" charset="-128"/>
              </a:rPr>
              <a:t>ニコチンを含有する電子タバコに関する危害防止措置について </a:t>
            </a:r>
            <a:r>
              <a:rPr kumimoji="1" lang="en-US" altLang="ja-JP" sz="1050" b="0" dirty="0" smtClean="0">
                <a:latin typeface="ＭＳ ゴシック" pitchFamily="49" charset="-128"/>
                <a:ea typeface="ＭＳ ゴシック" pitchFamily="49" charset="-128"/>
              </a:rPr>
              <a:t>http://www.mhlw.go.jp/stf/houdou/2r9852000000zlvf.html</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137</a:t>
            </a:fld>
            <a:endParaRPr kumimoji="1" lang="ja-JP" altLang="en-US"/>
          </a:p>
        </p:txBody>
      </p:sp>
    </p:spTree>
    <p:extLst>
      <p:ext uri="{BB962C8B-B14F-4D97-AF65-F5344CB8AC3E}">
        <p14:creationId xmlns="" xmlns:p14="http://schemas.microsoft.com/office/powerpoint/2010/main" val="412632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喫煙以外に肺癌危険因子の代表はアスベスト（石綿）です。職業性アスベスト曝露のある集団で調査した結果、アスベスト曝露は高レベルでも非喫煙の場合に比べて、アスベスト曝露は低レベルでも喫煙をする集団の方が</a:t>
            </a:r>
            <a:r>
              <a:rPr kumimoji="1" lang="en-US" altLang="ja-JP" sz="1050" dirty="0" smtClean="0">
                <a:latin typeface="ＭＳ ゴシック" pitchFamily="49" charset="-128"/>
                <a:ea typeface="ＭＳ ゴシック" pitchFamily="49" charset="-128"/>
              </a:rPr>
              <a:t>12</a:t>
            </a:r>
            <a:r>
              <a:rPr kumimoji="1" lang="ja-JP" altLang="en-US" sz="1050" dirty="0" smtClean="0">
                <a:latin typeface="ＭＳ ゴシック" pitchFamily="49" charset="-128"/>
                <a:ea typeface="ＭＳ ゴシック" pitchFamily="49" charset="-128"/>
              </a:rPr>
              <a:t>倍も肺癌発生の危険性があるという結果が報告されています。喫煙はアスベストと比べても、強力な発癌性を有します。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Frost G, </a:t>
            </a:r>
            <a:r>
              <a:rPr kumimoji="1" lang="en-US" altLang="ja-JP" sz="1050" dirty="0" err="1" smtClean="0">
                <a:latin typeface="ＭＳ ゴシック" pitchFamily="49" charset="-128"/>
                <a:ea typeface="ＭＳ ゴシック" pitchFamily="49" charset="-128"/>
              </a:rPr>
              <a:t>Darnton</a:t>
            </a:r>
            <a:r>
              <a:rPr kumimoji="1" lang="en-US" altLang="ja-JP" sz="1050" dirty="0" smtClean="0">
                <a:latin typeface="ＭＳ ゴシック" pitchFamily="49" charset="-128"/>
                <a:ea typeface="ＭＳ ゴシック" pitchFamily="49" charset="-128"/>
              </a:rPr>
              <a:t> A, Harding AH.</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The effect of smoking on the risk of lung cancer mortality for asbestos workers in Great Britain (1971-2005). Ann </a:t>
            </a:r>
            <a:r>
              <a:rPr kumimoji="1" lang="en-US" altLang="ja-JP" sz="1050" dirty="0" err="1" smtClean="0">
                <a:latin typeface="ＭＳ ゴシック" pitchFamily="49" charset="-128"/>
                <a:ea typeface="ＭＳ ゴシック" pitchFamily="49" charset="-128"/>
              </a:rPr>
              <a:t>Occup</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Hyg</a:t>
            </a:r>
            <a:r>
              <a:rPr kumimoji="1" lang="en-US" altLang="ja-JP" sz="1050" dirty="0" smtClean="0">
                <a:latin typeface="ＭＳ ゴシック" pitchFamily="49" charset="-128"/>
                <a:ea typeface="ＭＳ ゴシック" pitchFamily="49" charset="-128"/>
              </a:rPr>
              <a:t> 55; 239-247,</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2011.</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17</a:t>
            </a:fld>
            <a:endParaRPr kumimoji="1" lang="ja-JP" altLang="en-US"/>
          </a:p>
        </p:txBody>
      </p:sp>
    </p:spTree>
    <p:extLst>
      <p:ext uri="{BB962C8B-B14F-4D97-AF65-F5344CB8AC3E}">
        <p14:creationId xmlns="" xmlns:p14="http://schemas.microsoft.com/office/powerpoint/2010/main" val="23653782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139</a:t>
            </a:fld>
            <a:endParaRPr kumimoji="1" lang="ja-JP" altLang="en-US"/>
          </a:p>
        </p:txBody>
      </p:sp>
    </p:spTree>
    <p:extLst>
      <p:ext uri="{BB962C8B-B14F-4D97-AF65-F5344CB8AC3E}">
        <p14:creationId xmlns="" xmlns:p14="http://schemas.microsoft.com/office/powerpoint/2010/main" val="23655484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喫煙している医師は患者の禁煙サポートに熱心ではありません。医師が禁煙することは医師自身の健康のために重要ですが、受け持っている患者が禁煙できるかにも関わります。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（出典）川根博司</a:t>
            </a:r>
            <a:r>
              <a:rPr kumimoji="1" lang="en-US" altLang="ja-JP" sz="1050" dirty="0" smtClean="0">
                <a:latin typeface="ＭＳ ゴシック" pitchFamily="49" charset="-128"/>
                <a:ea typeface="ＭＳ ゴシック" pitchFamily="49" charset="-128"/>
              </a:rPr>
              <a:t>; </a:t>
            </a:r>
            <a:r>
              <a:rPr kumimoji="1" lang="ja-JP" altLang="en-US" sz="1050" dirty="0" smtClean="0">
                <a:latin typeface="ＭＳ ゴシック" pitchFamily="49" charset="-128"/>
                <a:ea typeface="ＭＳ ゴシック" pitchFamily="49" charset="-128"/>
              </a:rPr>
              <a:t>治療 </a:t>
            </a:r>
            <a:r>
              <a:rPr kumimoji="1" lang="en-US" altLang="ja-JP" sz="1050" dirty="0" smtClean="0">
                <a:latin typeface="ＭＳ ゴシック" pitchFamily="49" charset="-128"/>
                <a:ea typeface="ＭＳ ゴシック" pitchFamily="49" charset="-128"/>
              </a:rPr>
              <a:t>82, 221-224, 2000.</a:t>
            </a:r>
            <a:endParaRPr kumimoji="1"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141</a:t>
            </a:fld>
            <a:endParaRPr kumimoji="1" lang="ja-JP" altLang="en-US"/>
          </a:p>
        </p:txBody>
      </p:sp>
    </p:spTree>
    <p:extLst>
      <p:ext uri="{BB962C8B-B14F-4D97-AF65-F5344CB8AC3E}">
        <p14:creationId xmlns="" xmlns:p14="http://schemas.microsoft.com/office/powerpoint/2010/main" val="9992869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日本の喫煙率は欧米と比べてまだ高い状態です。男性は大きく水をあけられ、低かった女性喫煙率は徐々に増加傾向であり、欧米女性との差が縮まっています。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a:t>
            </a:r>
            <a:r>
              <a:rPr lang="en-US" altLang="ja-JP" sz="1050" dirty="0" smtClean="0">
                <a:latin typeface="ＭＳ ゴシック" pitchFamily="49" charset="-128"/>
                <a:ea typeface="ＭＳ ゴシック" pitchFamily="49" charset="-128"/>
              </a:rPr>
              <a:t>THE TOBACCO ATLAS 3</a:t>
            </a:r>
            <a:r>
              <a:rPr lang="en-US" altLang="ja-JP" sz="1050" baseline="30000" dirty="0" smtClean="0">
                <a:latin typeface="ＭＳ ゴシック" pitchFamily="49" charset="-128"/>
                <a:ea typeface="ＭＳ ゴシック" pitchFamily="49" charset="-128"/>
              </a:rPr>
              <a:t>rd</a:t>
            </a:r>
            <a:r>
              <a:rPr lang="en-US" altLang="ja-JP" sz="1050" dirty="0" smtClean="0">
                <a:latin typeface="ＭＳ ゴシック" pitchFamily="49" charset="-128"/>
                <a:ea typeface="ＭＳ ゴシック" pitchFamily="49" charset="-128"/>
              </a:rPr>
              <a:t> ed.</a:t>
            </a:r>
            <a:r>
              <a:rPr lang="ja-JP" altLang="en-US" sz="105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http://tobaccoatlas.org/downloads/TobaccoAtlas_sm.pdf</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143</a:t>
            </a:fld>
            <a:endParaRPr kumimoji="1" lang="ja-JP" altLang="en-US"/>
          </a:p>
        </p:txBody>
      </p:sp>
    </p:spTree>
    <p:extLst>
      <p:ext uri="{BB962C8B-B14F-4D97-AF65-F5344CB8AC3E}">
        <p14:creationId xmlns="" xmlns:p14="http://schemas.microsoft.com/office/powerpoint/2010/main" val="15759543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144</a:t>
            </a:fld>
            <a:endParaRPr kumimoji="1" lang="ja-JP" altLang="en-US"/>
          </a:p>
        </p:txBody>
      </p:sp>
    </p:spTree>
    <p:extLst>
      <p:ext uri="{BB962C8B-B14F-4D97-AF65-F5344CB8AC3E}">
        <p14:creationId xmlns="" xmlns:p14="http://schemas.microsoft.com/office/powerpoint/2010/main" val="385590549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喫煙による社会的な負荷は莫大です。それはタバコ税収やタバコ産業の利益を大きく上回ることが確認されています。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（出典）後藤公彦</a:t>
            </a:r>
            <a:r>
              <a:rPr kumimoji="1" lang="en-US" altLang="ja-JP" sz="1050" dirty="0" smtClean="0">
                <a:latin typeface="ＭＳ ゴシック" pitchFamily="49" charset="-128"/>
                <a:ea typeface="ＭＳ ゴシック" pitchFamily="49" charset="-128"/>
              </a:rPr>
              <a:t>: </a:t>
            </a:r>
            <a:r>
              <a:rPr kumimoji="1" lang="ja-JP" altLang="en-US" sz="1050" dirty="0" smtClean="0">
                <a:latin typeface="ＭＳ ゴシック" pitchFamily="49" charset="-128"/>
                <a:ea typeface="ＭＳ ゴシック" pitchFamily="49" charset="-128"/>
              </a:rPr>
              <a:t>たばこの経済分析</a:t>
            </a:r>
            <a:r>
              <a:rPr kumimoji="1" lang="en-US" altLang="ja-JP" sz="1050" dirty="0" smtClean="0">
                <a:latin typeface="ＭＳ ゴシック" pitchFamily="49" charset="-128"/>
                <a:ea typeface="ＭＳ ゴシック" pitchFamily="49" charset="-128"/>
              </a:rPr>
              <a:t>. </a:t>
            </a:r>
            <a:r>
              <a:rPr kumimoji="1" lang="ja-JP" altLang="en-US" sz="1050" dirty="0" smtClean="0">
                <a:latin typeface="ＭＳ ゴシック" pitchFamily="49" charset="-128"/>
                <a:ea typeface="ＭＳ ゴシック" pitchFamily="49" charset="-128"/>
              </a:rPr>
              <a:t>日医雑誌</a:t>
            </a:r>
            <a:r>
              <a:rPr kumimoji="1" lang="en-US" altLang="ja-JP" sz="1050" dirty="0" smtClean="0">
                <a:latin typeface="ＭＳ ゴシック" pitchFamily="49" charset="-128"/>
                <a:ea typeface="ＭＳ ゴシック" pitchFamily="49" charset="-128"/>
              </a:rPr>
              <a:t>, 116:370, 1996.</a:t>
            </a:r>
            <a:endParaRPr kumimoji="1"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145</a:t>
            </a:fld>
            <a:endParaRPr kumimoji="1" lang="ja-JP" altLang="en-US"/>
          </a:p>
        </p:txBody>
      </p:sp>
    </p:spTree>
    <p:extLst>
      <p:ext uri="{BB962C8B-B14F-4D97-AF65-F5344CB8AC3E}">
        <p14:creationId xmlns="" xmlns:p14="http://schemas.microsoft.com/office/powerpoint/2010/main" val="373188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日本を含めた世界各国は、タバコ問題を克服するための重要な条約を批准しています。この条約を誠実に実行できるかどうかが、タバコ問題克服のカギです。</a:t>
            </a:r>
            <a:endParaRPr kumimoji="1" lang="ja-JP" altLang="en-US" sz="1050"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147</a:t>
            </a:fld>
            <a:endParaRPr kumimoji="1" lang="ja-JP" altLang="en-US"/>
          </a:p>
        </p:txBody>
      </p:sp>
    </p:spTree>
    <p:extLst>
      <p:ext uri="{BB962C8B-B14F-4D97-AF65-F5344CB8AC3E}">
        <p14:creationId xmlns="" xmlns:p14="http://schemas.microsoft.com/office/powerpoint/2010/main" val="425119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C5696AC-89EC-4E1A-8DC7-9FB2F4CED018}" type="slidenum">
              <a:rPr lang="en-US" altLang="ja-JP"/>
              <a:pPr eaLnBrk="1" hangingPunct="1"/>
              <a:t>18</a:t>
            </a:fld>
            <a:endParaRPr lang="en-US" altLang="ja-JP"/>
          </a:p>
        </p:txBody>
      </p:sp>
      <p:sp>
        <p:nvSpPr>
          <p:cNvPr id="120835" name="Rectangle 2"/>
          <p:cNvSpPr>
            <a:spLocks noGrp="1" noRot="1" noChangeAspect="1" noChangeArrowheads="1" noTextEdit="1"/>
          </p:cNvSpPr>
          <p:nvPr>
            <p:ph type="sldImg"/>
          </p:nvPr>
        </p:nvSpPr>
        <p:spPr>
          <a:xfrm>
            <a:off x="1144588" y="685800"/>
            <a:ext cx="4570412" cy="3427413"/>
          </a:xfrm>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ja-JP" altLang="en-US" sz="1050" dirty="0" smtClean="0">
                <a:latin typeface="ＭＳ ゴシック" pitchFamily="49" charset="-128"/>
                <a:ea typeface="ＭＳ ゴシック" pitchFamily="49" charset="-128"/>
              </a:rPr>
              <a:t>厚生労働省多目的コホート研究において、喫煙者は</a:t>
            </a:r>
            <a:r>
              <a:rPr lang="en-US" altLang="ja-JP" sz="1050" dirty="0" smtClean="0">
                <a:latin typeface="ＭＳ ゴシック" pitchFamily="49" charset="-128"/>
                <a:ea typeface="ＭＳ ゴシック" pitchFamily="49" charset="-128"/>
              </a:rPr>
              <a:t>4.5</a:t>
            </a:r>
            <a:r>
              <a:rPr lang="ja-JP" altLang="en-US" sz="1050" dirty="0" smtClean="0">
                <a:latin typeface="ＭＳ ゴシック" pitchFamily="49" charset="-128"/>
                <a:ea typeface="ＭＳ ゴシック" pitchFamily="49" charset="-128"/>
              </a:rPr>
              <a:t>倍肺がんになりやすいことが報告されています。禁煙をすると、</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年、</a:t>
            </a:r>
            <a:r>
              <a:rPr lang="en-US" altLang="ja-JP" sz="1050" dirty="0" smtClean="0">
                <a:latin typeface="ＭＳ ゴシック" pitchFamily="49" charset="-128"/>
                <a:ea typeface="ＭＳ ゴシック" pitchFamily="49" charset="-128"/>
              </a:rPr>
              <a:t>20</a:t>
            </a:r>
            <a:r>
              <a:rPr lang="ja-JP" altLang="en-US" sz="1050" dirty="0" smtClean="0">
                <a:latin typeface="ＭＳ ゴシック" pitchFamily="49" charset="-128"/>
                <a:ea typeface="ＭＳ ゴシック" pitchFamily="49" charset="-128"/>
              </a:rPr>
              <a:t>年と時間が経つにつれ、肺がん発生の危険性が減少していきます。タバコをやめてから</a:t>
            </a:r>
            <a:r>
              <a:rPr lang="en-US" altLang="ja-JP" sz="1050" dirty="0" smtClean="0">
                <a:latin typeface="ＭＳ ゴシック" pitchFamily="49" charset="-128"/>
                <a:ea typeface="ＭＳ ゴシック" pitchFamily="49" charset="-128"/>
              </a:rPr>
              <a:t>9</a:t>
            </a:r>
            <a:r>
              <a:rPr lang="ja-JP" altLang="en-US" sz="1050" dirty="0" smtClean="0">
                <a:latin typeface="ＭＳ ゴシック" pitchFamily="49" charset="-128"/>
                <a:ea typeface="ＭＳ ゴシック" pitchFamily="49" charset="-128"/>
              </a:rPr>
              <a:t>年以内では、吸わない人に比べて</a:t>
            </a:r>
            <a:r>
              <a:rPr lang="en-US" altLang="ja-JP" sz="1050" dirty="0" smtClean="0">
                <a:latin typeface="ＭＳ ゴシック" pitchFamily="49" charset="-128"/>
                <a:ea typeface="ＭＳ ゴシック" pitchFamily="49" charset="-128"/>
              </a:rPr>
              <a:t> 3</a:t>
            </a:r>
            <a:r>
              <a:rPr lang="ja-JP" altLang="en-US" sz="1050" dirty="0" smtClean="0">
                <a:latin typeface="ＭＳ ゴシック" pitchFamily="49" charset="-128"/>
                <a:ea typeface="ＭＳ ゴシック" pitchFamily="49" charset="-128"/>
              </a:rPr>
              <a:t>倍でしたが、</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19</a:t>
            </a:r>
            <a:r>
              <a:rPr lang="ja-JP" altLang="en-US" sz="1050" dirty="0" smtClean="0">
                <a:latin typeface="ＭＳ ゴシック" pitchFamily="49" charset="-128"/>
                <a:ea typeface="ＭＳ ゴシック" pitchFamily="49" charset="-128"/>
              </a:rPr>
              <a:t>年では</a:t>
            </a:r>
            <a:r>
              <a:rPr lang="en-US" altLang="ja-JP" sz="1050" dirty="0" smtClean="0">
                <a:latin typeface="ＭＳ ゴシック" pitchFamily="49" charset="-128"/>
                <a:ea typeface="ＭＳ ゴシック" pitchFamily="49" charset="-128"/>
              </a:rPr>
              <a:t>1.8</a:t>
            </a:r>
            <a:r>
              <a:rPr lang="ja-JP" altLang="en-US" sz="1050" dirty="0" smtClean="0">
                <a:latin typeface="ＭＳ ゴシック" pitchFamily="49" charset="-128"/>
                <a:ea typeface="ＭＳ ゴシック" pitchFamily="49" charset="-128"/>
              </a:rPr>
              <a:t>倍、</a:t>
            </a:r>
            <a:r>
              <a:rPr lang="en-US" altLang="ja-JP" sz="1050" dirty="0" smtClean="0">
                <a:latin typeface="ＭＳ ゴシック" pitchFamily="49" charset="-128"/>
                <a:ea typeface="ＭＳ ゴシック" pitchFamily="49" charset="-128"/>
              </a:rPr>
              <a:t>20</a:t>
            </a:r>
            <a:r>
              <a:rPr lang="ja-JP" altLang="en-US" sz="1050" dirty="0" smtClean="0">
                <a:latin typeface="ＭＳ ゴシック" pitchFamily="49" charset="-128"/>
                <a:ea typeface="ＭＳ ゴシック" pitchFamily="49" charset="-128"/>
              </a:rPr>
              <a:t>年以上でタバコを吸わない人とほぼ同じになっていました。肺がんにならないため、できるだけ早く禁煙することが重要です。</a:t>
            </a:r>
            <a:r>
              <a:rPr lang="en-US" altLang="ja-JP" sz="1050" dirty="0" smtClean="0">
                <a:latin typeface="ＭＳ ゴシック" pitchFamily="49" charset="-128"/>
                <a:ea typeface="ＭＳ ゴシック" pitchFamily="49" charset="-128"/>
              </a:rPr>
              <a:t> </a:t>
            </a:r>
          </a:p>
          <a:p>
            <a:pPr eaLnBrk="1" hangingPunct="1"/>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出典）</a:t>
            </a:r>
            <a:r>
              <a:rPr lang="en-US" altLang="ja-JP" sz="1050" dirty="0" err="1" smtClean="0">
                <a:latin typeface="ＭＳ ゴシック" pitchFamily="49" charset="-128"/>
                <a:ea typeface="ＭＳ ゴシック" pitchFamily="49" charset="-128"/>
              </a:rPr>
              <a:t>Sobue</a:t>
            </a:r>
            <a:r>
              <a:rPr lang="en-US" altLang="ja-JP" sz="1050" dirty="0" smtClean="0">
                <a:latin typeface="ＭＳ ゴシック" pitchFamily="49" charset="-128"/>
                <a:ea typeface="ＭＳ ゴシック" pitchFamily="49" charset="-128"/>
              </a:rPr>
              <a:t> T, et al; JPHC Study Group. </a:t>
            </a:r>
            <a:r>
              <a:rPr lang="en-US" altLang="ja-JP" sz="1050" dirty="0" err="1" smtClean="0">
                <a:latin typeface="ＭＳ ゴシック" pitchFamily="49" charset="-128"/>
                <a:ea typeface="ＭＳ ゴシック" pitchFamily="49" charset="-128"/>
              </a:rPr>
              <a:t>Int</a:t>
            </a:r>
            <a:r>
              <a:rPr lang="en-US" altLang="ja-JP" sz="1050" dirty="0" smtClean="0">
                <a:latin typeface="ＭＳ ゴシック" pitchFamily="49" charset="-128"/>
                <a:ea typeface="ＭＳ ゴシック" pitchFamily="49" charset="-128"/>
              </a:rPr>
              <a:t> J Cancer. 99:245, 2002.</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endParaRPr lang="en-US" altLang="ja-JP" sz="1050" dirty="0" smtClean="0">
              <a:latin typeface="ＭＳ ゴシック" pitchFamily="49" charset="-128"/>
              <a:ea typeface="ＭＳ ゴシック" pitchFamily="4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非喫煙者に比べると、喫煙者は周術期の肺合併症が多いことが判明しています。禁煙して４週間以上経つと、禁煙の効果が出て周術期の合併症の危険性が低下してくることが報告されています。禁煙してすぐにはその危険性は低下しない可能性があります。この研究から手術前には</a:t>
            </a:r>
            <a:r>
              <a:rPr kumimoji="1" lang="en-US" altLang="ja-JP" sz="1050" dirty="0" smtClean="0">
                <a:latin typeface="ＭＳ ゴシック" pitchFamily="49" charset="-128"/>
                <a:ea typeface="ＭＳ ゴシック" pitchFamily="49" charset="-128"/>
              </a:rPr>
              <a:t>4</a:t>
            </a:r>
            <a:r>
              <a:rPr kumimoji="1" lang="ja-JP" altLang="en-US" sz="1050" dirty="0" smtClean="0">
                <a:latin typeface="ＭＳ ゴシック" pitchFamily="49" charset="-128"/>
                <a:ea typeface="ＭＳ ゴシック" pitchFamily="49" charset="-128"/>
              </a:rPr>
              <a:t>週間以上前からの禁煙を開始すること（一旦禁煙したら手術後再度喫煙をせずに禁煙を継続すること）が望ましいと考えられます。（禁煙直後から禁煙の効果があるとする論文もあります。）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Nakagawa M, Tanaka H, </a:t>
            </a:r>
            <a:r>
              <a:rPr kumimoji="1" lang="en-US" altLang="ja-JP" sz="1050" dirty="0" err="1" smtClean="0">
                <a:latin typeface="ＭＳ ゴシック" pitchFamily="49" charset="-128"/>
                <a:ea typeface="ＭＳ ゴシック" pitchFamily="49" charset="-128"/>
              </a:rPr>
              <a:t>Tsukuma</a:t>
            </a:r>
            <a:r>
              <a:rPr kumimoji="1" lang="en-US" altLang="ja-JP" sz="1050" dirty="0" smtClean="0">
                <a:latin typeface="ＭＳ ゴシック" pitchFamily="49" charset="-128"/>
                <a:ea typeface="ＭＳ ゴシック" pitchFamily="49" charset="-128"/>
              </a:rPr>
              <a:t> H, </a:t>
            </a:r>
            <a:r>
              <a:rPr kumimoji="1" lang="en-US" altLang="ja-JP" sz="1050" dirty="0" err="1" smtClean="0">
                <a:latin typeface="ＭＳ ゴシック" pitchFamily="49" charset="-128"/>
                <a:ea typeface="ＭＳ ゴシック" pitchFamily="49" charset="-128"/>
              </a:rPr>
              <a:t>Kishi</a:t>
            </a:r>
            <a:r>
              <a:rPr kumimoji="1" lang="en-US" altLang="ja-JP" sz="1050" dirty="0" smtClean="0">
                <a:latin typeface="ＭＳ ゴシック" pitchFamily="49" charset="-128"/>
                <a:ea typeface="ＭＳ ゴシック" pitchFamily="49" charset="-128"/>
              </a:rPr>
              <a:t> Y.</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Relationship between the duration of the preoperative smoke-free period and the incidence of postoperative pulmonary complications after pulmonary surgery.</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Chest</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120;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705-710,</a:t>
            </a:r>
            <a:r>
              <a:rPr kumimoji="1" lang="en-US" altLang="ja-JP" sz="1050" baseline="0" dirty="0" smtClean="0">
                <a:latin typeface="ＭＳ ゴシック" pitchFamily="49" charset="-128"/>
                <a:ea typeface="ＭＳ ゴシック" pitchFamily="49" charset="-128"/>
              </a:rPr>
              <a:t> 2001.</a:t>
            </a:r>
            <a:r>
              <a:rPr kumimoji="1" lang="ja-JP" altLang="en-US" sz="1050" baseline="0" dirty="0" smtClean="0">
                <a:latin typeface="ＭＳ ゴシック" pitchFamily="49" charset="-128"/>
                <a:ea typeface="ＭＳ ゴシック" pitchFamily="49" charset="-128"/>
              </a:rPr>
              <a:t>（*は非喫煙者に比べて統計学的に優位であることを表す）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19</a:t>
            </a:fld>
            <a:endParaRPr kumimoji="1" lang="ja-JP" altLang="en-US"/>
          </a:p>
        </p:txBody>
      </p:sp>
    </p:spTree>
    <p:extLst>
      <p:ext uri="{BB962C8B-B14F-4D97-AF65-F5344CB8AC3E}">
        <p14:creationId xmlns="" xmlns:p14="http://schemas.microsoft.com/office/powerpoint/2010/main" val="299883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肺癌が起こってしまっても、禁煙はその後の経過によい効果を与えます。早期の非小細胞肺癌において禁煙に成功した場合に比べ、喫煙を継続すれば、死亡や癌の再発が増加します。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Parsons A, Daley A, </a:t>
            </a:r>
            <a:r>
              <a:rPr kumimoji="1" lang="en-US" altLang="ja-JP" sz="1050" dirty="0" err="1" smtClean="0">
                <a:latin typeface="ＭＳ ゴシック" pitchFamily="49" charset="-128"/>
                <a:ea typeface="ＭＳ ゴシック" pitchFamily="49" charset="-128"/>
              </a:rPr>
              <a:t>Begh</a:t>
            </a:r>
            <a:r>
              <a:rPr kumimoji="1" lang="en-US" altLang="ja-JP" sz="1050" dirty="0" smtClean="0">
                <a:latin typeface="ＭＳ ゴシック" pitchFamily="49" charset="-128"/>
                <a:ea typeface="ＭＳ ゴシック" pitchFamily="49" charset="-128"/>
              </a:rPr>
              <a:t> R, </a:t>
            </a:r>
            <a:r>
              <a:rPr kumimoji="1" lang="en-US" altLang="ja-JP" sz="1050" dirty="0" err="1" smtClean="0">
                <a:latin typeface="ＭＳ ゴシック" pitchFamily="49" charset="-128"/>
                <a:ea typeface="ＭＳ ゴシック" pitchFamily="49" charset="-128"/>
              </a:rPr>
              <a:t>Aveyard</a:t>
            </a:r>
            <a:r>
              <a:rPr kumimoji="1" lang="en-US" altLang="ja-JP" sz="1050" dirty="0" smtClean="0">
                <a:latin typeface="ＭＳ ゴシック" pitchFamily="49" charset="-128"/>
                <a:ea typeface="ＭＳ ゴシック" pitchFamily="49" charset="-128"/>
              </a:rPr>
              <a:t> P. Influence of smoking cessation after diagnosis of early stage lung cancer on prognosis: systematic review of observational studies with meta-analysis. BMJ 340;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b5569, 2010.</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20</a:t>
            </a:fld>
            <a:endParaRPr kumimoji="1" lang="ja-JP" altLang="en-US"/>
          </a:p>
        </p:txBody>
      </p:sp>
    </p:spTree>
    <p:extLst>
      <p:ext uri="{BB962C8B-B14F-4D97-AF65-F5344CB8AC3E}">
        <p14:creationId xmlns="" xmlns:p14="http://schemas.microsoft.com/office/powerpoint/2010/main" val="333186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肺癌が起こってしまっても、禁煙はその後の経過によい効果を与えます。早期の小細胞肺癌において禁煙に成功した場合に比べ、喫煙を継続すれば、死亡や癌の再発が増加します。</a:t>
            </a:r>
            <a:endParaRPr kumimoji="1" lang="en-US" altLang="ja-JP" sz="105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（出典）</a:t>
            </a:r>
            <a:r>
              <a:rPr kumimoji="1" lang="en-US" altLang="ja-JP" sz="105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Parsons A, Daley A, </a:t>
            </a:r>
            <a:r>
              <a:rPr kumimoji="1" lang="en-US" altLang="ja-JP" sz="1050" b="0" i="0" u="none" strike="noStrike" kern="1200" cap="none" spc="0" normalizeH="0" baseline="0" noProof="0" dirty="0" err="1" smtClean="0">
                <a:ln>
                  <a:noFill/>
                </a:ln>
                <a:solidFill>
                  <a:prstClr val="black"/>
                </a:solidFill>
                <a:effectLst/>
                <a:uLnTx/>
                <a:uFillTx/>
                <a:latin typeface="ＭＳ ゴシック" pitchFamily="49" charset="-128"/>
                <a:ea typeface="ＭＳ ゴシック" pitchFamily="49" charset="-128"/>
                <a:cs typeface="+mn-cs"/>
              </a:rPr>
              <a:t>Begh</a:t>
            </a:r>
            <a:r>
              <a:rPr kumimoji="1" lang="en-US" altLang="ja-JP" sz="105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R, </a:t>
            </a:r>
            <a:r>
              <a:rPr kumimoji="1" lang="en-US" altLang="ja-JP" sz="1050" b="0" i="0" u="none" strike="noStrike" kern="1200" cap="none" spc="0" normalizeH="0" baseline="0" noProof="0" dirty="0" err="1" smtClean="0">
                <a:ln>
                  <a:noFill/>
                </a:ln>
                <a:solidFill>
                  <a:prstClr val="black"/>
                </a:solidFill>
                <a:effectLst/>
                <a:uLnTx/>
                <a:uFillTx/>
                <a:latin typeface="ＭＳ ゴシック" pitchFamily="49" charset="-128"/>
                <a:ea typeface="ＭＳ ゴシック" pitchFamily="49" charset="-128"/>
                <a:cs typeface="+mn-cs"/>
              </a:rPr>
              <a:t>Aveyard</a:t>
            </a:r>
            <a:r>
              <a:rPr kumimoji="1" lang="en-US" altLang="ja-JP" sz="105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P. Influence of smoking cessation after diagnosis of early stage lung cancer on prognosis: systematic review of observational studies with meta-analysis. BMJ 340; b5569, 2010.</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21</a:t>
            </a:fld>
            <a:endParaRPr kumimoji="1" lang="ja-JP" altLang="en-US"/>
          </a:p>
        </p:txBody>
      </p:sp>
    </p:spTree>
    <p:extLst>
      <p:ext uri="{BB962C8B-B14F-4D97-AF65-F5344CB8AC3E}">
        <p14:creationId xmlns="" xmlns:p14="http://schemas.microsoft.com/office/powerpoint/2010/main" val="3331862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肺癌が起こってしまっても、禁煙はその後の経過によい効果を与えます。早期の小細胞肺癌において禁煙に成功した場合に比べ、喫煙を継続すれば他の部位への二次癌の発生が</a:t>
            </a:r>
            <a:r>
              <a:rPr kumimoji="1" lang="en-US" altLang="ja-JP" sz="1050" dirty="0" smtClean="0">
                <a:latin typeface="ＭＳ ゴシック" pitchFamily="49" charset="-128"/>
                <a:ea typeface="ＭＳ ゴシック" pitchFamily="49" charset="-128"/>
              </a:rPr>
              <a:t>26</a:t>
            </a:r>
            <a:r>
              <a:rPr kumimoji="1" lang="ja-JP" altLang="en-US" sz="1050" dirty="0" smtClean="0">
                <a:latin typeface="ＭＳ ゴシック" pitchFamily="49" charset="-128"/>
                <a:ea typeface="ＭＳ ゴシック" pitchFamily="49" charset="-128"/>
              </a:rPr>
              <a:t>％増加します。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Parsons A, Daley A, </a:t>
            </a:r>
            <a:r>
              <a:rPr kumimoji="1" lang="en-US" altLang="ja-JP" sz="1050" dirty="0" err="1" smtClean="0">
                <a:latin typeface="ＭＳ ゴシック" pitchFamily="49" charset="-128"/>
                <a:ea typeface="ＭＳ ゴシック" pitchFamily="49" charset="-128"/>
              </a:rPr>
              <a:t>Begh</a:t>
            </a:r>
            <a:r>
              <a:rPr kumimoji="1" lang="en-US" altLang="ja-JP" sz="1050" dirty="0" smtClean="0">
                <a:latin typeface="ＭＳ ゴシック" pitchFamily="49" charset="-128"/>
                <a:ea typeface="ＭＳ ゴシック" pitchFamily="49" charset="-128"/>
              </a:rPr>
              <a:t> R, </a:t>
            </a:r>
            <a:r>
              <a:rPr kumimoji="1" lang="en-US" altLang="ja-JP" sz="1050" dirty="0" err="1" smtClean="0">
                <a:latin typeface="ＭＳ ゴシック" pitchFamily="49" charset="-128"/>
                <a:ea typeface="ＭＳ ゴシック" pitchFamily="49" charset="-128"/>
              </a:rPr>
              <a:t>Aveyard</a:t>
            </a:r>
            <a:r>
              <a:rPr kumimoji="1" lang="en-US" altLang="ja-JP" sz="1050" dirty="0" smtClean="0">
                <a:latin typeface="ＭＳ ゴシック" pitchFamily="49" charset="-128"/>
                <a:ea typeface="ＭＳ ゴシック" pitchFamily="49" charset="-128"/>
              </a:rPr>
              <a:t> P. Influence of smoking cessation after diagnosis of early stage lung cancer on prognosis: systematic review of observational studies with meta-analysis. BMJ 340;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b5569, 2010.</a:t>
            </a:r>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22</a:t>
            </a:fld>
            <a:endParaRPr kumimoji="1" lang="ja-JP" altLang="en-US"/>
          </a:p>
        </p:txBody>
      </p:sp>
    </p:spTree>
    <p:extLst>
      <p:ext uri="{BB962C8B-B14F-4D97-AF65-F5344CB8AC3E}">
        <p14:creationId xmlns="" xmlns:p14="http://schemas.microsoft.com/office/powerpoint/2010/main" val="340889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肺癌が起こってしまっても、禁煙はその後の経過によい効果を与えます。禁煙に成功すれば、５年後の生存確率が向上します。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Parsons A, Daley A, </a:t>
            </a:r>
            <a:r>
              <a:rPr kumimoji="1" lang="en-US" altLang="ja-JP" sz="1050" dirty="0" err="1" smtClean="0">
                <a:latin typeface="ＭＳ ゴシック" pitchFamily="49" charset="-128"/>
                <a:ea typeface="ＭＳ ゴシック" pitchFamily="49" charset="-128"/>
              </a:rPr>
              <a:t>Begh</a:t>
            </a:r>
            <a:r>
              <a:rPr kumimoji="1" lang="en-US" altLang="ja-JP" sz="1050" dirty="0" smtClean="0">
                <a:latin typeface="ＭＳ ゴシック" pitchFamily="49" charset="-128"/>
                <a:ea typeface="ＭＳ ゴシック" pitchFamily="49" charset="-128"/>
              </a:rPr>
              <a:t> R, </a:t>
            </a:r>
            <a:r>
              <a:rPr kumimoji="1" lang="en-US" altLang="ja-JP" sz="1050" dirty="0" err="1" smtClean="0">
                <a:latin typeface="ＭＳ ゴシック" pitchFamily="49" charset="-128"/>
                <a:ea typeface="ＭＳ ゴシック" pitchFamily="49" charset="-128"/>
              </a:rPr>
              <a:t>Aveyard</a:t>
            </a:r>
            <a:r>
              <a:rPr kumimoji="1" lang="en-US" altLang="ja-JP" sz="1050" dirty="0" smtClean="0">
                <a:latin typeface="ＭＳ ゴシック" pitchFamily="49" charset="-128"/>
                <a:ea typeface="ＭＳ ゴシック" pitchFamily="49" charset="-128"/>
              </a:rPr>
              <a:t> P. Influence of smoking cessation after diagnosis of early stage lung cancer on prognosis: systematic review of observational studies with meta-analysis. BMJ 340;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b5569, 2010.</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23</a:t>
            </a:fld>
            <a:endParaRPr kumimoji="1" lang="ja-JP" altLang="en-US"/>
          </a:p>
        </p:txBody>
      </p:sp>
    </p:spTree>
    <p:extLst>
      <p:ext uri="{BB962C8B-B14F-4D97-AF65-F5344CB8AC3E}">
        <p14:creationId xmlns="" xmlns:p14="http://schemas.microsoft.com/office/powerpoint/2010/main" val="3331862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24</a:t>
            </a:fld>
            <a:endParaRPr kumimoji="1" lang="ja-JP" altLang="en-US"/>
          </a:p>
        </p:txBody>
      </p:sp>
    </p:spTree>
    <p:extLst>
      <p:ext uri="{BB962C8B-B14F-4D97-AF65-F5344CB8AC3E}">
        <p14:creationId xmlns="" xmlns:p14="http://schemas.microsoft.com/office/powerpoint/2010/main" val="296035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latin typeface="ＭＳ ゴシック" pitchFamily="49" charset="-128"/>
                <a:ea typeface="ＭＳ ゴシック" pitchFamily="49" charset="-128"/>
              </a:rPr>
              <a:t>東南アジア諸国ではこのような写真をタバコパッケージに掲載し、喫煙の害を知らせています。</a:t>
            </a:r>
            <a:endParaRPr lang="en-US" altLang="ja-JP" sz="1200" dirty="0" smtClean="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（出典・許諾）</a:t>
            </a:r>
            <a:r>
              <a:rPr lang="en-US" altLang="ja-JP" sz="1200" dirty="0" smtClean="0">
                <a:latin typeface="ＭＳ ゴシック" pitchFamily="49" charset="-128"/>
                <a:ea typeface="ＭＳ ゴシック" pitchFamily="49" charset="-128"/>
              </a:rPr>
              <a:t>© Southeast Asia Tobacco Control Alliance</a:t>
            </a:r>
            <a:r>
              <a:rPr lang="ja-JP" altLang="en-US" sz="1200" dirty="0" smtClean="0">
                <a:latin typeface="ＭＳ ゴシック" pitchFamily="49" charset="-128"/>
                <a:ea typeface="ＭＳ ゴシック" pitchFamily="49" charset="-128"/>
              </a:rPr>
              <a:t>（</a:t>
            </a:r>
            <a:r>
              <a:rPr lang="en-US" altLang="ja-JP" sz="1200" dirty="0" smtClean="0">
                <a:latin typeface="ＭＳ ゴシック" pitchFamily="49" charset="-128"/>
                <a:ea typeface="ＭＳ ゴシック" pitchFamily="49" charset="-128"/>
              </a:rPr>
              <a:t>SEATCA</a:t>
            </a:r>
            <a:r>
              <a:rPr lang="ja-JP" altLang="en-US" sz="1200" dirty="0" smtClean="0">
                <a:latin typeface="ＭＳ ゴシック" pitchFamily="49" charset="-128"/>
                <a:ea typeface="ＭＳ ゴシック" pitchFamily="49" charset="-128"/>
              </a:rPr>
              <a:t>） </a:t>
            </a:r>
            <a:r>
              <a:rPr lang="en-US" altLang="ja-JP" sz="1200" dirty="0" smtClean="0">
                <a:latin typeface="ＭＳ ゴシック" pitchFamily="49" charset="-128"/>
                <a:ea typeface="ＭＳ ゴシック" pitchFamily="49" charset="-128"/>
              </a:rPr>
              <a:t>Malaysia</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25</a:t>
            </a:fld>
            <a:endParaRPr kumimoji="1" lang="ja-JP" altLang="en-US"/>
          </a:p>
        </p:txBody>
      </p:sp>
    </p:spTree>
    <p:extLst>
      <p:ext uri="{BB962C8B-B14F-4D97-AF65-F5344CB8AC3E}">
        <p14:creationId xmlns="" xmlns:p14="http://schemas.microsoft.com/office/powerpoint/2010/main" val="92373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者が吸い込む煙が主流煙、タバコの先端から立ち上る煙が副流煙です。副流煙は燃焼温度が低く、燃焼が不完全です。有害な成分をたくさん含むタバコ煙ですが、主流煙より副流煙の方が有害物質を数倍～数十倍の高濃度で含んでい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1) </a:t>
            </a:r>
            <a:r>
              <a:rPr kumimoji="1" lang="ja-JP" altLang="en-US" sz="1050" dirty="0" smtClean="0">
                <a:latin typeface="ＭＳ ゴシック" pitchFamily="49" charset="-128"/>
                <a:ea typeface="ＭＳ ゴシック" pitchFamily="49" charset="-128"/>
              </a:rPr>
              <a:t>厚生労働省</a:t>
            </a:r>
            <a:r>
              <a:rPr kumimoji="1" lang="en-US" altLang="ja-JP" sz="1050" dirty="0" smtClean="0">
                <a:latin typeface="ＭＳ ゴシック" pitchFamily="49" charset="-128"/>
                <a:ea typeface="ＭＳ ゴシック" pitchFamily="49" charset="-128"/>
              </a:rPr>
              <a:t>. </a:t>
            </a:r>
            <a:r>
              <a:rPr kumimoji="1" lang="ja-JP" altLang="en-US" sz="1050" dirty="0" smtClean="0">
                <a:latin typeface="ＭＳ ゴシック" pitchFamily="49" charset="-128"/>
                <a:ea typeface="ＭＳ ゴシック" pitchFamily="49" charset="-128"/>
              </a:rPr>
              <a:t>健康ネット </a:t>
            </a:r>
            <a:r>
              <a:rPr kumimoji="1" lang="en-US" altLang="ja-JP" sz="1050" dirty="0" smtClean="0">
                <a:latin typeface="ＭＳ ゴシック" pitchFamily="49" charset="-128"/>
                <a:ea typeface="ＭＳ ゴシック" pitchFamily="49" charset="-128"/>
              </a:rPr>
              <a:t>http://www.health-net.or.jp/tobacco/risk/rs120000.html</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a:t>
            </a:r>
            <a:r>
              <a:rPr kumimoji="1" lang="ja-JP" altLang="en-US" sz="1050" dirty="0" smtClean="0">
                <a:latin typeface="ＭＳ ゴシック" pitchFamily="49" charset="-128"/>
                <a:ea typeface="ＭＳ ゴシック" pitchFamily="49" charset="-128"/>
              </a:rPr>
              <a:t>厚生労働省</a:t>
            </a:r>
            <a:r>
              <a:rPr kumimoji="1" lang="en-US" altLang="ja-JP" sz="1050" dirty="0" smtClean="0">
                <a:latin typeface="ＭＳ ゴシック" pitchFamily="49" charset="-128"/>
                <a:ea typeface="ＭＳ ゴシック" pitchFamily="49" charset="-128"/>
              </a:rPr>
              <a:t>.</a:t>
            </a:r>
            <a:r>
              <a:rPr kumimoji="1" lang="ja-JP" altLang="en-US" sz="1050" dirty="0" smtClean="0">
                <a:latin typeface="ＭＳ ゴシック" pitchFamily="49" charset="-128"/>
                <a:ea typeface="ＭＳ ゴシック" pitchFamily="49" charset="-128"/>
              </a:rPr>
              <a:t>たばこ煙の成分分析について</a:t>
            </a:r>
            <a:r>
              <a:rPr kumimoji="1" lang="en-US" altLang="ja-JP" sz="1050" dirty="0" smtClean="0">
                <a:latin typeface="ＭＳ ゴシック" pitchFamily="49" charset="-128"/>
                <a:ea typeface="ＭＳ ゴシック" pitchFamily="49" charset="-128"/>
              </a:rPr>
              <a:t>. http://www.mhlw.go.jp/topics/tobacco/houkoku/seibun.html</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3) </a:t>
            </a:r>
            <a:r>
              <a:rPr kumimoji="1" lang="ja-JP" altLang="en-US" sz="1050" dirty="0" smtClean="0">
                <a:latin typeface="ＭＳ ゴシック" pitchFamily="49" charset="-128"/>
                <a:ea typeface="ＭＳ ゴシック" pitchFamily="49" charset="-128"/>
              </a:rPr>
              <a:t>厚生省編</a:t>
            </a:r>
            <a:r>
              <a:rPr kumimoji="1" lang="en-US" altLang="ja-JP" sz="1050" dirty="0" smtClean="0">
                <a:latin typeface="ＭＳ ゴシック" pitchFamily="49" charset="-128"/>
                <a:ea typeface="ＭＳ ゴシック" pitchFamily="49" charset="-128"/>
              </a:rPr>
              <a:t>. </a:t>
            </a:r>
            <a:r>
              <a:rPr kumimoji="1" lang="ja-JP" altLang="en-US" sz="1050" dirty="0" smtClean="0">
                <a:latin typeface="ＭＳ ゴシック" pitchFamily="49" charset="-128"/>
                <a:ea typeface="ＭＳ ゴシック" pitchFamily="49" charset="-128"/>
              </a:rPr>
              <a:t>喫煙の生理・薬理</a:t>
            </a:r>
            <a:r>
              <a:rPr kumimoji="1" lang="en-US" altLang="ja-JP" sz="1050" dirty="0" smtClean="0">
                <a:latin typeface="ＭＳ ゴシック" pitchFamily="49" charset="-128"/>
                <a:ea typeface="ＭＳ ゴシック" pitchFamily="49" charset="-128"/>
              </a:rPr>
              <a:t>:</a:t>
            </a:r>
            <a:r>
              <a:rPr kumimoji="1" lang="ja-JP" altLang="en-US" sz="1050" dirty="0" smtClean="0">
                <a:latin typeface="ＭＳ ゴシック" pitchFamily="49" charset="-128"/>
                <a:ea typeface="ＭＳ ゴシック" pitchFamily="49" charset="-128"/>
              </a:rPr>
              <a:t>喫煙と健康</a:t>
            </a:r>
            <a:r>
              <a:rPr kumimoji="1" lang="en-US" altLang="ja-JP" sz="1050" dirty="0" smtClean="0">
                <a:latin typeface="ＭＳ ゴシック" pitchFamily="49" charset="-128"/>
                <a:ea typeface="ＭＳ ゴシック" pitchFamily="49" charset="-128"/>
              </a:rPr>
              <a:t>. 48, 1992.</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a:t>
            </a:fld>
            <a:endParaRPr kumimoji="1" lang="ja-JP" altLang="en-US"/>
          </a:p>
        </p:txBody>
      </p:sp>
    </p:spTree>
    <p:extLst>
      <p:ext uri="{BB962C8B-B14F-4D97-AF65-F5344CB8AC3E}">
        <p14:creationId xmlns="" xmlns:p14="http://schemas.microsoft.com/office/powerpoint/2010/main" val="1344299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喫煙者が上気道炎に罹患したとき、肺の異常呼吸音が起こりやすく、咳が持続しやすく、肺炎などの下気道感染へ進展しやすいことが分かっています。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Aronson MD, Weiss ST, Ben RL, </a:t>
            </a:r>
            <a:r>
              <a:rPr kumimoji="1" lang="en-US" altLang="ja-JP" sz="1050" dirty="0" err="1" smtClean="0">
                <a:latin typeface="ＭＳ ゴシック" pitchFamily="49" charset="-128"/>
                <a:ea typeface="ＭＳ ゴシック" pitchFamily="49" charset="-128"/>
              </a:rPr>
              <a:t>Komaroff</a:t>
            </a:r>
            <a:r>
              <a:rPr kumimoji="1" lang="en-US" altLang="ja-JP" sz="1050" dirty="0" smtClean="0">
                <a:latin typeface="ＭＳ ゴシック" pitchFamily="49" charset="-128"/>
                <a:ea typeface="ＭＳ ゴシック" pitchFamily="49" charset="-128"/>
              </a:rPr>
              <a:t> AL.</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Association between cigarette smoking and acute respiratory tract illness in young adults.</a:t>
            </a:r>
            <a:r>
              <a:rPr kumimoji="1" lang="en-US" altLang="ja-JP" sz="1050" baseline="0" dirty="0" smtClean="0">
                <a:latin typeface="ＭＳ ゴシック" pitchFamily="49" charset="-128"/>
                <a:ea typeface="ＭＳ ゴシック" pitchFamily="49" charset="-128"/>
              </a:rPr>
              <a:t> </a:t>
            </a:r>
            <a:r>
              <a:rPr kumimoji="1" lang="sv-SE" altLang="ja-JP" sz="1050" dirty="0" smtClean="0">
                <a:latin typeface="ＭＳ ゴシック" pitchFamily="49" charset="-128"/>
                <a:ea typeface="ＭＳ ゴシック" pitchFamily="49" charset="-128"/>
              </a:rPr>
              <a:t>JAMA. 248;</a:t>
            </a:r>
            <a:r>
              <a:rPr kumimoji="1" lang="sv-SE" altLang="ja-JP" sz="1050" baseline="0" dirty="0" smtClean="0">
                <a:latin typeface="ＭＳ ゴシック" pitchFamily="49" charset="-128"/>
                <a:ea typeface="ＭＳ ゴシック" pitchFamily="49" charset="-128"/>
              </a:rPr>
              <a:t> </a:t>
            </a:r>
            <a:r>
              <a:rPr kumimoji="1" lang="sv-SE" altLang="ja-JP" sz="1050" dirty="0" smtClean="0">
                <a:latin typeface="ＭＳ ゴシック" pitchFamily="49" charset="-128"/>
                <a:ea typeface="ＭＳ ゴシック" pitchFamily="49" charset="-128"/>
              </a:rPr>
              <a:t>181-183, 1982.</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26</a:t>
            </a:fld>
            <a:endParaRPr kumimoji="1" lang="ja-JP" altLang="en-US"/>
          </a:p>
        </p:txBody>
      </p:sp>
    </p:spTree>
    <p:extLst>
      <p:ext uri="{BB962C8B-B14F-4D97-AF65-F5344CB8AC3E}">
        <p14:creationId xmlns="" xmlns:p14="http://schemas.microsoft.com/office/powerpoint/2010/main" val="316702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喫煙は、肺炎の発症リスクを高めることが明らかになっています。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Almirall</a:t>
            </a:r>
            <a:r>
              <a:rPr kumimoji="1" lang="en-US" altLang="ja-JP" sz="1050" dirty="0" smtClean="0">
                <a:latin typeface="ＭＳ ゴシック" pitchFamily="49" charset="-128"/>
                <a:ea typeface="ＭＳ ゴシック" pitchFamily="49" charset="-128"/>
              </a:rPr>
              <a:t> J, González CA, </a:t>
            </a:r>
            <a:r>
              <a:rPr kumimoji="1" lang="en-US" altLang="ja-JP" sz="1050" dirty="0" err="1" smtClean="0">
                <a:latin typeface="ＭＳ ゴシック" pitchFamily="49" charset="-128"/>
                <a:ea typeface="ＭＳ ゴシック" pitchFamily="49" charset="-128"/>
              </a:rPr>
              <a:t>Balanzó</a:t>
            </a:r>
            <a:r>
              <a:rPr kumimoji="1" lang="en-US" altLang="ja-JP" sz="1050" dirty="0" smtClean="0">
                <a:latin typeface="ＭＳ ゴシック" pitchFamily="49" charset="-128"/>
                <a:ea typeface="ＭＳ ゴシック" pitchFamily="49" charset="-128"/>
              </a:rPr>
              <a:t> X, </a:t>
            </a:r>
            <a:r>
              <a:rPr kumimoji="1" lang="en-US" altLang="ja-JP" sz="1050" dirty="0" err="1" smtClean="0">
                <a:latin typeface="ＭＳ ゴシック" pitchFamily="49" charset="-128"/>
                <a:ea typeface="ＭＳ ゴシック" pitchFamily="49" charset="-128"/>
              </a:rPr>
              <a:t>Bolíbar</a:t>
            </a:r>
            <a:r>
              <a:rPr kumimoji="1" lang="en-US" altLang="ja-JP" sz="1050" dirty="0" smtClean="0">
                <a:latin typeface="ＭＳ ゴシック" pitchFamily="49" charset="-128"/>
                <a:ea typeface="ＭＳ ゴシック" pitchFamily="49" charset="-128"/>
              </a:rPr>
              <a:t> I.</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Chest</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116;</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375-379, 1999. Proportion of community-acquired pneumonia cases attributable to tobacco smoking.</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27</a:t>
            </a:fld>
            <a:endParaRPr kumimoji="1" lang="ja-JP" altLang="en-US"/>
          </a:p>
        </p:txBody>
      </p:sp>
    </p:spTree>
    <p:extLst>
      <p:ext uri="{BB962C8B-B14F-4D97-AF65-F5344CB8AC3E}">
        <p14:creationId xmlns="" xmlns:p14="http://schemas.microsoft.com/office/powerpoint/2010/main" val="992848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喫煙本数が増えるにつれて、肺結核の有病率が増加することが明らかになっています。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Murin</a:t>
            </a:r>
            <a:r>
              <a:rPr kumimoji="1" lang="en-US" altLang="ja-JP" sz="1050" dirty="0" smtClean="0">
                <a:latin typeface="ＭＳ ゴシック" pitchFamily="49" charset="-128"/>
                <a:ea typeface="ＭＳ ゴシック" pitchFamily="49" charset="-128"/>
              </a:rPr>
              <a:t> S, </a:t>
            </a:r>
            <a:r>
              <a:rPr kumimoji="1" lang="en-US" altLang="ja-JP" sz="1050" dirty="0" err="1" smtClean="0">
                <a:latin typeface="ＭＳ ゴシック" pitchFamily="49" charset="-128"/>
                <a:ea typeface="ＭＳ ゴシック" pitchFamily="49" charset="-128"/>
              </a:rPr>
              <a:t>Bilello</a:t>
            </a:r>
            <a:r>
              <a:rPr kumimoji="1" lang="en-US" altLang="ja-JP" sz="1050" dirty="0" smtClean="0">
                <a:latin typeface="ＭＳ ゴシック" pitchFamily="49" charset="-128"/>
                <a:ea typeface="ＭＳ ゴシック" pitchFamily="49" charset="-128"/>
              </a:rPr>
              <a:t> KS. Respiratory tract infections: another reason not to smoke. Cleve </a:t>
            </a:r>
            <a:r>
              <a:rPr kumimoji="1" lang="en-US" altLang="ja-JP" sz="1050" dirty="0" err="1" smtClean="0">
                <a:latin typeface="ＭＳ ゴシック" pitchFamily="49" charset="-128"/>
                <a:ea typeface="ＭＳ ゴシック" pitchFamily="49" charset="-128"/>
              </a:rPr>
              <a:t>Clin</a:t>
            </a:r>
            <a:r>
              <a:rPr kumimoji="1" lang="en-US" altLang="ja-JP" sz="1050" dirty="0" smtClean="0">
                <a:latin typeface="ＭＳ ゴシック" pitchFamily="49" charset="-128"/>
                <a:ea typeface="ＭＳ ゴシック" pitchFamily="49" charset="-128"/>
              </a:rPr>
              <a:t> J Med</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72;</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916-920, 2005.</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28</a:t>
            </a:fld>
            <a:endParaRPr kumimoji="1" lang="ja-JP" altLang="en-US"/>
          </a:p>
        </p:txBody>
      </p:sp>
    </p:spTree>
    <p:extLst>
      <p:ext uri="{BB962C8B-B14F-4D97-AF65-F5344CB8AC3E}">
        <p14:creationId xmlns="" xmlns:p14="http://schemas.microsoft.com/office/powerpoint/2010/main" val="303481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生涯タバコを吸わない人も呼吸機能は次第に低下していきます（緑線）。しかし、呼吸困難を起こすほど重度に低下していきません。タバコ煙の影響を受けやすい人が喫煙すると、呼吸機能は急速に低下し、ある段階から呼吸困難を感じ始めます（赤線）。それでも喫煙を継続すると、数年で死亡します。途中で禁煙すると、タバコを吸わない場合と同じように呼吸機能の低下は</a:t>
            </a:r>
            <a:r>
              <a:rPr lang="ja-JP" altLang="en-US" sz="1050" dirty="0" err="1" smtClean="0">
                <a:latin typeface="ＭＳ ゴシック" pitchFamily="49" charset="-128"/>
                <a:ea typeface="ＭＳ ゴシック" pitchFamily="49" charset="-128"/>
              </a:rPr>
              <a:t>ゆっ</a:t>
            </a:r>
            <a:r>
              <a:rPr lang="ja-JP" altLang="en-US" sz="1050" dirty="0" smtClean="0">
                <a:latin typeface="ＭＳ ゴシック" pitchFamily="49" charset="-128"/>
                <a:ea typeface="ＭＳ ゴシック" pitchFamily="49" charset="-128"/>
              </a:rPr>
              <a:t>くりになります。</a:t>
            </a:r>
          </a:p>
          <a:p>
            <a:pPr>
              <a:spcBef>
                <a:spcPct val="50000"/>
              </a:spcBef>
            </a:pPr>
            <a:r>
              <a:rPr lang="ja-JP" altLang="en-US" sz="1050" dirty="0" smtClean="0">
                <a:latin typeface="ＭＳ ゴシック" pitchFamily="49" charset="-128"/>
                <a:ea typeface="ＭＳ ゴシック" pitchFamily="49" charset="-128"/>
              </a:rPr>
              <a:t>（出典）厚生省編</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喫煙と呼吸機能</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喫煙と健康</a:t>
            </a:r>
            <a:r>
              <a:rPr lang="en-US" altLang="ja-JP" sz="1050" dirty="0" smtClean="0">
                <a:latin typeface="ＭＳ ゴシック" pitchFamily="49" charset="-128"/>
                <a:ea typeface="ＭＳ ゴシック" pitchFamily="49" charset="-128"/>
              </a:rPr>
              <a:t>. 169, 1992.</a:t>
            </a:r>
          </a:p>
          <a:p>
            <a:pPr marL="0" marR="0" indent="0" algn="l" defTabSz="914400" rtl="0" eaLnBrk="1" fontAlgn="auto" latinLnBrk="0" hangingPunct="1">
              <a:lnSpc>
                <a:spcPct val="100000"/>
              </a:lnSpc>
              <a:spcBef>
                <a:spcPct val="5000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endParaRPr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29</a:t>
            </a:fld>
            <a:endParaRPr kumimoji="1" lang="ja-JP" altLang="en-US"/>
          </a:p>
        </p:txBody>
      </p:sp>
    </p:spTree>
    <p:extLst>
      <p:ext uri="{BB962C8B-B14F-4D97-AF65-F5344CB8AC3E}">
        <p14:creationId xmlns="" xmlns:p14="http://schemas.microsoft.com/office/powerpoint/2010/main" val="178422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肺気腫（</a:t>
            </a:r>
            <a:r>
              <a:rPr lang="en-US" altLang="ja-JP" sz="1050" dirty="0" smtClean="0">
                <a:latin typeface="ＭＳ ゴシック" pitchFamily="49" charset="-128"/>
                <a:ea typeface="ＭＳ ゴシック" pitchFamily="49" charset="-128"/>
              </a:rPr>
              <a:t>COPD</a:t>
            </a:r>
            <a:r>
              <a:rPr lang="ja-JP" altLang="en-US" sz="1050" dirty="0" smtClean="0">
                <a:latin typeface="ＭＳ ゴシック" pitchFamily="49" charset="-128"/>
                <a:ea typeface="ＭＳ ゴシック" pitchFamily="49" charset="-128"/>
              </a:rPr>
              <a:t>）になってから、禁煙しても効果はあります。</a:t>
            </a:r>
            <a:r>
              <a:rPr lang="en-US" altLang="ja-JP" sz="1050" dirty="0" smtClean="0">
                <a:latin typeface="ＭＳ ゴシック" pitchFamily="49" charset="-128"/>
                <a:ea typeface="ＭＳ ゴシック" pitchFamily="49" charset="-128"/>
              </a:rPr>
              <a:t>COPD</a:t>
            </a:r>
            <a:r>
              <a:rPr lang="ja-JP" altLang="en-US" sz="1050" dirty="0" smtClean="0">
                <a:latin typeface="ＭＳ ゴシック" pitchFamily="49" charset="-128"/>
                <a:ea typeface="ＭＳ ゴシック" pitchFamily="49" charset="-128"/>
              </a:rPr>
              <a:t>と診断されてから、喫煙し続けた場合と、禁煙した場合では、数年後には呼吸機能に大きな差がでてきます。</a:t>
            </a:r>
          </a:p>
          <a:p>
            <a:r>
              <a:rPr lang="ja-JP" altLang="en-US" sz="1050" dirty="0" smtClean="0">
                <a:latin typeface="ＭＳ ゴシック" pitchFamily="49" charset="-128"/>
                <a:ea typeface="ＭＳ ゴシック" pitchFamily="49" charset="-128"/>
              </a:rPr>
              <a:t>（出典）</a:t>
            </a:r>
            <a:r>
              <a:rPr lang="en-US" altLang="ja-JP" sz="1050" dirty="0" err="1" smtClean="0">
                <a:latin typeface="ＭＳ ゴシック" pitchFamily="49" charset="-128"/>
                <a:ea typeface="ＭＳ ゴシック" pitchFamily="49" charset="-128"/>
              </a:rPr>
              <a:t>Anthonisen</a:t>
            </a:r>
            <a:r>
              <a:rPr lang="en-US" altLang="ja-JP" sz="1050" dirty="0" smtClean="0">
                <a:latin typeface="ＭＳ ゴシック" pitchFamily="49" charset="-128"/>
                <a:ea typeface="ＭＳ ゴシック" pitchFamily="49" charset="-128"/>
              </a:rPr>
              <a:t> NR, et al. JAMA 272:1497, 1994.</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endParaRPr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30</a:t>
            </a:fld>
            <a:endParaRPr kumimoji="1" lang="ja-JP" altLang="en-US"/>
          </a:p>
        </p:txBody>
      </p:sp>
    </p:spTree>
    <p:extLst>
      <p:ext uri="{BB962C8B-B14F-4D97-AF65-F5344CB8AC3E}">
        <p14:creationId xmlns="" xmlns:p14="http://schemas.microsoft.com/office/powerpoint/2010/main" val="1784227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（協力）日立製作所日立総合病院内科　名和　健医師</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31</a:t>
            </a:fld>
            <a:endParaRPr kumimoji="1" lang="ja-JP" altLang="en-US"/>
          </a:p>
        </p:txBody>
      </p:sp>
    </p:spTree>
    <p:extLst>
      <p:ext uri="{BB962C8B-B14F-4D97-AF65-F5344CB8AC3E}">
        <p14:creationId xmlns="" xmlns:p14="http://schemas.microsoft.com/office/powerpoint/2010/main" val="3864186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（協力）日立製作所日立総合病院内科　名和　健医師</a:t>
            </a:r>
          </a:p>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32</a:t>
            </a:fld>
            <a:endParaRPr kumimoji="1" lang="ja-JP" altLang="en-US"/>
          </a:p>
        </p:txBody>
      </p:sp>
    </p:spTree>
    <p:extLst>
      <p:ext uri="{BB962C8B-B14F-4D97-AF65-F5344CB8AC3E}">
        <p14:creationId xmlns="" xmlns:p14="http://schemas.microsoft.com/office/powerpoint/2010/main" val="1697904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（協力）日立製作所日立総合病院内科　名和　健医師</a:t>
            </a:r>
          </a:p>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33</a:t>
            </a:fld>
            <a:endParaRPr kumimoji="1" lang="ja-JP" altLang="en-US"/>
          </a:p>
        </p:txBody>
      </p:sp>
    </p:spTree>
    <p:extLst>
      <p:ext uri="{BB962C8B-B14F-4D97-AF65-F5344CB8AC3E}">
        <p14:creationId xmlns="" xmlns:p14="http://schemas.microsoft.com/office/powerpoint/2010/main" val="3432501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（協力）</a:t>
            </a:r>
            <a:r>
              <a:rPr lang="zh-CN" altLang="en-US" sz="1050" dirty="0" smtClean="0">
                <a:latin typeface="ＭＳ ゴシック" pitchFamily="49" charset="-128"/>
                <a:ea typeface="ＭＳ ゴシック" pitchFamily="49" charset="-128"/>
              </a:rPr>
              <a:t>香川県立保健医療大学</a:t>
            </a:r>
            <a:r>
              <a:rPr lang="ja-JP" altLang="en-US" sz="1050" dirty="0" smtClean="0">
                <a:latin typeface="ＭＳ ゴシック" pitchFamily="49" charset="-128"/>
                <a:ea typeface="ＭＳ ゴシック" pitchFamily="49" charset="-128"/>
              </a:rPr>
              <a:t>　佐藤　功医師</a:t>
            </a:r>
            <a:endParaRPr kumimoji="1" lang="ja-JP" altLang="en-US" sz="1050" dirty="0" smtClean="0">
              <a:latin typeface="ＭＳ ゴシック" pitchFamily="49" charset="-128"/>
              <a:ea typeface="ＭＳ ゴシック"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34</a:t>
            </a:fld>
            <a:endParaRPr kumimoji="1" lang="ja-JP" altLang="en-US"/>
          </a:p>
        </p:txBody>
      </p:sp>
    </p:spTree>
    <p:extLst>
      <p:ext uri="{BB962C8B-B14F-4D97-AF65-F5344CB8AC3E}">
        <p14:creationId xmlns="" xmlns:p14="http://schemas.microsoft.com/office/powerpoint/2010/main" val="1695110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050" dirty="0" smtClean="0">
                <a:latin typeface="ＭＳ ゴシック" pitchFamily="49" charset="-128"/>
                <a:ea typeface="ＭＳ ゴシック" pitchFamily="49" charset="-128"/>
              </a:rPr>
              <a:t>8</a:t>
            </a:r>
            <a:r>
              <a:rPr kumimoji="1" lang="ja-JP" altLang="en-US" sz="1050" dirty="0" smtClean="0">
                <a:latin typeface="ＭＳ ゴシック" pitchFamily="49" charset="-128"/>
                <a:ea typeface="ＭＳ ゴシック" pitchFamily="49" charset="-128"/>
              </a:rPr>
              <a:t>～</a:t>
            </a:r>
            <a:r>
              <a:rPr kumimoji="1" lang="en-US" altLang="ja-JP" sz="1050" dirty="0" smtClean="0">
                <a:latin typeface="ＭＳ ゴシック" pitchFamily="49" charset="-128"/>
                <a:ea typeface="ＭＳ ゴシック" pitchFamily="49" charset="-128"/>
              </a:rPr>
              <a:t>15</a:t>
            </a:r>
            <a:r>
              <a:rPr kumimoji="1" lang="ja-JP" altLang="en-US" sz="1050" dirty="0" smtClean="0">
                <a:latin typeface="ＭＳ ゴシック" pitchFamily="49" charset="-128"/>
                <a:ea typeface="ＭＳ ゴシック" pitchFamily="49" charset="-128"/>
              </a:rPr>
              <a:t>歳の小児の研究です。小児期に喫煙すると、喫煙本数が増加するにつれて、気管支喘息の発症リスクが増加します。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Gilliland FD, Islam T, </a:t>
            </a:r>
            <a:r>
              <a:rPr kumimoji="1" lang="en-US" altLang="ja-JP" sz="1050" dirty="0" err="1" smtClean="0">
                <a:latin typeface="ＭＳ ゴシック" pitchFamily="49" charset="-128"/>
                <a:ea typeface="ＭＳ ゴシック" pitchFamily="49" charset="-128"/>
              </a:rPr>
              <a:t>Berhane</a:t>
            </a:r>
            <a:r>
              <a:rPr kumimoji="1" lang="en-US" altLang="ja-JP" sz="1050" dirty="0" smtClean="0">
                <a:latin typeface="ＭＳ ゴシック" pitchFamily="49" charset="-128"/>
                <a:ea typeface="ＭＳ ゴシック" pitchFamily="49" charset="-128"/>
              </a:rPr>
              <a:t> K, </a:t>
            </a:r>
            <a:r>
              <a:rPr kumimoji="1" lang="en-US" altLang="ja-JP" sz="1050" dirty="0" err="1" smtClean="0">
                <a:latin typeface="ＭＳ ゴシック" pitchFamily="49" charset="-128"/>
                <a:ea typeface="ＭＳ ゴシック" pitchFamily="49" charset="-128"/>
              </a:rPr>
              <a:t>Gauderman</a:t>
            </a:r>
            <a:r>
              <a:rPr kumimoji="1" lang="en-US" altLang="ja-JP" sz="1050" dirty="0" smtClean="0">
                <a:latin typeface="ＭＳ ゴシック" pitchFamily="49" charset="-128"/>
                <a:ea typeface="ＭＳ ゴシック" pitchFamily="49" charset="-128"/>
              </a:rPr>
              <a:t> WJ, McConnell R, </a:t>
            </a:r>
            <a:r>
              <a:rPr kumimoji="1" lang="en-US" altLang="ja-JP" sz="1050" dirty="0" err="1" smtClean="0">
                <a:latin typeface="ＭＳ ゴシック" pitchFamily="49" charset="-128"/>
                <a:ea typeface="ＭＳ ゴシック" pitchFamily="49" charset="-128"/>
              </a:rPr>
              <a:t>Avol</a:t>
            </a:r>
            <a:r>
              <a:rPr kumimoji="1" lang="en-US" altLang="ja-JP" sz="1050" dirty="0" smtClean="0">
                <a:latin typeface="ＭＳ ゴシック" pitchFamily="49" charset="-128"/>
                <a:ea typeface="ＭＳ ゴシック" pitchFamily="49" charset="-128"/>
              </a:rPr>
              <a:t> E, Peters JM. Regular smoking and asthma incidence in adolescents.</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Am J </a:t>
            </a:r>
            <a:r>
              <a:rPr kumimoji="1" lang="en-US" altLang="ja-JP" sz="1050" dirty="0" err="1" smtClean="0">
                <a:latin typeface="ＭＳ ゴシック" pitchFamily="49" charset="-128"/>
                <a:ea typeface="ＭＳ ゴシック" pitchFamily="49" charset="-128"/>
              </a:rPr>
              <a:t>Respir</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Crit</a:t>
            </a:r>
            <a:r>
              <a:rPr kumimoji="1" lang="en-US" altLang="ja-JP" sz="1050" dirty="0" smtClean="0">
                <a:latin typeface="ＭＳ ゴシック" pitchFamily="49" charset="-128"/>
                <a:ea typeface="ＭＳ ゴシック" pitchFamily="49" charset="-128"/>
              </a:rPr>
              <a:t> Care Med</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174;</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1094-1100,</a:t>
            </a:r>
            <a:r>
              <a:rPr kumimoji="1" lang="en-US" altLang="ja-JP" sz="1050" baseline="0" dirty="0" smtClean="0">
                <a:latin typeface="ＭＳ ゴシック" pitchFamily="49" charset="-128"/>
                <a:ea typeface="ＭＳ ゴシック" pitchFamily="49" charset="-128"/>
              </a:rPr>
              <a:t> 2006.</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35</a:t>
            </a:fld>
            <a:endParaRPr kumimoji="1" lang="ja-JP" altLang="en-US"/>
          </a:p>
        </p:txBody>
      </p:sp>
    </p:spTree>
    <p:extLst>
      <p:ext uri="{BB962C8B-B14F-4D97-AF65-F5344CB8AC3E}">
        <p14:creationId xmlns="" xmlns:p14="http://schemas.microsoft.com/office/powerpoint/2010/main" val="396252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Winickoff</a:t>
            </a:r>
            <a:r>
              <a:rPr kumimoji="1" lang="en-US" altLang="ja-JP" sz="1050" dirty="0" smtClean="0">
                <a:latin typeface="ＭＳ ゴシック" pitchFamily="49" charset="-128"/>
                <a:ea typeface="ＭＳ ゴシック" pitchFamily="49" charset="-128"/>
              </a:rPr>
              <a:t> JP, et al: Pediatrics 123:e74-79, 2009.</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a:t>
            </a:fld>
            <a:endParaRPr kumimoji="1" lang="ja-JP" altLang="en-US"/>
          </a:p>
        </p:txBody>
      </p:sp>
    </p:spTree>
    <p:extLst>
      <p:ext uri="{BB962C8B-B14F-4D97-AF65-F5344CB8AC3E}">
        <p14:creationId xmlns="" xmlns:p14="http://schemas.microsoft.com/office/powerpoint/2010/main" val="4239342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気管支喘息のある患者が喫煙すると、肺機能低下のスピードが早まり、ＣＯＰＤの危険性が高まります。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James AL, Palmer LJ, </a:t>
            </a:r>
            <a:r>
              <a:rPr kumimoji="1" lang="en-US" altLang="ja-JP" sz="1050" dirty="0" err="1" smtClean="0">
                <a:latin typeface="ＭＳ ゴシック" pitchFamily="49" charset="-128"/>
                <a:ea typeface="ＭＳ ゴシック" pitchFamily="49" charset="-128"/>
              </a:rPr>
              <a:t>Kicic</a:t>
            </a:r>
            <a:r>
              <a:rPr kumimoji="1" lang="en-US" altLang="ja-JP" sz="1050" dirty="0" smtClean="0">
                <a:latin typeface="ＭＳ ゴシック" pitchFamily="49" charset="-128"/>
                <a:ea typeface="ＭＳ ゴシック" pitchFamily="49" charset="-128"/>
              </a:rPr>
              <a:t> E, Maxwell PS, Lagan SE, Ryan GF, Musk AW. Decline in lung function in the </a:t>
            </a:r>
            <a:r>
              <a:rPr kumimoji="1" lang="en-US" altLang="ja-JP" sz="1050" dirty="0" err="1" smtClean="0">
                <a:latin typeface="ＭＳ ゴシック" pitchFamily="49" charset="-128"/>
                <a:ea typeface="ＭＳ ゴシック" pitchFamily="49" charset="-128"/>
              </a:rPr>
              <a:t>Busselton</a:t>
            </a:r>
            <a:r>
              <a:rPr kumimoji="1" lang="en-US" altLang="ja-JP" sz="1050" dirty="0" smtClean="0">
                <a:latin typeface="ＭＳ ゴシック" pitchFamily="49" charset="-128"/>
                <a:ea typeface="ＭＳ ゴシック" pitchFamily="49" charset="-128"/>
              </a:rPr>
              <a:t> Health Study: the effects of asthma and cigarette smoking.</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Am J </a:t>
            </a:r>
            <a:r>
              <a:rPr kumimoji="1" lang="en-US" altLang="ja-JP" sz="1050" dirty="0" err="1" smtClean="0">
                <a:latin typeface="ＭＳ ゴシック" pitchFamily="49" charset="-128"/>
                <a:ea typeface="ＭＳ ゴシック" pitchFamily="49" charset="-128"/>
              </a:rPr>
              <a:t>Respir</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Crit</a:t>
            </a:r>
            <a:r>
              <a:rPr kumimoji="1" lang="en-US" altLang="ja-JP" sz="1050" dirty="0" smtClean="0">
                <a:latin typeface="ＭＳ ゴシック" pitchFamily="49" charset="-128"/>
                <a:ea typeface="ＭＳ ゴシック" pitchFamily="49" charset="-128"/>
              </a:rPr>
              <a:t> Care Med</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171;</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109-114,</a:t>
            </a:r>
            <a:r>
              <a:rPr kumimoji="1" lang="en-US" altLang="ja-JP" sz="1050" baseline="0" dirty="0" smtClean="0">
                <a:latin typeface="ＭＳ ゴシック" pitchFamily="49" charset="-128"/>
                <a:ea typeface="ＭＳ ゴシック" pitchFamily="49" charset="-128"/>
              </a:rPr>
              <a:t> 2005.</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36</a:t>
            </a:fld>
            <a:endParaRPr kumimoji="1" lang="ja-JP" altLang="en-US"/>
          </a:p>
        </p:txBody>
      </p:sp>
    </p:spTree>
    <p:extLst>
      <p:ext uri="{BB962C8B-B14F-4D97-AF65-F5344CB8AC3E}">
        <p14:creationId xmlns="" xmlns:p14="http://schemas.microsoft.com/office/powerpoint/2010/main" val="2744568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自然気胸を起こした患者が喫煙すると、手術をした場合、手術をしなかった場合のいずれにおいても、気胸の再発率が高くなります。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Cheng YL, Huang TW, Lin CK, Lee SC, </a:t>
            </a:r>
            <a:r>
              <a:rPr kumimoji="1" lang="en-US" altLang="ja-JP" sz="1050" dirty="0" err="1" smtClean="0">
                <a:latin typeface="ＭＳ ゴシック" pitchFamily="49" charset="-128"/>
                <a:ea typeface="ＭＳ ゴシック" pitchFamily="49" charset="-128"/>
              </a:rPr>
              <a:t>Tzao</a:t>
            </a:r>
            <a:r>
              <a:rPr kumimoji="1" lang="en-US" altLang="ja-JP" sz="1050" dirty="0" smtClean="0">
                <a:latin typeface="ＭＳ ゴシック" pitchFamily="49" charset="-128"/>
                <a:ea typeface="ＭＳ ゴシック" pitchFamily="49" charset="-128"/>
              </a:rPr>
              <a:t> C, Chen JC, Chang H. The impact of smoking in primary spontaneous pneumothorax. J </a:t>
            </a:r>
            <a:r>
              <a:rPr kumimoji="1" lang="en-US" altLang="ja-JP" sz="1050" dirty="0" err="1" smtClean="0">
                <a:latin typeface="ＭＳ ゴシック" pitchFamily="49" charset="-128"/>
                <a:ea typeface="ＭＳ ゴシック" pitchFamily="49" charset="-128"/>
              </a:rPr>
              <a:t>Thorac</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Cardiovasc</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Surg</a:t>
            </a:r>
            <a:r>
              <a:rPr kumimoji="1" lang="en-US" altLang="ja-JP" sz="1050" dirty="0" smtClean="0">
                <a:latin typeface="ＭＳ ゴシック" pitchFamily="49" charset="-128"/>
                <a:ea typeface="ＭＳ ゴシック" pitchFamily="49" charset="-128"/>
              </a:rPr>
              <a:t> 138;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192-195,</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2009.</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37</a:t>
            </a:fld>
            <a:endParaRPr kumimoji="1" lang="ja-JP" altLang="en-US"/>
          </a:p>
        </p:txBody>
      </p:sp>
    </p:spTree>
    <p:extLst>
      <p:ext uri="{BB962C8B-B14F-4D97-AF65-F5344CB8AC3E}">
        <p14:creationId xmlns="" xmlns:p14="http://schemas.microsoft.com/office/powerpoint/2010/main" val="344484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（出典）呉羽内科医院・水上陽真医師</a:t>
            </a:r>
          </a:p>
          <a:p>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endParaRPr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38</a:t>
            </a:fld>
            <a:endParaRPr kumimoji="1" lang="ja-JP" altLang="en-US"/>
          </a:p>
        </p:txBody>
      </p:sp>
    </p:spTree>
    <p:extLst>
      <p:ext uri="{BB962C8B-B14F-4D97-AF65-F5344CB8AC3E}">
        <p14:creationId xmlns="" xmlns:p14="http://schemas.microsoft.com/office/powerpoint/2010/main" val="3032825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厚生労働省多目的コホート</a:t>
            </a:r>
            <a:r>
              <a:rPr lang="en-US" altLang="ja-JP" sz="1050" dirty="0" smtClean="0">
                <a:latin typeface="ＭＳ ゴシック" pitchFamily="49" charset="-128"/>
                <a:ea typeface="ＭＳ ゴシック" pitchFamily="49" charset="-128"/>
              </a:rPr>
              <a:t>JPHC</a:t>
            </a:r>
            <a:r>
              <a:rPr lang="ja-JP" altLang="en-US" sz="1050" dirty="0" smtClean="0">
                <a:latin typeface="ＭＳ ゴシック" pitchFamily="49" charset="-128"/>
                <a:ea typeface="ＭＳ ゴシック" pitchFamily="49" charset="-128"/>
              </a:rPr>
              <a:t>研究は、</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年間にわたる約</a:t>
            </a:r>
            <a:r>
              <a:rPr lang="en-US" altLang="ja-JP" sz="1050" dirty="0" smtClean="0">
                <a:latin typeface="ＭＳ ゴシック" pitchFamily="49" charset="-128"/>
                <a:ea typeface="ＭＳ ゴシック" pitchFamily="49" charset="-128"/>
              </a:rPr>
              <a:t>9</a:t>
            </a:r>
            <a:r>
              <a:rPr lang="ja-JP" altLang="en-US" sz="1050" dirty="0" smtClean="0">
                <a:latin typeface="ＭＳ ゴシック" pitchFamily="49" charset="-128"/>
                <a:ea typeface="ＭＳ ゴシック" pitchFamily="49" charset="-128"/>
              </a:rPr>
              <a:t>万人の方達を追跡調査しました。この集団の男性の非喫煙割合は</a:t>
            </a:r>
            <a:r>
              <a:rPr lang="en-US" altLang="ja-JP" sz="1050" dirty="0" smtClean="0">
                <a:latin typeface="ＭＳ ゴシック" pitchFamily="49" charset="-128"/>
                <a:ea typeface="ＭＳ ゴシック" pitchFamily="49" charset="-128"/>
              </a:rPr>
              <a:t>24.3</a:t>
            </a:r>
            <a:r>
              <a:rPr lang="ja-JP" altLang="en-US" sz="1050" dirty="0" smtClean="0">
                <a:latin typeface="ＭＳ ゴシック" pitchFamily="49" charset="-128"/>
                <a:ea typeface="ＭＳ ゴシック" pitchFamily="49" charset="-128"/>
              </a:rPr>
              <a:t>％、過去喫煙は</a:t>
            </a:r>
            <a:r>
              <a:rPr lang="en-US" altLang="ja-JP" sz="1050" dirty="0" smtClean="0">
                <a:latin typeface="ＭＳ ゴシック" pitchFamily="49" charset="-128"/>
                <a:ea typeface="ＭＳ ゴシック" pitchFamily="49" charset="-128"/>
              </a:rPr>
              <a:t>23.4</a:t>
            </a:r>
            <a:r>
              <a:rPr lang="ja-JP" altLang="en-US" sz="1050" dirty="0" smtClean="0">
                <a:latin typeface="ＭＳ ゴシック" pitchFamily="49" charset="-128"/>
                <a:ea typeface="ＭＳ ゴシック" pitchFamily="49" charset="-128"/>
              </a:rPr>
              <a:t>％、現喫煙は</a:t>
            </a:r>
            <a:r>
              <a:rPr lang="en-US" altLang="ja-JP" sz="1050" dirty="0" smtClean="0">
                <a:latin typeface="ＭＳ ゴシック" pitchFamily="49" charset="-128"/>
                <a:ea typeface="ＭＳ ゴシック" pitchFamily="49" charset="-128"/>
              </a:rPr>
              <a:t>52.3</a:t>
            </a:r>
            <a:r>
              <a:rPr lang="ja-JP" altLang="en-US" sz="1050" dirty="0" smtClean="0">
                <a:latin typeface="ＭＳ ゴシック" pitchFamily="49" charset="-128"/>
                <a:ea typeface="ＭＳ ゴシック" pitchFamily="49" charset="-128"/>
              </a:rPr>
              <a:t>％、女性の非喫煙割合は</a:t>
            </a:r>
            <a:r>
              <a:rPr lang="en-US" altLang="ja-JP" sz="1050" dirty="0" smtClean="0">
                <a:latin typeface="ＭＳ ゴシック" pitchFamily="49" charset="-128"/>
                <a:ea typeface="ＭＳ ゴシック" pitchFamily="49" charset="-128"/>
              </a:rPr>
              <a:t>92.8</a:t>
            </a:r>
            <a:r>
              <a:rPr lang="ja-JP" altLang="en-US" sz="1050" dirty="0" smtClean="0">
                <a:latin typeface="ＭＳ ゴシック" pitchFamily="49" charset="-128"/>
                <a:ea typeface="ＭＳ ゴシック" pitchFamily="49" charset="-128"/>
              </a:rPr>
              <a:t>％、過去喫煙は</a:t>
            </a:r>
            <a:r>
              <a:rPr lang="en-US" altLang="ja-JP" sz="1050" dirty="0" smtClean="0">
                <a:latin typeface="ＭＳ ゴシック" pitchFamily="49" charset="-128"/>
                <a:ea typeface="ＭＳ ゴシック" pitchFamily="49" charset="-128"/>
              </a:rPr>
              <a:t>1.4</a:t>
            </a:r>
            <a:r>
              <a:rPr lang="ja-JP" altLang="en-US" sz="1050" dirty="0" smtClean="0">
                <a:latin typeface="ＭＳ ゴシック" pitchFamily="49" charset="-128"/>
                <a:ea typeface="ＭＳ ゴシック" pitchFamily="49" charset="-128"/>
              </a:rPr>
              <a:t>％、現喫煙は</a:t>
            </a:r>
            <a:r>
              <a:rPr lang="en-US" altLang="ja-JP" sz="1050" dirty="0" smtClean="0">
                <a:latin typeface="ＭＳ ゴシック" pitchFamily="49" charset="-128"/>
                <a:ea typeface="ＭＳ ゴシック" pitchFamily="49" charset="-128"/>
              </a:rPr>
              <a:t>5.9</a:t>
            </a:r>
            <a:r>
              <a:rPr lang="ja-JP" altLang="en-US" sz="1050" dirty="0" smtClean="0">
                <a:latin typeface="ＭＳ ゴシック" pitchFamily="49" charset="-128"/>
                <a:ea typeface="ＭＳ ゴシック" pitchFamily="49" charset="-128"/>
              </a:rPr>
              <a:t>％でした。男性非喫煙者に比べて、過去喫煙者は</a:t>
            </a:r>
            <a:r>
              <a:rPr lang="en-US" altLang="ja-JP" sz="1050" dirty="0" smtClean="0">
                <a:latin typeface="ＭＳ ゴシック" pitchFamily="49" charset="-128"/>
                <a:ea typeface="ＭＳ ゴシック" pitchFamily="49" charset="-128"/>
              </a:rPr>
              <a:t>1.37</a:t>
            </a:r>
            <a:r>
              <a:rPr lang="ja-JP" altLang="en-US" sz="1050" dirty="0" smtClean="0">
                <a:latin typeface="ＭＳ ゴシック" pitchFamily="49" charset="-128"/>
                <a:ea typeface="ＭＳ ゴシック" pitchFamily="49" charset="-128"/>
              </a:rPr>
              <a:t>倍、現喫煙者は</a:t>
            </a:r>
            <a:r>
              <a:rPr lang="en-US" altLang="ja-JP" sz="1050" dirty="0" smtClean="0">
                <a:latin typeface="ＭＳ ゴシック" pitchFamily="49" charset="-128"/>
                <a:ea typeface="ＭＳ ゴシック" pitchFamily="49" charset="-128"/>
              </a:rPr>
              <a:t>1.64</a:t>
            </a:r>
            <a:r>
              <a:rPr lang="ja-JP" altLang="en-US" sz="1050" dirty="0" smtClean="0">
                <a:latin typeface="ＭＳ ゴシック" pitchFamily="49" charset="-128"/>
                <a:ea typeface="ＭＳ ゴシック" pitchFamily="49" charset="-128"/>
              </a:rPr>
              <a:t>倍、癌の発生が多くみられました。女性非喫煙者に比べて、過去喫煙者は</a:t>
            </a:r>
            <a:r>
              <a:rPr lang="en-US" altLang="ja-JP" sz="1050" dirty="0" smtClean="0">
                <a:latin typeface="ＭＳ ゴシック" pitchFamily="49" charset="-128"/>
                <a:ea typeface="ＭＳ ゴシック" pitchFamily="49" charset="-128"/>
              </a:rPr>
              <a:t>1.47</a:t>
            </a:r>
            <a:r>
              <a:rPr lang="ja-JP" altLang="en-US" sz="1050" dirty="0" smtClean="0">
                <a:latin typeface="ＭＳ ゴシック" pitchFamily="49" charset="-128"/>
                <a:ea typeface="ＭＳ ゴシック" pitchFamily="49" charset="-128"/>
              </a:rPr>
              <a:t>倍、現喫煙者は</a:t>
            </a:r>
            <a:r>
              <a:rPr lang="en-US" altLang="ja-JP" sz="1050" dirty="0" smtClean="0">
                <a:latin typeface="ＭＳ ゴシック" pitchFamily="49" charset="-128"/>
                <a:ea typeface="ＭＳ ゴシック" pitchFamily="49" charset="-128"/>
              </a:rPr>
              <a:t>1.46</a:t>
            </a:r>
            <a:r>
              <a:rPr lang="ja-JP" altLang="en-US" sz="1050" dirty="0" smtClean="0">
                <a:latin typeface="ＭＳ ゴシック" pitchFamily="49" charset="-128"/>
                <a:ea typeface="ＭＳ ゴシック" pitchFamily="49" charset="-128"/>
              </a:rPr>
              <a:t>倍、癌の発生が多くみられました。男性の癌の</a:t>
            </a:r>
            <a:r>
              <a:rPr lang="en-US" altLang="ja-JP" sz="1050" dirty="0" smtClean="0">
                <a:latin typeface="ＭＳ ゴシック" pitchFamily="49" charset="-128"/>
                <a:ea typeface="ＭＳ ゴシック" pitchFamily="49" charset="-128"/>
              </a:rPr>
              <a:t>29</a:t>
            </a:r>
            <a:r>
              <a:rPr lang="ja-JP" altLang="en-US" sz="1050" dirty="0" smtClean="0">
                <a:latin typeface="ＭＳ ゴシック" pitchFamily="49" charset="-128"/>
                <a:ea typeface="ＭＳ ゴシック" pitchFamily="49" charset="-128"/>
              </a:rPr>
              <a:t>％、女性の癌の３％が喫煙により過剰に発生していると言えます。この結果を日本人にあてはめると、日本人全員がタバコを吸わなければ、年間約９万人の日本人が癌にかからなくても済む</a:t>
            </a:r>
            <a:r>
              <a:rPr kumimoji="1" lang="ja-JP" altLang="en-US" sz="1050" dirty="0" smtClean="0">
                <a:latin typeface="ＭＳ ゴシック" pitchFamily="49" charset="-128"/>
                <a:ea typeface="ＭＳ ゴシック" pitchFamily="49" charset="-128"/>
              </a:rPr>
              <a:t>計算となります。</a:t>
            </a:r>
            <a:r>
              <a:rPr kumimoji="1" lang="ja-JP" altLang="en-US" sz="1050" baseline="0" dirty="0" smtClean="0">
                <a:latin typeface="ＭＳ ゴシック" pitchFamily="49" charset="-128"/>
                <a:ea typeface="ＭＳ ゴシック" pitchFamily="49" charset="-128"/>
              </a:rPr>
              <a:t>（*は非喫煙者に比べて統計学的に優位であることを表す）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lang="ja-JP" altLang="en-US" sz="1050" dirty="0" smtClean="0">
                <a:latin typeface="ＭＳ ゴシック" pitchFamily="49" charset="-128"/>
                <a:ea typeface="ＭＳ ゴシック" pitchFamily="49" charset="-128"/>
              </a:rPr>
              <a:t>厚生労働省多目的コホート</a:t>
            </a:r>
            <a:r>
              <a:rPr lang="en-US" altLang="ja-JP" sz="1050" dirty="0" smtClean="0">
                <a:latin typeface="ＭＳ ゴシック" pitchFamily="49" charset="-128"/>
                <a:ea typeface="ＭＳ ゴシック" pitchFamily="49" charset="-128"/>
              </a:rPr>
              <a:t>JPHC</a:t>
            </a:r>
            <a:r>
              <a:rPr lang="ja-JP" altLang="en-US" sz="1050" dirty="0" smtClean="0">
                <a:latin typeface="ＭＳ ゴシック" pitchFamily="49" charset="-128"/>
                <a:ea typeface="ＭＳ ゴシック" pitchFamily="49" charset="-128"/>
              </a:rPr>
              <a:t>研究（</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年間にわたる約</a:t>
            </a:r>
            <a:r>
              <a:rPr lang="en-US" altLang="ja-JP" sz="1050" dirty="0" smtClean="0">
                <a:latin typeface="ＭＳ ゴシック" pitchFamily="49" charset="-128"/>
                <a:ea typeface="ＭＳ ゴシック" pitchFamily="49" charset="-128"/>
              </a:rPr>
              <a:t>9</a:t>
            </a:r>
            <a:r>
              <a:rPr lang="ja-JP" altLang="en-US" sz="1050" dirty="0" smtClean="0">
                <a:latin typeface="ＭＳ ゴシック" pitchFamily="49" charset="-128"/>
                <a:ea typeface="ＭＳ ゴシック" pitchFamily="49" charset="-128"/>
              </a:rPr>
              <a:t>万人の追跡調査）　</a:t>
            </a:r>
            <a:r>
              <a:rPr lang="en-US" altLang="ja-JP" sz="1050" dirty="0" smtClean="0">
                <a:latin typeface="ＭＳ ゴシック" pitchFamily="49" charset="-128"/>
                <a:ea typeface="ＭＳ ゴシック" pitchFamily="49" charset="-128"/>
              </a:rPr>
              <a:t>http://epi.ncc.go.jp/jphc/outcome/263.html</a:t>
            </a:r>
            <a:r>
              <a:rPr lang="ja-JP" altLang="en-US" sz="1050" dirty="0" smtClean="0">
                <a:latin typeface="ＭＳ ゴシック" pitchFamily="49" charset="-128"/>
                <a:ea typeface="ＭＳ ゴシック" pitchFamily="49" charset="-128"/>
              </a:rPr>
              <a:t>より作図</a:t>
            </a:r>
            <a:endParaRPr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latin typeface="ＭＳ ゴシック" pitchFamily="49" charset="-128"/>
                <a:ea typeface="ＭＳ ゴシック" pitchFamily="49" charset="-128"/>
              </a:rPr>
              <a:t>Inoue M, Hanaoka T, </a:t>
            </a:r>
            <a:r>
              <a:rPr lang="en-US" altLang="ja-JP" sz="1050" dirty="0" err="1" smtClean="0">
                <a:latin typeface="ＭＳ ゴシック" pitchFamily="49" charset="-128"/>
                <a:ea typeface="ＭＳ ゴシック" pitchFamily="49" charset="-128"/>
              </a:rPr>
              <a:t>Sasazuki</a:t>
            </a:r>
            <a:r>
              <a:rPr lang="en-US" altLang="ja-JP" sz="1050" dirty="0" smtClean="0">
                <a:latin typeface="ＭＳ ゴシック" pitchFamily="49" charset="-128"/>
                <a:ea typeface="ＭＳ ゴシック" pitchFamily="49" charset="-128"/>
              </a:rPr>
              <a:t> S, </a:t>
            </a:r>
            <a:r>
              <a:rPr lang="en-US" altLang="ja-JP" sz="1050" dirty="0" err="1" smtClean="0">
                <a:latin typeface="ＭＳ ゴシック" pitchFamily="49" charset="-128"/>
                <a:ea typeface="ＭＳ ゴシック" pitchFamily="49" charset="-128"/>
              </a:rPr>
              <a:t>Sobue</a:t>
            </a:r>
            <a:r>
              <a:rPr lang="en-US" altLang="ja-JP" sz="1050" dirty="0" smtClean="0">
                <a:latin typeface="ＭＳ ゴシック" pitchFamily="49" charset="-128"/>
                <a:ea typeface="ＭＳ ゴシック" pitchFamily="49" charset="-128"/>
              </a:rPr>
              <a:t> T, </a:t>
            </a:r>
            <a:r>
              <a:rPr lang="en-US" altLang="ja-JP" sz="1050" dirty="0" err="1" smtClean="0">
                <a:latin typeface="ＭＳ ゴシック" pitchFamily="49" charset="-128"/>
                <a:ea typeface="ＭＳ ゴシック" pitchFamily="49" charset="-128"/>
              </a:rPr>
              <a:t>Tsugane</a:t>
            </a:r>
            <a:r>
              <a:rPr lang="en-US" altLang="ja-JP" sz="1050" dirty="0" smtClean="0">
                <a:latin typeface="ＭＳ ゴシック" pitchFamily="49" charset="-128"/>
                <a:ea typeface="ＭＳ ゴシック" pitchFamily="49" charset="-128"/>
              </a:rPr>
              <a:t> S; JPHC Study Group.</a:t>
            </a:r>
            <a:r>
              <a:rPr lang="ja-JP" altLang="en-US"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Impact of tobacco smoking on subsequent cancer risk among middle-aged Japanese men and women: data from a large-scale population-based cohort study in Japan--the JPHC study.</a:t>
            </a:r>
            <a:r>
              <a:rPr lang="ja-JP" altLang="en-US" sz="1050" baseline="0" dirty="0" smtClean="0">
                <a:latin typeface="ＭＳ ゴシック" pitchFamily="49" charset="-128"/>
                <a:ea typeface="ＭＳ ゴシック" pitchFamily="49" charset="-128"/>
              </a:rPr>
              <a:t> </a:t>
            </a:r>
            <a:r>
              <a:rPr lang="en-US" altLang="ja-JP" sz="1050" dirty="0" err="1" smtClean="0">
                <a:latin typeface="ＭＳ ゴシック" pitchFamily="49" charset="-128"/>
                <a:ea typeface="ＭＳ ゴシック" pitchFamily="49" charset="-128"/>
              </a:rPr>
              <a:t>Prev</a:t>
            </a:r>
            <a:r>
              <a:rPr lang="en-US" altLang="ja-JP" sz="1050" dirty="0" smtClean="0">
                <a:latin typeface="ＭＳ ゴシック" pitchFamily="49" charset="-128"/>
                <a:ea typeface="ＭＳ ゴシック" pitchFamily="49" charset="-128"/>
              </a:rPr>
              <a:t> Med 38; 516-522, 2004.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40</a:t>
            </a:fld>
            <a:endParaRPr kumimoji="1" lang="ja-JP" altLang="en-US"/>
          </a:p>
        </p:txBody>
      </p:sp>
    </p:spTree>
    <p:extLst>
      <p:ext uri="{BB962C8B-B14F-4D97-AF65-F5344CB8AC3E}">
        <p14:creationId xmlns="" xmlns:p14="http://schemas.microsoft.com/office/powerpoint/2010/main" val="3674402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喫煙者に癌が多いことは従来から判明しています。喫煙者の癌の原因を調査すると、喫煙が</a:t>
            </a:r>
            <a:r>
              <a:rPr kumimoji="1" lang="en-US" altLang="ja-JP" sz="1050" dirty="0" smtClean="0">
                <a:latin typeface="ＭＳ ゴシック" pitchFamily="49" charset="-128"/>
                <a:ea typeface="ＭＳ ゴシック" pitchFamily="49" charset="-128"/>
              </a:rPr>
              <a:t>60</a:t>
            </a:r>
            <a:r>
              <a:rPr kumimoji="1" lang="ja-JP" altLang="en-US" sz="1050" dirty="0" smtClean="0">
                <a:latin typeface="ＭＳ ゴシック" pitchFamily="49" charset="-128"/>
                <a:ea typeface="ＭＳ ゴシック" pitchFamily="49" charset="-128"/>
              </a:rPr>
              <a:t>％を占め、タバコが最大の原因となります。紫外線や大気汚染などの原因は微々たるものです。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Peto</a:t>
            </a:r>
            <a:r>
              <a:rPr kumimoji="1" lang="en-US" altLang="ja-JP" sz="1050" dirty="0" smtClean="0">
                <a:latin typeface="ＭＳ ゴシック" pitchFamily="49" charset="-128"/>
                <a:ea typeface="ＭＳ ゴシック" pitchFamily="49" charset="-128"/>
              </a:rPr>
              <a:t> J.</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Cancer epidemiology in the last century and the next decade. Nature 411(6835);</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390-395, 2001.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41</a:t>
            </a:fld>
            <a:endParaRPr kumimoji="1" lang="ja-JP" altLang="en-US"/>
          </a:p>
        </p:txBody>
      </p:sp>
    </p:spTree>
    <p:extLst>
      <p:ext uri="{BB962C8B-B14F-4D97-AF65-F5344CB8AC3E}">
        <p14:creationId xmlns="" xmlns:p14="http://schemas.microsoft.com/office/powerpoint/2010/main" val="1797566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タバコ煙成分は体内に吸収され、全身を巡ります。遺伝子の変異が起こる結果、タバコの煙を直接吸い込む臓器ばかりでなく、全く関係がなさそうな他の様々な臓器に癌が発生します。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Katanoda</a:t>
            </a:r>
            <a:r>
              <a:rPr kumimoji="1" lang="en-US" altLang="ja-JP" sz="1050" dirty="0" smtClean="0">
                <a:latin typeface="ＭＳ ゴシック" pitchFamily="49" charset="-128"/>
                <a:ea typeface="ＭＳ ゴシック" pitchFamily="49" charset="-128"/>
              </a:rPr>
              <a:t> K, </a:t>
            </a:r>
            <a:r>
              <a:rPr kumimoji="1" lang="en-US" altLang="ja-JP" sz="1050" dirty="0" err="1" smtClean="0">
                <a:latin typeface="ＭＳ ゴシック" pitchFamily="49" charset="-128"/>
                <a:ea typeface="ＭＳ ゴシック" pitchFamily="49" charset="-128"/>
              </a:rPr>
              <a:t>Marugame</a:t>
            </a:r>
            <a:r>
              <a:rPr kumimoji="1" lang="en-US" altLang="ja-JP" sz="1050" dirty="0" smtClean="0">
                <a:latin typeface="ＭＳ ゴシック" pitchFamily="49" charset="-128"/>
                <a:ea typeface="ＭＳ ゴシック" pitchFamily="49" charset="-128"/>
              </a:rPr>
              <a:t> T, </a:t>
            </a:r>
            <a:r>
              <a:rPr kumimoji="1" lang="en-US" altLang="ja-JP" sz="1050" dirty="0" err="1" smtClean="0">
                <a:latin typeface="ＭＳ ゴシック" pitchFamily="49" charset="-128"/>
                <a:ea typeface="ＭＳ ゴシック" pitchFamily="49" charset="-128"/>
              </a:rPr>
              <a:t>Saika</a:t>
            </a:r>
            <a:r>
              <a:rPr kumimoji="1" lang="en-US" altLang="ja-JP" sz="1050" dirty="0" smtClean="0">
                <a:latin typeface="ＭＳ ゴシック" pitchFamily="49" charset="-128"/>
                <a:ea typeface="ＭＳ ゴシック" pitchFamily="49" charset="-128"/>
              </a:rPr>
              <a:t> K, Satoh H, Tajima K, Suzuki T, </a:t>
            </a:r>
            <a:r>
              <a:rPr kumimoji="1" lang="en-US" altLang="ja-JP" sz="1050" dirty="0" err="1" smtClean="0">
                <a:latin typeface="ＭＳ ゴシック" pitchFamily="49" charset="-128"/>
                <a:ea typeface="ＭＳ ゴシック" pitchFamily="49" charset="-128"/>
              </a:rPr>
              <a:t>Tamakoshi</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S, </a:t>
            </a:r>
            <a:r>
              <a:rPr kumimoji="1" lang="en-US" altLang="ja-JP" sz="1050" dirty="0" err="1" smtClean="0">
                <a:latin typeface="ＭＳ ゴシック" pitchFamily="49" charset="-128"/>
                <a:ea typeface="ＭＳ ゴシック" pitchFamily="49" charset="-128"/>
              </a:rPr>
              <a:t>Sobue</a:t>
            </a:r>
            <a:r>
              <a:rPr kumimoji="1" lang="en-US" altLang="ja-JP" sz="1050" dirty="0" smtClean="0">
                <a:latin typeface="ＭＳ ゴシック" pitchFamily="49" charset="-128"/>
                <a:ea typeface="ＭＳ ゴシック" pitchFamily="49" charset="-128"/>
              </a:rPr>
              <a:t> T. Population attributable fraction of mortality associated with tobacco smoking in Japan: a pooled analysis of three large-scale cohort studies.</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J </a:t>
            </a:r>
            <a:r>
              <a:rPr kumimoji="1" lang="en-US" altLang="ja-JP" sz="1050" dirty="0" err="1" smtClean="0">
                <a:latin typeface="ＭＳ ゴシック" pitchFamily="49" charset="-128"/>
                <a:ea typeface="ＭＳ ゴシック" pitchFamily="49" charset="-128"/>
              </a:rPr>
              <a:t>Epidemiol</a:t>
            </a:r>
            <a:r>
              <a:rPr kumimoji="1" lang="en-US" altLang="ja-JP" sz="1050" dirty="0" smtClean="0">
                <a:latin typeface="ＭＳ ゴシック" pitchFamily="49" charset="-128"/>
                <a:ea typeface="ＭＳ ゴシック" pitchFamily="49" charset="-128"/>
              </a:rPr>
              <a:t> 18;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251-264,</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2008.</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42</a:t>
            </a:fld>
            <a:endParaRPr kumimoji="1" lang="ja-JP" altLang="en-US"/>
          </a:p>
        </p:txBody>
      </p:sp>
    </p:spTree>
    <p:extLst>
      <p:ext uri="{BB962C8B-B14F-4D97-AF65-F5344CB8AC3E}">
        <p14:creationId xmlns="" xmlns:p14="http://schemas.microsoft.com/office/powerpoint/2010/main" val="2117733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全死亡の</a:t>
            </a:r>
            <a:r>
              <a:rPr kumimoji="1" lang="en-US" altLang="ja-JP" sz="1050" dirty="0" smtClean="0">
                <a:latin typeface="ＭＳ ゴシック" pitchFamily="49" charset="-128"/>
                <a:ea typeface="ＭＳ ゴシック" pitchFamily="49" charset="-128"/>
              </a:rPr>
              <a:t>28</a:t>
            </a:r>
            <a:r>
              <a:rPr kumimoji="1" lang="ja-JP" altLang="en-US" sz="1050" dirty="0" smtClean="0">
                <a:latin typeface="ＭＳ ゴシック" pitchFamily="49" charset="-128"/>
                <a:ea typeface="ＭＳ ゴシック" pitchFamily="49" charset="-128"/>
              </a:rPr>
              <a:t>％は喫煙によって起こっていると推定されます。全癌死亡の</a:t>
            </a:r>
            <a:r>
              <a:rPr kumimoji="1" lang="en-US" altLang="ja-JP" sz="1050" dirty="0" smtClean="0">
                <a:latin typeface="ＭＳ ゴシック" pitchFamily="49" charset="-128"/>
                <a:ea typeface="ＭＳ ゴシック" pitchFamily="49" charset="-128"/>
              </a:rPr>
              <a:t>39</a:t>
            </a:r>
            <a:r>
              <a:rPr kumimoji="1" lang="ja-JP" altLang="en-US" sz="1050" dirty="0" smtClean="0">
                <a:latin typeface="ＭＳ ゴシック" pitchFamily="49" charset="-128"/>
                <a:ea typeface="ＭＳ ゴシック" pitchFamily="49" charset="-128"/>
              </a:rPr>
              <a:t>％、肺癌死亡の</a:t>
            </a:r>
            <a:r>
              <a:rPr kumimoji="1" lang="en-US" altLang="ja-JP" sz="1050" dirty="0" smtClean="0">
                <a:latin typeface="ＭＳ ゴシック" pitchFamily="49" charset="-128"/>
                <a:ea typeface="ＭＳ ゴシック" pitchFamily="49" charset="-128"/>
              </a:rPr>
              <a:t>69</a:t>
            </a:r>
            <a:r>
              <a:rPr kumimoji="1" lang="ja-JP" altLang="en-US" sz="1050" dirty="0" smtClean="0">
                <a:latin typeface="ＭＳ ゴシック" pitchFamily="49" charset="-128"/>
                <a:ea typeface="ＭＳ ゴシック" pitchFamily="49" charset="-128"/>
              </a:rPr>
              <a:t>％は喫煙によって起こっています。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Katanoda</a:t>
            </a:r>
            <a:r>
              <a:rPr kumimoji="1" lang="en-US" altLang="ja-JP" sz="1050" dirty="0" smtClean="0">
                <a:latin typeface="ＭＳ ゴシック" pitchFamily="49" charset="-128"/>
                <a:ea typeface="ＭＳ ゴシック" pitchFamily="49" charset="-128"/>
              </a:rPr>
              <a:t> K, </a:t>
            </a:r>
            <a:r>
              <a:rPr kumimoji="1" lang="en-US" altLang="ja-JP" sz="1050" dirty="0" err="1" smtClean="0">
                <a:latin typeface="ＭＳ ゴシック" pitchFamily="49" charset="-128"/>
                <a:ea typeface="ＭＳ ゴシック" pitchFamily="49" charset="-128"/>
              </a:rPr>
              <a:t>Marugame</a:t>
            </a:r>
            <a:r>
              <a:rPr kumimoji="1" lang="en-US" altLang="ja-JP" sz="1050" dirty="0" smtClean="0">
                <a:latin typeface="ＭＳ ゴシック" pitchFamily="49" charset="-128"/>
                <a:ea typeface="ＭＳ ゴシック" pitchFamily="49" charset="-128"/>
              </a:rPr>
              <a:t> T, </a:t>
            </a:r>
            <a:r>
              <a:rPr kumimoji="1" lang="en-US" altLang="ja-JP" sz="1050" dirty="0" err="1" smtClean="0">
                <a:latin typeface="ＭＳ ゴシック" pitchFamily="49" charset="-128"/>
                <a:ea typeface="ＭＳ ゴシック" pitchFamily="49" charset="-128"/>
              </a:rPr>
              <a:t>Saika</a:t>
            </a:r>
            <a:r>
              <a:rPr kumimoji="1" lang="en-US" altLang="ja-JP" sz="1050" dirty="0" smtClean="0">
                <a:latin typeface="ＭＳ ゴシック" pitchFamily="49" charset="-128"/>
                <a:ea typeface="ＭＳ ゴシック" pitchFamily="49" charset="-128"/>
              </a:rPr>
              <a:t> K, Satoh H, Tajima K, Suzuki T, </a:t>
            </a:r>
            <a:r>
              <a:rPr kumimoji="1" lang="en-US" altLang="ja-JP" sz="1050" dirty="0" err="1" smtClean="0">
                <a:latin typeface="ＭＳ ゴシック" pitchFamily="49" charset="-128"/>
                <a:ea typeface="ＭＳ ゴシック" pitchFamily="49" charset="-128"/>
              </a:rPr>
              <a:t>Tamakoshi</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S, </a:t>
            </a:r>
            <a:r>
              <a:rPr kumimoji="1" lang="en-US" altLang="ja-JP" sz="1050" dirty="0" err="1" smtClean="0">
                <a:latin typeface="ＭＳ ゴシック" pitchFamily="49" charset="-128"/>
                <a:ea typeface="ＭＳ ゴシック" pitchFamily="49" charset="-128"/>
              </a:rPr>
              <a:t>Sobue</a:t>
            </a:r>
            <a:r>
              <a:rPr kumimoji="1" lang="en-US" altLang="ja-JP" sz="1050" dirty="0" smtClean="0">
                <a:latin typeface="ＭＳ ゴシック" pitchFamily="49" charset="-128"/>
                <a:ea typeface="ＭＳ ゴシック" pitchFamily="49" charset="-128"/>
              </a:rPr>
              <a:t> T. Population attributable fraction of mortality associated with tobacco smoking in Japan: a pooled analysis of three large-scale cohort studies.</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J </a:t>
            </a:r>
            <a:r>
              <a:rPr kumimoji="1" lang="en-US" altLang="ja-JP" sz="1050" dirty="0" err="1" smtClean="0">
                <a:latin typeface="ＭＳ ゴシック" pitchFamily="49" charset="-128"/>
                <a:ea typeface="ＭＳ ゴシック" pitchFamily="49" charset="-128"/>
              </a:rPr>
              <a:t>Epidemiol</a:t>
            </a:r>
            <a:r>
              <a:rPr kumimoji="1" lang="en-US" altLang="ja-JP" sz="1050" dirty="0" smtClean="0">
                <a:latin typeface="ＭＳ ゴシック" pitchFamily="49" charset="-128"/>
                <a:ea typeface="ＭＳ ゴシック" pitchFamily="49" charset="-128"/>
              </a:rPr>
              <a:t> 18;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251-264,</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2008.</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43</a:t>
            </a:fld>
            <a:endParaRPr kumimoji="1" lang="ja-JP" altLang="en-US"/>
          </a:p>
        </p:txBody>
      </p:sp>
    </p:spTree>
    <p:extLst>
      <p:ext uri="{BB962C8B-B14F-4D97-AF65-F5344CB8AC3E}">
        <p14:creationId xmlns="" xmlns:p14="http://schemas.microsoft.com/office/powerpoint/2010/main" val="2117733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44</a:t>
            </a:fld>
            <a:endParaRPr kumimoji="1" lang="ja-JP" altLang="en-US"/>
          </a:p>
        </p:txBody>
      </p:sp>
    </p:spTree>
    <p:extLst>
      <p:ext uri="{BB962C8B-B14F-4D97-AF65-F5344CB8AC3E}">
        <p14:creationId xmlns="" xmlns:p14="http://schemas.microsoft.com/office/powerpoint/2010/main" val="2344857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50" dirty="0" smtClean="0">
                <a:latin typeface="ＭＳ ゴシック" pitchFamily="49" charset="-128"/>
                <a:ea typeface="ＭＳ ゴシック" pitchFamily="49" charset="-128"/>
              </a:rPr>
              <a:t>WHO</a:t>
            </a:r>
            <a:r>
              <a:rPr kumimoji="1" lang="ja-JP" altLang="en-US" sz="1050" dirty="0" smtClean="0">
                <a:latin typeface="ＭＳ ゴシック" pitchFamily="49" charset="-128"/>
                <a:ea typeface="ＭＳ ゴシック" pitchFamily="49" charset="-128"/>
              </a:rPr>
              <a:t>世界保健機関のデータによると、喫煙は全世界の死亡のうち</a:t>
            </a:r>
            <a:r>
              <a:rPr kumimoji="1" lang="en-US" altLang="ja-JP" sz="1050" dirty="0" smtClean="0">
                <a:latin typeface="ＭＳ ゴシック" pitchFamily="49" charset="-128"/>
                <a:ea typeface="ＭＳ ゴシック" pitchFamily="49" charset="-128"/>
              </a:rPr>
              <a:t>510</a:t>
            </a:r>
            <a:r>
              <a:rPr kumimoji="1" lang="ja-JP" altLang="en-US" sz="1050" dirty="0" smtClean="0">
                <a:latin typeface="ＭＳ ゴシック" pitchFamily="49" charset="-128"/>
                <a:ea typeface="ＭＳ ゴシック" pitchFamily="49" charset="-128"/>
              </a:rPr>
              <a:t>万人の原因であり、</a:t>
            </a:r>
            <a:r>
              <a:rPr kumimoji="1" lang="en-US" altLang="ja-JP" sz="1050" dirty="0" smtClean="0">
                <a:latin typeface="ＭＳ ゴシック" pitchFamily="49" charset="-128"/>
                <a:ea typeface="ＭＳ ゴシック" pitchFamily="49" charset="-128"/>
              </a:rPr>
              <a:t>8.7</a:t>
            </a:r>
            <a:r>
              <a:rPr kumimoji="1" lang="ja-JP" altLang="en-US" sz="1050" dirty="0" smtClean="0">
                <a:latin typeface="ＭＳ ゴシック" pitchFamily="49" charset="-128"/>
                <a:ea typeface="ＭＳ ゴシック" pitchFamily="49" charset="-128"/>
              </a:rPr>
              <a:t>％を占め、第２位です。先進国では、</a:t>
            </a:r>
            <a:r>
              <a:rPr kumimoji="1" lang="en-US" altLang="ja-JP" sz="1050" dirty="0" smtClean="0">
                <a:latin typeface="ＭＳ ゴシック" pitchFamily="49" charset="-128"/>
                <a:ea typeface="ＭＳ ゴシック" pitchFamily="49" charset="-128"/>
              </a:rPr>
              <a:t>150</a:t>
            </a:r>
            <a:r>
              <a:rPr kumimoji="1" lang="ja-JP" altLang="en-US" sz="1050" dirty="0" smtClean="0">
                <a:latin typeface="ＭＳ ゴシック" pitchFamily="49" charset="-128"/>
                <a:ea typeface="ＭＳ ゴシック" pitchFamily="49" charset="-128"/>
              </a:rPr>
              <a:t>万人が喫煙により命を落とし、原因の第１位です。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WHO</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Global Health Risks</a:t>
            </a:r>
            <a:r>
              <a:rPr kumimoji="1" lang="ja-JP" altLang="en-US" sz="1050" dirty="0" smtClean="0">
                <a:latin typeface="ＭＳ ゴシック" pitchFamily="49" charset="-128"/>
                <a:ea typeface="ＭＳ ゴシック" pitchFamily="49" charset="-128"/>
              </a:rPr>
              <a:t>（</a:t>
            </a:r>
            <a:r>
              <a:rPr kumimoji="1" lang="en-US" altLang="ja-JP" sz="1050" dirty="0" smtClean="0">
                <a:latin typeface="ＭＳ ゴシック" pitchFamily="49" charset="-128"/>
                <a:ea typeface="ＭＳ ゴシック" pitchFamily="49" charset="-128"/>
              </a:rPr>
              <a:t>Health statistics and health information systems</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http://www.who.int/healthinfo/global_burden_disease/GlobalHealthRisks_report_full.pdf</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46</a:t>
            </a:fld>
            <a:endParaRPr kumimoji="1" lang="ja-JP" altLang="en-US"/>
          </a:p>
        </p:txBody>
      </p:sp>
    </p:spTree>
    <p:extLst>
      <p:ext uri="{BB962C8B-B14F-4D97-AF65-F5344CB8AC3E}">
        <p14:creationId xmlns="" xmlns:p14="http://schemas.microsoft.com/office/powerpoint/2010/main" val="1913864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喫煙による超過の死亡者数は年々増加しています。</a:t>
            </a:r>
            <a:r>
              <a:rPr kumimoji="1" lang="en-US" altLang="ja-JP" sz="1050" dirty="0" smtClean="0">
                <a:latin typeface="ＭＳ ゴシック" pitchFamily="49" charset="-128"/>
                <a:ea typeface="ＭＳ ゴシック" pitchFamily="49" charset="-128"/>
              </a:rPr>
              <a:t>2000</a:t>
            </a:r>
            <a:r>
              <a:rPr kumimoji="1" lang="ja-JP" altLang="en-US" sz="1050" dirty="0" smtClean="0">
                <a:latin typeface="ＭＳ ゴシック" pitchFamily="49" charset="-128"/>
                <a:ea typeface="ＭＳ ゴシック" pitchFamily="49" charset="-128"/>
              </a:rPr>
              <a:t>年の時点で、年間</a:t>
            </a:r>
            <a:r>
              <a:rPr kumimoji="1" lang="en-US" altLang="ja-JP" sz="1050" dirty="0" smtClean="0">
                <a:latin typeface="ＭＳ ゴシック" pitchFamily="49" charset="-128"/>
                <a:ea typeface="ＭＳ ゴシック" pitchFamily="49" charset="-128"/>
              </a:rPr>
              <a:t>11</a:t>
            </a:r>
            <a:r>
              <a:rPr kumimoji="1" lang="ja-JP" altLang="en-US" sz="1050" dirty="0" smtClean="0">
                <a:latin typeface="ＭＳ ゴシック" pitchFamily="49" charset="-128"/>
                <a:ea typeface="ＭＳ ゴシック" pitchFamily="49" charset="-128"/>
              </a:rPr>
              <a:t>万人以上の日本人が喫煙のために命を落としています。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この死亡者数は、</a:t>
            </a:r>
            <a:r>
              <a:rPr kumimoji="1" lang="en-US" altLang="ja-JP" sz="1050" dirty="0" smtClean="0">
                <a:latin typeface="ＭＳ ゴシック" pitchFamily="49" charset="-128"/>
                <a:ea typeface="ＭＳ ゴシック" pitchFamily="49" charset="-128"/>
              </a:rPr>
              <a:t>2005</a:t>
            </a:r>
            <a:r>
              <a:rPr kumimoji="1" lang="ja-JP" altLang="en-US" sz="1050" dirty="0" smtClean="0">
                <a:latin typeface="ＭＳ ゴシック" pitchFamily="49" charset="-128"/>
                <a:ea typeface="ＭＳ ゴシック" pitchFamily="49" charset="-128"/>
              </a:rPr>
              <a:t>年時点で</a:t>
            </a:r>
            <a:r>
              <a:rPr kumimoji="1" lang="en-US" altLang="ja-JP" sz="1050" dirty="0" smtClean="0">
                <a:latin typeface="ＭＳ ゴシック" pitchFamily="49" charset="-128"/>
                <a:ea typeface="ＭＳ ゴシック" pitchFamily="49" charset="-128"/>
              </a:rPr>
              <a:t>13</a:t>
            </a:r>
            <a:r>
              <a:rPr kumimoji="1" lang="ja-JP" altLang="en-US" sz="1050" dirty="0" smtClean="0">
                <a:latin typeface="ＭＳ ゴシック" pitchFamily="49" charset="-128"/>
                <a:ea typeface="ＭＳ ゴシック" pitchFamily="49" charset="-128"/>
              </a:rPr>
              <a:t>万人以上という研究結果も発表されています。（</a:t>
            </a:r>
            <a:r>
              <a:rPr kumimoji="1" lang="en-US" altLang="ja-JP" sz="1050" dirty="0" err="1" smtClean="0">
                <a:latin typeface="ＭＳ ゴシック" pitchFamily="49" charset="-128"/>
                <a:ea typeface="ＭＳ ゴシック" pitchFamily="49" charset="-128"/>
              </a:rPr>
              <a:t>Katanoda</a:t>
            </a:r>
            <a:r>
              <a:rPr kumimoji="1" lang="en-US" altLang="ja-JP" sz="1050" dirty="0" smtClean="0">
                <a:latin typeface="ＭＳ ゴシック" pitchFamily="49" charset="-128"/>
                <a:ea typeface="ＭＳ ゴシック" pitchFamily="49" charset="-128"/>
              </a:rPr>
              <a:t> K, </a:t>
            </a:r>
            <a:r>
              <a:rPr kumimoji="1" lang="en-US" altLang="ja-JP" sz="1050" dirty="0" err="1" smtClean="0">
                <a:latin typeface="ＭＳ ゴシック" pitchFamily="49" charset="-128"/>
                <a:ea typeface="ＭＳ ゴシック" pitchFamily="49" charset="-128"/>
              </a:rPr>
              <a:t>Marugame</a:t>
            </a:r>
            <a:r>
              <a:rPr kumimoji="1" lang="en-US" altLang="ja-JP" sz="1050" dirty="0" smtClean="0">
                <a:latin typeface="ＭＳ ゴシック" pitchFamily="49" charset="-128"/>
                <a:ea typeface="ＭＳ ゴシック" pitchFamily="49" charset="-128"/>
              </a:rPr>
              <a:t> T, </a:t>
            </a:r>
            <a:r>
              <a:rPr kumimoji="1" lang="en-US" altLang="ja-JP" sz="1050" dirty="0" err="1" smtClean="0">
                <a:latin typeface="ＭＳ ゴシック" pitchFamily="49" charset="-128"/>
                <a:ea typeface="ＭＳ ゴシック" pitchFamily="49" charset="-128"/>
              </a:rPr>
              <a:t>Saika</a:t>
            </a:r>
            <a:r>
              <a:rPr kumimoji="1" lang="en-US" altLang="ja-JP" sz="1050" dirty="0" smtClean="0">
                <a:latin typeface="ＭＳ ゴシック" pitchFamily="49" charset="-128"/>
                <a:ea typeface="ＭＳ ゴシック" pitchFamily="49" charset="-128"/>
              </a:rPr>
              <a:t> K, Satoh H, Tajima K, Suzuki T, </a:t>
            </a:r>
            <a:r>
              <a:rPr kumimoji="1" lang="en-US" altLang="ja-JP" sz="1050" dirty="0" err="1" smtClean="0">
                <a:latin typeface="ＭＳ ゴシック" pitchFamily="49" charset="-128"/>
                <a:ea typeface="ＭＳ ゴシック" pitchFamily="49" charset="-128"/>
              </a:rPr>
              <a:t>Tamakoshi</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S, </a:t>
            </a:r>
            <a:r>
              <a:rPr kumimoji="1" lang="en-US" altLang="ja-JP" sz="1050" dirty="0" err="1" smtClean="0">
                <a:latin typeface="ＭＳ ゴシック" pitchFamily="49" charset="-128"/>
                <a:ea typeface="ＭＳ ゴシック" pitchFamily="49" charset="-128"/>
              </a:rPr>
              <a:t>Sobue</a:t>
            </a:r>
            <a:r>
              <a:rPr kumimoji="1" lang="en-US" altLang="ja-JP" sz="1050" dirty="0" smtClean="0">
                <a:latin typeface="ＭＳ ゴシック" pitchFamily="49" charset="-128"/>
                <a:ea typeface="ＭＳ ゴシック" pitchFamily="49" charset="-128"/>
              </a:rPr>
              <a:t> T. J </a:t>
            </a:r>
            <a:r>
              <a:rPr kumimoji="1" lang="en-US" altLang="ja-JP" sz="1050" dirty="0" err="1" smtClean="0">
                <a:latin typeface="ＭＳ ゴシック" pitchFamily="49" charset="-128"/>
                <a:ea typeface="ＭＳ ゴシック" pitchFamily="49" charset="-128"/>
              </a:rPr>
              <a:t>Epidemiol</a:t>
            </a:r>
            <a:r>
              <a:rPr kumimoji="1" lang="en-US" altLang="ja-JP" sz="1050" dirty="0" smtClean="0">
                <a:latin typeface="ＭＳ ゴシック" pitchFamily="49" charset="-128"/>
                <a:ea typeface="ＭＳ ゴシック" pitchFamily="49" charset="-128"/>
              </a:rPr>
              <a:t> 18:251-264, 2008. Population attributable fraction of mortality associated with tobacco smoking in Japan: a pooled analysis of three large-scale cohort studies.</a:t>
            </a:r>
            <a:r>
              <a:rPr kumimoji="1" lang="ja-JP" altLang="en-US" sz="1050" dirty="0" smtClean="0">
                <a:latin typeface="ＭＳ ゴシック" pitchFamily="49" charset="-128"/>
                <a:ea typeface="ＭＳ ゴシック" pitchFamily="49" charset="-128"/>
              </a:rPr>
              <a:t>）</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lang="en-US" altLang="ja-JP" sz="1050" dirty="0" err="1" smtClean="0">
                <a:latin typeface="ＭＳ ゴシック" pitchFamily="49" charset="-128"/>
                <a:ea typeface="ＭＳ ゴシック" pitchFamily="49" charset="-128"/>
              </a:rPr>
              <a:t>Peto</a:t>
            </a:r>
            <a:r>
              <a:rPr lang="en-US" altLang="ja-JP" sz="1050" dirty="0" smtClean="0">
                <a:latin typeface="ＭＳ ゴシック" pitchFamily="49" charset="-128"/>
                <a:ea typeface="ＭＳ ゴシック" pitchFamily="49" charset="-128"/>
              </a:rPr>
              <a:t> R, Lopez AD, et al. 1992,1994,2000update. Mortality from smoking in Developed Countries 1950-2000.</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http://www.health-net.or.jp/tobacco/risk/rs410000.html</a:t>
            </a:r>
          </a:p>
          <a:p>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47</a:t>
            </a:fld>
            <a:endParaRPr kumimoji="1" lang="ja-JP" altLang="en-US"/>
          </a:p>
        </p:txBody>
      </p:sp>
    </p:spTree>
    <p:extLst>
      <p:ext uri="{BB962C8B-B14F-4D97-AF65-F5344CB8AC3E}">
        <p14:creationId xmlns="" xmlns:p14="http://schemas.microsoft.com/office/powerpoint/2010/main" val="310278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7</a:t>
            </a:fld>
            <a:endParaRPr kumimoji="1" lang="ja-JP" altLang="en-US"/>
          </a:p>
        </p:txBody>
      </p:sp>
    </p:spTree>
    <p:extLst>
      <p:ext uri="{BB962C8B-B14F-4D97-AF65-F5344CB8AC3E}">
        <p14:creationId xmlns="" xmlns:p14="http://schemas.microsoft.com/office/powerpoint/2010/main" val="2001474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先進国において健康への影響の大きさを障害調整生存年数（</a:t>
            </a:r>
            <a:r>
              <a:rPr lang="en-US" altLang="ja-JP" sz="1050" dirty="0" smtClean="0">
                <a:latin typeface="ＭＳ ゴシック" pitchFamily="49" charset="-128"/>
                <a:ea typeface="ＭＳ ゴシック" pitchFamily="49" charset="-128"/>
              </a:rPr>
              <a:t>DALY</a:t>
            </a:r>
            <a:r>
              <a:rPr lang="ja-JP" altLang="en-US" sz="1050" dirty="0" smtClean="0">
                <a:latin typeface="ＭＳ ゴシック" pitchFamily="49" charset="-128"/>
                <a:ea typeface="ＭＳ ゴシック" pitchFamily="49" charset="-128"/>
              </a:rPr>
              <a:t>）という指標で調査すると、アルコール・高血圧や大気汚染などより、喫煙の健康への影響が最も大きいことがわかります。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（出典）喫煙と健康問題に関する検討会編</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たばこによる健康影響の大きさ</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新版喫煙と健康</a:t>
            </a:r>
            <a:r>
              <a:rPr lang="en-US" altLang="ja-JP" sz="1050" dirty="0" smtClean="0">
                <a:latin typeface="ＭＳ ゴシック" pitchFamily="49" charset="-128"/>
                <a:ea typeface="ＭＳ ゴシック" pitchFamily="49" charset="-128"/>
              </a:rPr>
              <a:t>. 79, 2002.</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48</a:t>
            </a:fld>
            <a:endParaRPr kumimoji="1" lang="ja-JP" altLang="en-US"/>
          </a:p>
        </p:txBody>
      </p:sp>
    </p:spTree>
    <p:extLst>
      <p:ext uri="{BB962C8B-B14F-4D97-AF65-F5344CB8AC3E}">
        <p14:creationId xmlns="" xmlns:p14="http://schemas.microsoft.com/office/powerpoint/2010/main" val="3883352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イギリスの医師会会員を対象に</a:t>
            </a:r>
            <a:r>
              <a:rPr kumimoji="1" lang="en-US" altLang="ja-JP" sz="1050" dirty="0" smtClean="0">
                <a:latin typeface="ＭＳ ゴシック" pitchFamily="49" charset="-128"/>
                <a:ea typeface="ＭＳ ゴシック" pitchFamily="49" charset="-128"/>
              </a:rPr>
              <a:t>50</a:t>
            </a:r>
            <a:r>
              <a:rPr kumimoji="1" lang="ja-JP" altLang="en-US" sz="1050" dirty="0" smtClean="0">
                <a:latin typeface="ＭＳ ゴシック" pitchFamily="49" charset="-128"/>
                <a:ea typeface="ＭＳ ゴシック" pitchFamily="49" charset="-128"/>
              </a:rPr>
              <a:t>年以上にわたり大規模な研究が行われました。その結果、喫煙者の寿命は大きく損なわれることが判明しました。たとえば、</a:t>
            </a:r>
            <a:r>
              <a:rPr kumimoji="1" lang="en-US" altLang="ja-JP" sz="1050" dirty="0" smtClean="0">
                <a:latin typeface="ＭＳ ゴシック" pitchFamily="49" charset="-128"/>
                <a:ea typeface="ＭＳ ゴシック" pitchFamily="49" charset="-128"/>
              </a:rPr>
              <a:t>70</a:t>
            </a:r>
            <a:r>
              <a:rPr kumimoji="1" lang="ja-JP" altLang="en-US" sz="1050" dirty="0" smtClean="0">
                <a:latin typeface="ＭＳ ゴシック" pitchFamily="49" charset="-128"/>
                <a:ea typeface="ＭＳ ゴシック" pitchFamily="49" charset="-128"/>
              </a:rPr>
              <a:t>歳で喫煙者は</a:t>
            </a:r>
            <a:r>
              <a:rPr kumimoji="1" lang="en-US" altLang="ja-JP" sz="1050" dirty="0" smtClean="0">
                <a:latin typeface="ＭＳ ゴシック" pitchFamily="49" charset="-128"/>
                <a:ea typeface="ＭＳ ゴシック" pitchFamily="49" charset="-128"/>
              </a:rPr>
              <a:t>58</a:t>
            </a:r>
            <a:r>
              <a:rPr kumimoji="1" lang="ja-JP" altLang="en-US" sz="1050" dirty="0" smtClean="0">
                <a:latin typeface="ＭＳ ゴシック" pitchFamily="49" charset="-128"/>
                <a:ea typeface="ＭＳ ゴシック" pitchFamily="49" charset="-128"/>
              </a:rPr>
              <a:t>％が生存していましたが、非喫煙者は</a:t>
            </a:r>
            <a:r>
              <a:rPr kumimoji="1" lang="en-US" altLang="ja-JP" sz="1050" dirty="0" smtClean="0">
                <a:latin typeface="ＭＳ ゴシック" pitchFamily="49" charset="-128"/>
                <a:ea typeface="ＭＳ ゴシック" pitchFamily="49" charset="-128"/>
              </a:rPr>
              <a:t>81</a:t>
            </a:r>
            <a:r>
              <a:rPr kumimoji="1" lang="ja-JP" altLang="en-US" sz="1050" dirty="0" smtClean="0">
                <a:latin typeface="ＭＳ ゴシック" pitchFamily="49" charset="-128"/>
                <a:ea typeface="ＭＳ ゴシック" pitchFamily="49" charset="-128"/>
              </a:rPr>
              <a:t>％と大きく差がつきました。</a:t>
            </a:r>
            <a:r>
              <a:rPr kumimoji="1" lang="en-US" altLang="ja-JP" sz="1050" dirty="0" smtClean="0">
                <a:latin typeface="ＭＳ ゴシック" pitchFamily="49" charset="-128"/>
                <a:ea typeface="ＭＳ ゴシック" pitchFamily="49" charset="-128"/>
              </a:rPr>
              <a:t>70</a:t>
            </a:r>
            <a:r>
              <a:rPr kumimoji="1" lang="ja-JP" altLang="en-US" sz="1050" dirty="0" smtClean="0">
                <a:latin typeface="ＭＳ ゴシック" pitchFamily="49" charset="-128"/>
                <a:ea typeface="ＭＳ ゴシック" pitchFamily="49" charset="-128"/>
              </a:rPr>
              <a:t>歳の喫煙者の生存割合</a:t>
            </a:r>
            <a:r>
              <a:rPr kumimoji="1" lang="en-US" altLang="ja-JP" sz="1050" dirty="0" smtClean="0">
                <a:latin typeface="ＭＳ ゴシック" pitchFamily="49" charset="-128"/>
                <a:ea typeface="ＭＳ ゴシック" pitchFamily="49" charset="-128"/>
              </a:rPr>
              <a:t>58</a:t>
            </a:r>
            <a:r>
              <a:rPr kumimoji="1" lang="ja-JP" altLang="en-US" sz="1050" dirty="0" smtClean="0">
                <a:latin typeface="ＭＳ ゴシック" pitchFamily="49" charset="-128"/>
                <a:ea typeface="ＭＳ ゴシック" pitchFamily="49" charset="-128"/>
              </a:rPr>
              <a:t>％は、</a:t>
            </a:r>
            <a:r>
              <a:rPr kumimoji="1" lang="en-US" altLang="ja-JP" sz="1050" dirty="0" smtClean="0">
                <a:latin typeface="ＭＳ ゴシック" pitchFamily="49" charset="-128"/>
                <a:ea typeface="ＭＳ ゴシック" pitchFamily="49" charset="-128"/>
              </a:rPr>
              <a:t>80</a:t>
            </a:r>
            <a:r>
              <a:rPr kumimoji="1" lang="ja-JP" altLang="en-US" sz="1050" dirty="0" smtClean="0">
                <a:latin typeface="ＭＳ ゴシック" pitchFamily="49" charset="-128"/>
                <a:ea typeface="ＭＳ ゴシック" pitchFamily="49" charset="-128"/>
              </a:rPr>
              <a:t>歳の非喫煙者の生存割合</a:t>
            </a:r>
            <a:r>
              <a:rPr kumimoji="1" lang="en-US" altLang="ja-JP" sz="1050" dirty="0" smtClean="0">
                <a:latin typeface="ＭＳ ゴシック" pitchFamily="49" charset="-128"/>
                <a:ea typeface="ＭＳ ゴシック" pitchFamily="49" charset="-128"/>
              </a:rPr>
              <a:t>59</a:t>
            </a:r>
            <a:r>
              <a:rPr kumimoji="1" lang="ja-JP" altLang="en-US" sz="1050" dirty="0" smtClean="0">
                <a:latin typeface="ＭＳ ゴシック" pitchFamily="49" charset="-128"/>
                <a:ea typeface="ＭＳ ゴシック" pitchFamily="49" charset="-128"/>
              </a:rPr>
              <a:t>％と同等であり、約</a:t>
            </a:r>
            <a:r>
              <a:rPr kumimoji="1" lang="en-US" altLang="ja-JP" sz="1050" dirty="0" smtClean="0">
                <a:latin typeface="ＭＳ ゴシック" pitchFamily="49" charset="-128"/>
                <a:ea typeface="ＭＳ ゴシック" pitchFamily="49" charset="-128"/>
              </a:rPr>
              <a:t>10</a:t>
            </a:r>
            <a:r>
              <a:rPr kumimoji="1" lang="ja-JP" altLang="en-US" sz="1050" dirty="0" smtClean="0">
                <a:latin typeface="ＭＳ ゴシック" pitchFamily="49" charset="-128"/>
                <a:ea typeface="ＭＳ ゴシック" pitchFamily="49" charset="-128"/>
              </a:rPr>
              <a:t>年の差です。</a:t>
            </a:r>
            <a:r>
              <a:rPr kumimoji="1" lang="en-US" altLang="ja-JP" sz="1050" dirty="0" smtClean="0">
                <a:latin typeface="ＭＳ ゴシック" pitchFamily="49" charset="-128"/>
                <a:ea typeface="ＭＳ ゴシック" pitchFamily="49" charset="-128"/>
              </a:rPr>
              <a:t>50</a:t>
            </a:r>
            <a:r>
              <a:rPr kumimoji="1" lang="ja-JP" altLang="en-US" sz="1050" dirty="0" smtClean="0">
                <a:latin typeface="ＭＳ ゴシック" pitchFamily="49" charset="-128"/>
                <a:ea typeface="ＭＳ ゴシック" pitchFamily="49" charset="-128"/>
              </a:rPr>
              <a:t>％の人が生存している年齢でみても、喫煙は約</a:t>
            </a:r>
            <a:r>
              <a:rPr kumimoji="1" lang="en-US" altLang="ja-JP" sz="1050" dirty="0" smtClean="0">
                <a:latin typeface="ＭＳ ゴシック" pitchFamily="49" charset="-128"/>
                <a:ea typeface="ＭＳ ゴシック" pitchFamily="49" charset="-128"/>
              </a:rPr>
              <a:t>10</a:t>
            </a:r>
            <a:r>
              <a:rPr kumimoji="1" lang="ja-JP" altLang="en-US" sz="1050" dirty="0" smtClean="0">
                <a:latin typeface="ＭＳ ゴシック" pitchFamily="49" charset="-128"/>
                <a:ea typeface="ＭＳ ゴシック" pitchFamily="49" charset="-128"/>
              </a:rPr>
              <a:t>年の寿命を損なうことが分かります。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Doll R, </a:t>
            </a:r>
            <a:r>
              <a:rPr kumimoji="1" lang="en-US" altLang="ja-JP" sz="1050" dirty="0" err="1" smtClean="0">
                <a:latin typeface="ＭＳ ゴシック" pitchFamily="49" charset="-128"/>
                <a:ea typeface="ＭＳ ゴシック" pitchFamily="49" charset="-128"/>
              </a:rPr>
              <a:t>Peto</a:t>
            </a:r>
            <a:r>
              <a:rPr kumimoji="1" lang="en-US" altLang="ja-JP" sz="1050" dirty="0" smtClean="0">
                <a:latin typeface="ＭＳ ゴシック" pitchFamily="49" charset="-128"/>
                <a:ea typeface="ＭＳ ゴシック" pitchFamily="49" charset="-128"/>
              </a:rPr>
              <a:t> R, </a:t>
            </a:r>
            <a:r>
              <a:rPr kumimoji="1" lang="en-US" altLang="ja-JP" sz="1050" dirty="0" err="1" smtClean="0">
                <a:latin typeface="ＭＳ ゴシック" pitchFamily="49" charset="-128"/>
                <a:ea typeface="ＭＳ ゴシック" pitchFamily="49" charset="-128"/>
              </a:rPr>
              <a:t>Boreham</a:t>
            </a:r>
            <a:r>
              <a:rPr kumimoji="1" lang="en-US" altLang="ja-JP" sz="1050" dirty="0" smtClean="0">
                <a:latin typeface="ＭＳ ゴシック" pitchFamily="49" charset="-128"/>
                <a:ea typeface="ＭＳ ゴシック" pitchFamily="49" charset="-128"/>
              </a:rPr>
              <a:t> J, Sutherland I. Mortality in relation to smoking: 50 years‘ observations on male British doctors.</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BMJ 328;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1519, 2004.</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49</a:t>
            </a:fld>
            <a:endParaRPr kumimoji="1" lang="ja-JP" altLang="en-US"/>
          </a:p>
        </p:txBody>
      </p:sp>
    </p:spTree>
    <p:extLst>
      <p:ext uri="{BB962C8B-B14F-4D97-AF65-F5344CB8AC3E}">
        <p14:creationId xmlns="" xmlns:p14="http://schemas.microsoft.com/office/powerpoint/2010/main" val="3414959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50</a:t>
            </a:fld>
            <a:endParaRPr kumimoji="1" lang="ja-JP" altLang="en-US"/>
          </a:p>
        </p:txBody>
      </p:sp>
    </p:spTree>
    <p:extLst>
      <p:ext uri="{BB962C8B-B14F-4D97-AF65-F5344CB8AC3E}">
        <p14:creationId xmlns="" xmlns:p14="http://schemas.microsoft.com/office/powerpoint/2010/main" val="3414959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51</a:t>
            </a:fld>
            <a:endParaRPr kumimoji="1" lang="ja-JP" altLang="en-US"/>
          </a:p>
        </p:txBody>
      </p:sp>
    </p:spTree>
    <p:extLst>
      <p:ext uri="{BB962C8B-B14F-4D97-AF65-F5344CB8AC3E}">
        <p14:creationId xmlns="" xmlns:p14="http://schemas.microsoft.com/office/powerpoint/2010/main" val="117437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喫煙は虚血性心疾患および心筋梗塞の危険因子です。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Baba S, </a:t>
            </a:r>
            <a:r>
              <a:rPr kumimoji="1" lang="en-US" altLang="ja-JP" sz="1050" dirty="0" err="1" smtClean="0">
                <a:latin typeface="ＭＳ ゴシック" pitchFamily="49" charset="-128"/>
                <a:ea typeface="ＭＳ ゴシック" pitchFamily="49" charset="-128"/>
              </a:rPr>
              <a:t>Iso</a:t>
            </a:r>
            <a:r>
              <a:rPr kumimoji="1" lang="en-US" altLang="ja-JP" sz="1050" dirty="0" smtClean="0">
                <a:latin typeface="ＭＳ ゴシック" pitchFamily="49" charset="-128"/>
                <a:ea typeface="ＭＳ ゴシック" pitchFamily="49" charset="-128"/>
              </a:rPr>
              <a:t> H, </a:t>
            </a:r>
            <a:r>
              <a:rPr kumimoji="1" lang="en-US" altLang="ja-JP" sz="1050" dirty="0" err="1" smtClean="0">
                <a:latin typeface="ＭＳ ゴシック" pitchFamily="49" charset="-128"/>
                <a:ea typeface="ＭＳ ゴシック" pitchFamily="49" charset="-128"/>
              </a:rPr>
              <a:t>Mannami</a:t>
            </a:r>
            <a:r>
              <a:rPr kumimoji="1" lang="en-US" altLang="ja-JP" sz="1050" dirty="0" smtClean="0">
                <a:latin typeface="ＭＳ ゴシック" pitchFamily="49" charset="-128"/>
                <a:ea typeface="ＭＳ ゴシック" pitchFamily="49" charset="-128"/>
              </a:rPr>
              <a:t> T, Sasaki S, Okada K, </a:t>
            </a:r>
            <a:r>
              <a:rPr kumimoji="1" lang="en-US" altLang="ja-JP" sz="1050" dirty="0" err="1" smtClean="0">
                <a:latin typeface="ＭＳ ゴシック" pitchFamily="49" charset="-128"/>
                <a:ea typeface="ＭＳ ゴシック" pitchFamily="49" charset="-128"/>
              </a:rPr>
              <a:t>Konishi</a:t>
            </a:r>
            <a:r>
              <a:rPr kumimoji="1" lang="en-US" altLang="ja-JP" sz="1050" dirty="0" smtClean="0">
                <a:latin typeface="ＭＳ ゴシック" pitchFamily="49" charset="-128"/>
                <a:ea typeface="ＭＳ ゴシック" pitchFamily="49" charset="-128"/>
              </a:rPr>
              <a:t> M; </a:t>
            </a:r>
            <a:r>
              <a:rPr kumimoji="1" lang="en-US" altLang="ja-JP" sz="1050" dirty="0" err="1" smtClean="0">
                <a:latin typeface="ＭＳ ゴシック" pitchFamily="49" charset="-128"/>
                <a:ea typeface="ＭＳ ゴシック" pitchFamily="49" charset="-128"/>
              </a:rPr>
              <a:t>Shoichiro</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JPHC Study Group. Cigarette smoking and risk of coronary heart disease incidence among middle-aged Japanese men and women: the JPHC Study Cohort I. </a:t>
            </a:r>
            <a:r>
              <a:rPr kumimoji="1" lang="en-US" altLang="ja-JP" sz="1050" dirty="0" err="1" smtClean="0">
                <a:latin typeface="ＭＳ ゴシック" pitchFamily="49" charset="-128"/>
                <a:ea typeface="ＭＳ ゴシック" pitchFamily="49" charset="-128"/>
              </a:rPr>
              <a:t>Eur</a:t>
            </a:r>
            <a:r>
              <a:rPr kumimoji="1" lang="en-US" altLang="ja-JP" sz="1050" dirty="0" smtClean="0">
                <a:latin typeface="ＭＳ ゴシック" pitchFamily="49" charset="-128"/>
                <a:ea typeface="ＭＳ ゴシック" pitchFamily="49" charset="-128"/>
              </a:rPr>
              <a:t> J </a:t>
            </a:r>
            <a:r>
              <a:rPr kumimoji="1" lang="en-US" altLang="ja-JP" sz="1050" dirty="0" err="1" smtClean="0">
                <a:latin typeface="ＭＳ ゴシック" pitchFamily="49" charset="-128"/>
                <a:ea typeface="ＭＳ ゴシック" pitchFamily="49" charset="-128"/>
              </a:rPr>
              <a:t>Cardiovasc</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Prev</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Rehabil</a:t>
            </a:r>
            <a:r>
              <a:rPr kumimoji="1" lang="en-US" altLang="ja-JP" sz="1050" dirty="0" smtClean="0">
                <a:latin typeface="ＭＳ ゴシック" pitchFamily="49" charset="-128"/>
                <a:ea typeface="ＭＳ ゴシック" pitchFamily="49" charset="-128"/>
              </a:rPr>
              <a:t> 13;</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207-213, 2006.</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53</a:t>
            </a:fld>
            <a:endParaRPr kumimoji="1" lang="ja-JP" altLang="en-US"/>
          </a:p>
        </p:txBody>
      </p:sp>
    </p:spTree>
    <p:extLst>
      <p:ext uri="{BB962C8B-B14F-4D97-AF65-F5344CB8AC3E}">
        <p14:creationId xmlns="" xmlns:p14="http://schemas.microsoft.com/office/powerpoint/2010/main" val="155134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タバコをやめると、心臓血管疾患のリスクが減少していきます。その効果は禁煙後すぐから現れ、</a:t>
            </a:r>
            <a:r>
              <a:rPr kumimoji="1" lang="en-US" altLang="ja-JP" sz="1050" dirty="0" smtClean="0">
                <a:latin typeface="ＭＳ ゴシック" pitchFamily="49" charset="-128"/>
                <a:ea typeface="ＭＳ ゴシック" pitchFamily="49" charset="-128"/>
              </a:rPr>
              <a:t>10</a:t>
            </a:r>
            <a:r>
              <a:rPr kumimoji="1" lang="ja-JP" altLang="en-US" sz="1050" dirty="0" smtClean="0">
                <a:latin typeface="ＭＳ ゴシック" pitchFamily="49" charset="-128"/>
                <a:ea typeface="ＭＳ ゴシック" pitchFamily="49" charset="-128"/>
              </a:rPr>
              <a:t>程度でこれまでタバコを吸わなかった人とほぼ同じになります。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Iso</a:t>
            </a:r>
            <a:r>
              <a:rPr kumimoji="1" lang="en-US" altLang="ja-JP" sz="1050" dirty="0" smtClean="0">
                <a:latin typeface="ＭＳ ゴシック" pitchFamily="49" charset="-128"/>
                <a:ea typeface="ＭＳ ゴシック" pitchFamily="49" charset="-128"/>
              </a:rPr>
              <a:t> H, Date C, Yamamoto A, Toyoshima H, Watanabe Y, Kikuchi S, Koizumi A, Wada Y, Kondo T, </a:t>
            </a:r>
            <a:r>
              <a:rPr kumimoji="1" lang="en-US" altLang="ja-JP" sz="1050" dirty="0" err="1" smtClean="0">
                <a:latin typeface="ＭＳ ゴシック" pitchFamily="49" charset="-128"/>
                <a:ea typeface="ＭＳ ゴシック" pitchFamily="49" charset="-128"/>
              </a:rPr>
              <a:t>Inaba</a:t>
            </a:r>
            <a:r>
              <a:rPr kumimoji="1" lang="en-US" altLang="ja-JP" sz="1050" dirty="0" smtClean="0">
                <a:latin typeface="ＭＳ ゴシック" pitchFamily="49" charset="-128"/>
                <a:ea typeface="ＭＳ ゴシック" pitchFamily="49" charset="-128"/>
              </a:rPr>
              <a:t> Y, </a:t>
            </a:r>
            <a:r>
              <a:rPr kumimoji="1" lang="en-US" altLang="ja-JP" sz="1050" dirty="0" err="1" smtClean="0">
                <a:latin typeface="ＭＳ ゴシック" pitchFamily="49" charset="-128"/>
                <a:ea typeface="ＭＳ ゴシック" pitchFamily="49" charset="-128"/>
              </a:rPr>
              <a:t>Tamakoshi</a:t>
            </a:r>
            <a:r>
              <a:rPr kumimoji="1" lang="en-US" altLang="ja-JP" sz="1050" dirty="0" smtClean="0">
                <a:latin typeface="ＭＳ ゴシック" pitchFamily="49" charset="-128"/>
                <a:ea typeface="ＭＳ ゴシック" pitchFamily="49" charset="-128"/>
              </a:rPr>
              <a:t> A; JACC Study Group. Smoking cessation and mortality from cardiovascular disease among Japanese men and women: the JACC Study. Am J </a:t>
            </a:r>
            <a:r>
              <a:rPr kumimoji="1" lang="en-US" altLang="ja-JP" sz="1050" dirty="0" err="1" smtClean="0">
                <a:latin typeface="ＭＳ ゴシック" pitchFamily="49" charset="-128"/>
                <a:ea typeface="ＭＳ ゴシック" pitchFamily="49" charset="-128"/>
              </a:rPr>
              <a:t>Epidemiol</a:t>
            </a:r>
            <a:r>
              <a:rPr kumimoji="1" lang="en-US" altLang="ja-JP" sz="1050" dirty="0" smtClean="0">
                <a:latin typeface="ＭＳ ゴシック" pitchFamily="49" charset="-128"/>
                <a:ea typeface="ＭＳ ゴシック" pitchFamily="49" charset="-128"/>
              </a:rPr>
              <a:t> 161;</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170-179, 2005.</a:t>
            </a:r>
            <a:r>
              <a:rPr kumimoji="1" lang="ja-JP" altLang="en-US" sz="1050" baseline="0" dirty="0" smtClean="0">
                <a:latin typeface="ＭＳ ゴシック" pitchFamily="49" charset="-128"/>
                <a:ea typeface="ＭＳ ゴシック" pitchFamily="49" charset="-128"/>
              </a:rPr>
              <a:t> （*は現喫煙者に比べて優位に低下していることを表す）</a:t>
            </a:r>
            <a:endParaRPr kumimoji="1" lang="en-US" altLang="ja-JP" sz="1050" dirty="0" smtClean="0">
              <a:latin typeface="ＭＳ ゴシック" pitchFamily="49" charset="-128"/>
              <a:ea typeface="ＭＳ ゴシック" pitchFamily="49" charset="-128"/>
            </a:endParaRPr>
          </a:p>
          <a:p>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54</a:t>
            </a:fld>
            <a:endParaRPr kumimoji="1" lang="ja-JP" altLang="en-US"/>
          </a:p>
        </p:txBody>
      </p:sp>
    </p:spTree>
    <p:extLst>
      <p:ext uri="{BB962C8B-B14F-4D97-AF65-F5344CB8AC3E}">
        <p14:creationId xmlns="" xmlns:p14="http://schemas.microsoft.com/office/powerpoint/2010/main" val="1442234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喫煙は脳卒中の危険因子です。図には記載していませんが、脳卒中の中で脳梗塞による死亡リスクが大きく関わります。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Ueshima</a:t>
            </a:r>
            <a:r>
              <a:rPr kumimoji="1" lang="en-US" altLang="ja-JP" sz="1050" dirty="0" smtClean="0">
                <a:latin typeface="ＭＳ ゴシック" pitchFamily="49" charset="-128"/>
                <a:ea typeface="ＭＳ ゴシック" pitchFamily="49" charset="-128"/>
              </a:rPr>
              <a:t> H, </a:t>
            </a:r>
            <a:r>
              <a:rPr kumimoji="1" lang="en-US" altLang="ja-JP" sz="1050" dirty="0" err="1" smtClean="0">
                <a:latin typeface="ＭＳ ゴシック" pitchFamily="49" charset="-128"/>
                <a:ea typeface="ＭＳ ゴシック" pitchFamily="49" charset="-128"/>
              </a:rPr>
              <a:t>Choudhury</a:t>
            </a:r>
            <a:r>
              <a:rPr kumimoji="1" lang="en-US" altLang="ja-JP" sz="1050" dirty="0" smtClean="0">
                <a:latin typeface="ＭＳ ゴシック" pitchFamily="49" charset="-128"/>
                <a:ea typeface="ＭＳ ゴシック" pitchFamily="49" charset="-128"/>
              </a:rPr>
              <a:t> SR, Okayama A, Hayakawa T, Kita Y, </a:t>
            </a:r>
            <a:r>
              <a:rPr kumimoji="1" lang="en-US" altLang="ja-JP" sz="1050" dirty="0" err="1" smtClean="0">
                <a:latin typeface="ＭＳ ゴシック" pitchFamily="49" charset="-128"/>
                <a:ea typeface="ＭＳ ゴシック" pitchFamily="49" charset="-128"/>
              </a:rPr>
              <a:t>Kadowaki</a:t>
            </a:r>
            <a:r>
              <a:rPr kumimoji="1" lang="en-US" altLang="ja-JP" sz="1050" dirty="0" smtClean="0">
                <a:latin typeface="ＭＳ ゴシック" pitchFamily="49" charset="-128"/>
                <a:ea typeface="ＭＳ ゴシック" pitchFamily="49" charset="-128"/>
              </a:rPr>
              <a:t> T, Okamura T, </a:t>
            </a:r>
            <a:r>
              <a:rPr kumimoji="1" lang="en-US" altLang="ja-JP" sz="1050" dirty="0" err="1" smtClean="0">
                <a:latin typeface="ＭＳ ゴシック" pitchFamily="49" charset="-128"/>
                <a:ea typeface="ＭＳ ゴシック" pitchFamily="49" charset="-128"/>
              </a:rPr>
              <a:t>Minowa</a:t>
            </a:r>
            <a:r>
              <a:rPr kumimoji="1" lang="en-US" altLang="ja-JP" sz="1050" dirty="0" smtClean="0">
                <a:latin typeface="ＭＳ ゴシック" pitchFamily="49" charset="-128"/>
                <a:ea typeface="ＭＳ ゴシック" pitchFamily="49" charset="-128"/>
              </a:rPr>
              <a:t> M, </a:t>
            </a:r>
            <a:r>
              <a:rPr kumimoji="1" lang="en-US" altLang="ja-JP" sz="1050" dirty="0" err="1" smtClean="0">
                <a:latin typeface="ＭＳ ゴシック" pitchFamily="49" charset="-128"/>
                <a:ea typeface="ＭＳ ゴシック" pitchFamily="49" charset="-128"/>
              </a:rPr>
              <a:t>Iimura</a:t>
            </a:r>
            <a:r>
              <a:rPr kumimoji="1" lang="en-US" altLang="ja-JP" sz="1050" dirty="0" smtClean="0">
                <a:latin typeface="ＭＳ ゴシック" pitchFamily="49" charset="-128"/>
                <a:ea typeface="ＭＳ ゴシック" pitchFamily="49" charset="-128"/>
              </a:rPr>
              <a:t> O.</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Cigarette smoking as a risk factor for stroke death in Japan: NIPPON DATA80.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Stroke 35; 1836-1841, 2004.</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55</a:t>
            </a:fld>
            <a:endParaRPr kumimoji="1" lang="ja-JP" altLang="en-US"/>
          </a:p>
        </p:txBody>
      </p:sp>
    </p:spTree>
    <p:extLst>
      <p:ext uri="{BB962C8B-B14F-4D97-AF65-F5344CB8AC3E}">
        <p14:creationId xmlns="" xmlns:p14="http://schemas.microsoft.com/office/powerpoint/2010/main" val="3440878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脳卒中発症においても禁煙は効果的です。この研究では、過去喫煙者の発症率は２年目から減少に転じ、非喫煙者と同じレベルになっています。禁煙の効果は２年で出始め、５年で非喫煙者と同じレベルになることが示され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Wolf PA, </a:t>
            </a:r>
            <a:r>
              <a:rPr kumimoji="1" lang="en-US" altLang="ja-JP" sz="1050" dirty="0" err="1" smtClean="0">
                <a:latin typeface="ＭＳ ゴシック" pitchFamily="49" charset="-128"/>
                <a:ea typeface="ＭＳ ゴシック" pitchFamily="49" charset="-128"/>
              </a:rPr>
              <a:t>D'Agostino</a:t>
            </a:r>
            <a:r>
              <a:rPr kumimoji="1" lang="en-US" altLang="ja-JP" sz="1050" dirty="0" smtClean="0">
                <a:latin typeface="ＭＳ ゴシック" pitchFamily="49" charset="-128"/>
                <a:ea typeface="ＭＳ ゴシック" pitchFamily="49" charset="-128"/>
              </a:rPr>
              <a:t> RB, </a:t>
            </a:r>
            <a:r>
              <a:rPr kumimoji="1" lang="en-US" altLang="ja-JP" sz="1050" dirty="0" err="1" smtClean="0">
                <a:latin typeface="ＭＳ ゴシック" pitchFamily="49" charset="-128"/>
                <a:ea typeface="ＭＳ ゴシック" pitchFamily="49" charset="-128"/>
              </a:rPr>
              <a:t>Kannel</a:t>
            </a:r>
            <a:r>
              <a:rPr kumimoji="1" lang="en-US" altLang="ja-JP" sz="1050" dirty="0" smtClean="0">
                <a:latin typeface="ＭＳ ゴシック" pitchFamily="49" charset="-128"/>
                <a:ea typeface="ＭＳ ゴシック" pitchFamily="49" charset="-128"/>
              </a:rPr>
              <a:t> WB, Bonita R, Belanger AJ. Cigarette smoking as a risk factor for stroke. The Framingham Study. JAMA 259;</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1025-1029, 1988.</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56</a:t>
            </a:fld>
            <a:endParaRPr kumimoji="1" lang="ja-JP" altLang="en-US"/>
          </a:p>
        </p:txBody>
      </p:sp>
    </p:spTree>
    <p:extLst>
      <p:ext uri="{BB962C8B-B14F-4D97-AF65-F5344CB8AC3E}">
        <p14:creationId xmlns="" xmlns:p14="http://schemas.microsoft.com/office/powerpoint/2010/main" val="2206349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57</a:t>
            </a:fld>
            <a:endParaRPr kumimoji="1" lang="ja-JP" altLang="en-US"/>
          </a:p>
        </p:txBody>
      </p:sp>
    </p:spTree>
    <p:extLst>
      <p:ext uri="{BB962C8B-B14F-4D97-AF65-F5344CB8AC3E}">
        <p14:creationId xmlns="" xmlns:p14="http://schemas.microsoft.com/office/powerpoint/2010/main" val="2618671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喫煙はメタボリック症候群の発症リスクを高めます。禁煙すると一時的に体重増加があるため、過去喫煙者においてメタボリック症候群の発症リスクが上がると考えられます。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Nakanishi N, </a:t>
            </a:r>
            <a:r>
              <a:rPr kumimoji="1" lang="en-US" altLang="ja-JP" sz="1050" dirty="0" err="1" smtClean="0">
                <a:latin typeface="ＭＳ ゴシック" pitchFamily="49" charset="-128"/>
                <a:ea typeface="ＭＳ ゴシック" pitchFamily="49" charset="-128"/>
              </a:rPr>
              <a:t>Takatorige</a:t>
            </a:r>
            <a:r>
              <a:rPr kumimoji="1" lang="en-US" altLang="ja-JP" sz="1050" dirty="0" smtClean="0">
                <a:latin typeface="ＭＳ ゴシック" pitchFamily="49" charset="-128"/>
                <a:ea typeface="ＭＳ ゴシック" pitchFamily="49" charset="-128"/>
              </a:rPr>
              <a:t> T, Suzuki K. Cigarette smoking and the risk of the metabolic syndrome in middle-aged Japanese male office workers. </a:t>
            </a:r>
            <a:r>
              <a:rPr kumimoji="1" lang="en-US" altLang="ja-JP" sz="1050" dirty="0" err="1" smtClean="0">
                <a:latin typeface="ＭＳ ゴシック" pitchFamily="49" charset="-128"/>
                <a:ea typeface="ＭＳ ゴシック" pitchFamily="49" charset="-128"/>
              </a:rPr>
              <a:t>Ind</a:t>
            </a:r>
            <a:r>
              <a:rPr kumimoji="1" lang="en-US" altLang="ja-JP" sz="1050" dirty="0" smtClean="0">
                <a:latin typeface="ＭＳ ゴシック" pitchFamily="49" charset="-128"/>
                <a:ea typeface="ＭＳ ゴシック" pitchFamily="49" charset="-128"/>
              </a:rPr>
              <a:t> Health 43; 295-301, 2005.</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58</a:t>
            </a:fld>
            <a:endParaRPr kumimoji="1" lang="ja-JP" altLang="en-US"/>
          </a:p>
        </p:txBody>
      </p:sp>
    </p:spTree>
    <p:extLst>
      <p:ext uri="{BB962C8B-B14F-4D97-AF65-F5344CB8AC3E}">
        <p14:creationId xmlns="" xmlns:p14="http://schemas.microsoft.com/office/powerpoint/2010/main" val="228817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肺癌は、全癌の</a:t>
            </a:r>
            <a:r>
              <a:rPr kumimoji="1" lang="en-US" altLang="ja-JP" sz="1050" dirty="0" smtClean="0">
                <a:latin typeface="ＭＳ ゴシック" pitchFamily="49" charset="-128"/>
                <a:ea typeface="ＭＳ ゴシック" pitchFamily="49" charset="-128"/>
              </a:rPr>
              <a:t>12</a:t>
            </a:r>
            <a:r>
              <a:rPr kumimoji="1" lang="ja-JP" altLang="en-US" sz="1050" dirty="0" smtClean="0">
                <a:latin typeface="ＭＳ ゴシック" pitchFamily="49" charset="-128"/>
                <a:ea typeface="ＭＳ ゴシック" pitchFamily="49" charset="-128"/>
              </a:rPr>
              <a:t>％の割合で発生し、男女合わせて部位別第２位と、癌の中で重要です。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（出典）国立がんセンター（がんの統計</a:t>
            </a:r>
            <a:r>
              <a:rPr kumimoji="1" lang="en-US" altLang="ja-JP" sz="1050" dirty="0" smtClean="0">
                <a:latin typeface="ＭＳ ゴシック" pitchFamily="49" charset="-128"/>
                <a:ea typeface="ＭＳ ゴシック" pitchFamily="49" charset="-128"/>
              </a:rPr>
              <a:t>‘10</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http://ganjoho.jp/data/public/statistics/backnumber/2010/files/fig04.pdf</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a:t>
            </a:fld>
            <a:endParaRPr kumimoji="1" lang="ja-JP" altLang="en-US"/>
          </a:p>
        </p:txBody>
      </p:sp>
    </p:spTree>
    <p:extLst>
      <p:ext uri="{BB962C8B-B14F-4D97-AF65-F5344CB8AC3E}">
        <p14:creationId xmlns="" xmlns:p14="http://schemas.microsoft.com/office/powerpoint/2010/main" val="40298162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禁煙して一時的に体重が増えても、適切な運動療法と食事療法を継続していけば、徐々に体重は元に戻ります。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pt-BR" altLang="ja-JP" sz="1050" dirty="0" smtClean="0">
                <a:latin typeface="ＭＳ ゴシック" pitchFamily="49" charset="-128"/>
                <a:ea typeface="ＭＳ ゴシック" pitchFamily="49" charset="-128"/>
              </a:rPr>
              <a:t>Mizoue T, Ueda R, Tokui N, Hino Y, Yoshimura T. </a:t>
            </a:r>
            <a:r>
              <a:rPr kumimoji="1" lang="en-US" altLang="ja-JP" sz="1050" dirty="0" smtClean="0">
                <a:latin typeface="ＭＳ ゴシック" pitchFamily="49" charset="-128"/>
                <a:ea typeface="ＭＳ ゴシック" pitchFamily="49" charset="-128"/>
              </a:rPr>
              <a:t>Body mass decrease after initial gain following smoking cessation. </a:t>
            </a:r>
            <a:r>
              <a:rPr kumimoji="1" lang="fr-FR" altLang="ja-JP" sz="1050" dirty="0" smtClean="0">
                <a:latin typeface="ＭＳ ゴシック" pitchFamily="49" charset="-128"/>
                <a:ea typeface="ＭＳ ゴシック" pitchFamily="49" charset="-128"/>
              </a:rPr>
              <a:t>Int J Epidemiol 27;</a:t>
            </a:r>
            <a:r>
              <a:rPr kumimoji="1" lang="fr-FR" altLang="ja-JP" sz="1050" baseline="0" dirty="0" smtClean="0">
                <a:latin typeface="ＭＳ ゴシック" pitchFamily="49" charset="-128"/>
                <a:ea typeface="ＭＳ ゴシック" pitchFamily="49" charset="-128"/>
              </a:rPr>
              <a:t> </a:t>
            </a:r>
            <a:r>
              <a:rPr kumimoji="1" lang="fr-FR" altLang="ja-JP" sz="1050" dirty="0" smtClean="0">
                <a:latin typeface="ＭＳ ゴシック" pitchFamily="49" charset="-128"/>
                <a:ea typeface="ＭＳ ゴシック" pitchFamily="49" charset="-128"/>
              </a:rPr>
              <a:t>984-988, 1998.</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59</a:t>
            </a:fld>
            <a:endParaRPr kumimoji="1" lang="ja-JP" altLang="en-US"/>
          </a:p>
        </p:txBody>
      </p:sp>
    </p:spTree>
    <p:extLst>
      <p:ext uri="{BB962C8B-B14F-4D97-AF65-F5344CB8AC3E}">
        <p14:creationId xmlns="" xmlns:p14="http://schemas.microsoft.com/office/powerpoint/2010/main" val="4361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肥満・高血圧・高血糖・脂質異常は、心臓血管疾患での死亡リスクを高めることが知られています。４つの危険因子とは、肥満</a:t>
            </a:r>
            <a:r>
              <a:rPr lang="en-US" altLang="ja-JP" sz="1050" dirty="0" smtClean="0">
                <a:latin typeface="ＭＳ ゴシック" pitchFamily="49" charset="-128"/>
                <a:ea typeface="ＭＳ ゴシック" pitchFamily="49" charset="-128"/>
              </a:rPr>
              <a:t> (BMI≥25kg/m</a:t>
            </a:r>
            <a:r>
              <a:rPr lang="en-US" altLang="ja-JP" sz="1050" baseline="30000" dirty="0" smtClean="0">
                <a:latin typeface="ＭＳ ゴシック" pitchFamily="49" charset="-128"/>
                <a:ea typeface="ＭＳ ゴシック" pitchFamily="49" charset="-128"/>
              </a:rPr>
              <a:t>2</a:t>
            </a:r>
            <a:r>
              <a:rPr lang="en-US" altLang="ja-JP" sz="1050" dirty="0" smtClean="0">
                <a:latin typeface="ＭＳ ゴシック" pitchFamily="49" charset="-128"/>
                <a:ea typeface="ＭＳ ゴシック" pitchFamily="49" charset="-128"/>
              </a:rPr>
              <a:t>)</a:t>
            </a:r>
            <a:r>
              <a:rPr lang="ja-JP" altLang="en-US" sz="1050" dirty="0" err="1"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高血圧（</a:t>
            </a:r>
            <a:r>
              <a:rPr lang="en-US" altLang="ja-JP" sz="1050" dirty="0" smtClean="0">
                <a:latin typeface="ＭＳ ゴシック" pitchFamily="49" charset="-128"/>
                <a:ea typeface="ＭＳ ゴシック" pitchFamily="49" charset="-128"/>
              </a:rPr>
              <a:t> ≥130/85 mmHg</a:t>
            </a:r>
            <a:r>
              <a:rPr lang="ja-JP" altLang="en-US" sz="1050" dirty="0" smtClean="0">
                <a:latin typeface="ＭＳ ゴシック" pitchFamily="49" charset="-128"/>
                <a:ea typeface="ＭＳ ゴシック" pitchFamily="49" charset="-128"/>
              </a:rPr>
              <a:t>）あるいは高血圧症での治療歴、高血糖（</a:t>
            </a:r>
            <a:r>
              <a:rPr lang="en-US" altLang="ja-JP" sz="1050" dirty="0" smtClean="0">
                <a:latin typeface="ＭＳ ゴシック" pitchFamily="49" charset="-128"/>
                <a:ea typeface="ＭＳ ゴシック" pitchFamily="49" charset="-128"/>
              </a:rPr>
              <a:t>≥110mg/dl</a:t>
            </a:r>
            <a:r>
              <a:rPr lang="ja-JP" altLang="en-US" sz="1050" dirty="0" smtClean="0">
                <a:latin typeface="ＭＳ ゴシック" pitchFamily="49" charset="-128"/>
                <a:ea typeface="ＭＳ ゴシック" pitchFamily="49" charset="-128"/>
              </a:rPr>
              <a:t>）あるいは糖尿病の治療歴、脂質異常症（中性脂肪</a:t>
            </a:r>
            <a:r>
              <a:rPr lang="en-US" altLang="ja-JP" sz="1050" dirty="0" smtClean="0">
                <a:latin typeface="ＭＳ ゴシック" pitchFamily="49" charset="-128"/>
                <a:ea typeface="ＭＳ ゴシック" pitchFamily="49" charset="-128"/>
              </a:rPr>
              <a:t>≥150mg/dl</a:t>
            </a:r>
            <a:r>
              <a:rPr lang="ja-JP" altLang="en-US" sz="1050" dirty="0" smtClean="0">
                <a:latin typeface="ＭＳ ゴシック" pitchFamily="49" charset="-128"/>
                <a:ea typeface="ＭＳ ゴシック" pitchFamily="49" charset="-128"/>
              </a:rPr>
              <a:t>または</a:t>
            </a:r>
            <a:r>
              <a:rPr lang="en-US" altLang="ja-JP" sz="1050" dirty="0" smtClean="0">
                <a:latin typeface="ＭＳ ゴシック" pitchFamily="49" charset="-128"/>
                <a:ea typeface="ＭＳ ゴシック" pitchFamily="49" charset="-128"/>
              </a:rPr>
              <a:t>HDL</a:t>
            </a:r>
            <a:r>
              <a:rPr lang="ja-JP" altLang="en-US" sz="1050" dirty="0" smtClean="0">
                <a:latin typeface="ＭＳ ゴシック" pitchFamily="49" charset="-128"/>
                <a:ea typeface="ＭＳ ゴシック" pitchFamily="49" charset="-128"/>
              </a:rPr>
              <a:t>コレステロール</a:t>
            </a:r>
            <a:r>
              <a:rPr lang="en-US" altLang="ja-JP" sz="1050" dirty="0" smtClean="0">
                <a:latin typeface="ＭＳ ゴシック" pitchFamily="49" charset="-128"/>
                <a:ea typeface="ＭＳ ゴシック" pitchFamily="49" charset="-128"/>
              </a:rPr>
              <a:t>&lt;40mg/dl</a:t>
            </a:r>
            <a:r>
              <a:rPr lang="ja-JP" altLang="en-US" sz="1050" dirty="0" smtClean="0">
                <a:latin typeface="ＭＳ ゴシック" pitchFamily="49" charset="-128"/>
                <a:ea typeface="ＭＳ ゴシック" pitchFamily="49" charset="-128"/>
              </a:rPr>
              <a:t>）あるいは脂質異常症の治療歴です。非喫煙、過去喫煙、現喫煙者それぞれにおいて、これらの危険因子の数が増えるに従って、心臓血管死亡リスクが増加します。非喫煙で他の危険因子が２つ以上の方は死亡リスクが</a:t>
            </a:r>
            <a:r>
              <a:rPr lang="en-US" altLang="ja-JP" sz="1050" dirty="0" smtClean="0">
                <a:latin typeface="ＭＳ ゴシック" pitchFamily="49" charset="-128"/>
                <a:ea typeface="ＭＳ ゴシック" pitchFamily="49" charset="-128"/>
              </a:rPr>
              <a:t>1.94</a:t>
            </a:r>
            <a:r>
              <a:rPr lang="ja-JP" altLang="en-US" sz="1050" dirty="0" smtClean="0">
                <a:latin typeface="ＭＳ ゴシック" pitchFamily="49" charset="-128"/>
                <a:ea typeface="ＭＳ ゴシック" pitchFamily="49" charset="-128"/>
              </a:rPr>
              <a:t>倍ですが、現喫煙で他の危険因子が</a:t>
            </a:r>
            <a:r>
              <a:rPr lang="en-US" altLang="ja-JP" sz="1050" dirty="0" smtClean="0">
                <a:latin typeface="ＭＳ ゴシック" pitchFamily="49" charset="-128"/>
                <a:ea typeface="ＭＳ ゴシック" pitchFamily="49" charset="-128"/>
              </a:rPr>
              <a:t>0</a:t>
            </a:r>
            <a:r>
              <a:rPr lang="ja-JP" altLang="en-US" sz="1050" dirty="0"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1</a:t>
            </a:r>
            <a:r>
              <a:rPr lang="ja-JP" altLang="en-US" sz="1050" dirty="0" smtClean="0">
                <a:latin typeface="ＭＳ ゴシック" pitchFamily="49" charset="-128"/>
                <a:ea typeface="ＭＳ ゴシック" pitchFamily="49" charset="-128"/>
              </a:rPr>
              <a:t>の方の死亡リスクは</a:t>
            </a:r>
            <a:r>
              <a:rPr lang="en-US" altLang="ja-JP" sz="1050" dirty="0" smtClean="0">
                <a:latin typeface="ＭＳ ゴシック" pitchFamily="49" charset="-128"/>
                <a:ea typeface="ＭＳ ゴシック" pitchFamily="49" charset="-128"/>
              </a:rPr>
              <a:t>4.17</a:t>
            </a:r>
            <a:r>
              <a:rPr lang="ja-JP" altLang="en-US" sz="1050" dirty="0" smtClean="0">
                <a:latin typeface="ＭＳ ゴシック" pitchFamily="49" charset="-128"/>
                <a:ea typeface="ＭＳ ゴシック" pitchFamily="49" charset="-128"/>
              </a:rPr>
              <a:t>倍となっています。他の危険因子が２つ以上あることより、喫煙をするだけでそれ以上のリスクを持つことが推測されます。心臓血管疾患死亡において、喫煙は最も大きな危険因子です。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Takashima N, Miura K, </a:t>
            </a:r>
            <a:r>
              <a:rPr kumimoji="1" lang="en-US" altLang="ja-JP" sz="1050" dirty="0" err="1" smtClean="0">
                <a:latin typeface="ＭＳ ゴシック" pitchFamily="49" charset="-128"/>
                <a:ea typeface="ＭＳ ゴシック" pitchFamily="49" charset="-128"/>
              </a:rPr>
              <a:t>Hozawa</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Kadota</a:t>
            </a:r>
            <a:r>
              <a:rPr kumimoji="1" lang="en-US" altLang="ja-JP" sz="1050" dirty="0" smtClean="0">
                <a:latin typeface="ＭＳ ゴシック" pitchFamily="49" charset="-128"/>
                <a:ea typeface="ＭＳ ゴシック" pitchFamily="49" charset="-128"/>
              </a:rPr>
              <a:t> A, Okamura T, Nakamura Y, Hayakawa T, Okuda N, </a:t>
            </a:r>
            <a:r>
              <a:rPr kumimoji="1" lang="en-US" altLang="ja-JP" sz="1050" dirty="0" err="1" smtClean="0">
                <a:latin typeface="ＭＳ ゴシック" pitchFamily="49" charset="-128"/>
                <a:ea typeface="ＭＳ ゴシック" pitchFamily="49" charset="-128"/>
              </a:rPr>
              <a:t>Fujiyoshi</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Nagasawa</a:t>
            </a:r>
            <a:r>
              <a:rPr kumimoji="1" lang="en-US" altLang="ja-JP" sz="1050" dirty="0" smtClean="0">
                <a:latin typeface="ＭＳ ゴシック" pitchFamily="49" charset="-128"/>
                <a:ea typeface="ＭＳ ゴシック" pitchFamily="49" charset="-128"/>
              </a:rPr>
              <a:t> SY, </a:t>
            </a:r>
            <a:r>
              <a:rPr kumimoji="1" lang="en-US" altLang="ja-JP" sz="1050" dirty="0" err="1" smtClean="0">
                <a:latin typeface="ＭＳ ゴシック" pitchFamily="49" charset="-128"/>
                <a:ea typeface="ＭＳ ゴシック" pitchFamily="49" charset="-128"/>
              </a:rPr>
              <a:t>Kadowaki</a:t>
            </a:r>
            <a:r>
              <a:rPr kumimoji="1" lang="en-US" altLang="ja-JP" sz="1050" dirty="0" smtClean="0">
                <a:latin typeface="ＭＳ ゴシック" pitchFamily="49" charset="-128"/>
                <a:ea typeface="ＭＳ ゴシック" pitchFamily="49" charset="-128"/>
              </a:rPr>
              <a:t> T, Murakami Y, Kita Y, Okayama A, </a:t>
            </a:r>
            <a:r>
              <a:rPr kumimoji="1" lang="en-US" altLang="ja-JP" sz="1050" dirty="0" err="1" smtClean="0">
                <a:latin typeface="ＭＳ ゴシック" pitchFamily="49" charset="-128"/>
                <a:ea typeface="ＭＳ ゴシック" pitchFamily="49" charset="-128"/>
              </a:rPr>
              <a:t>Ueshima</a:t>
            </a:r>
            <a:r>
              <a:rPr kumimoji="1" lang="en-US" altLang="ja-JP" sz="1050" dirty="0" smtClean="0">
                <a:latin typeface="ＭＳ ゴシック" pitchFamily="49" charset="-128"/>
                <a:ea typeface="ＭＳ ゴシック" pitchFamily="49" charset="-128"/>
              </a:rPr>
              <a:t> H; NIPPON DATA 90 Research Group. Population attributable fraction of smoking and metabolic syndrome on cardiovascular disease mortality in Japan: a 15-year follow up of NIPPON DATA90. BMC Public Health 10;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306, 2010.</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60</a:t>
            </a:fld>
            <a:endParaRPr kumimoji="1" lang="ja-JP" altLang="en-US"/>
          </a:p>
        </p:txBody>
      </p:sp>
    </p:spTree>
    <p:extLst>
      <p:ext uri="{BB962C8B-B14F-4D97-AF65-F5344CB8AC3E}">
        <p14:creationId xmlns="" xmlns:p14="http://schemas.microsoft.com/office/powerpoint/2010/main" val="2944634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latin typeface="ＭＳ ゴシック" pitchFamily="49" charset="-128"/>
                <a:ea typeface="ＭＳ ゴシック" pitchFamily="49" charset="-128"/>
              </a:rPr>
              <a:t>CARDIA</a:t>
            </a:r>
            <a:r>
              <a:rPr lang="ja-JP" altLang="en-US" sz="1050" dirty="0" smtClean="0">
                <a:latin typeface="ＭＳ ゴシック" pitchFamily="49" charset="-128"/>
                <a:ea typeface="ＭＳ ゴシック" pitchFamily="49" charset="-128"/>
              </a:rPr>
              <a:t>研究は</a:t>
            </a:r>
            <a:r>
              <a:rPr lang="en-US" altLang="ja-JP" sz="1050" dirty="0" smtClean="0">
                <a:latin typeface="ＭＳ ゴシック" pitchFamily="49" charset="-128"/>
                <a:ea typeface="ＭＳ ゴシック" pitchFamily="49" charset="-128"/>
              </a:rPr>
              <a:t>15</a:t>
            </a:r>
            <a:r>
              <a:rPr lang="ja-JP" altLang="en-US" sz="1050" dirty="0" smtClean="0">
                <a:latin typeface="ＭＳ ゴシック" pitchFamily="49" charset="-128"/>
                <a:ea typeface="ＭＳ ゴシック" pitchFamily="49" charset="-128"/>
              </a:rPr>
              <a:t>年間の追跡調査です。能動喫煙も受動喫煙もない人の新規耐糖能異常の発生率は</a:t>
            </a:r>
            <a:r>
              <a:rPr lang="en-US" altLang="ja-JP" sz="1050" dirty="0" smtClean="0">
                <a:latin typeface="ＭＳ ゴシック" pitchFamily="49" charset="-128"/>
                <a:ea typeface="ＭＳ ゴシック" pitchFamily="49" charset="-128"/>
              </a:rPr>
              <a:t>11.5</a:t>
            </a:r>
            <a:r>
              <a:rPr lang="ja-JP" altLang="en-US" sz="1050" dirty="0" smtClean="0">
                <a:latin typeface="ＭＳ ゴシック" pitchFamily="49" charset="-128"/>
                <a:ea typeface="ＭＳ ゴシック" pitchFamily="49" charset="-128"/>
              </a:rPr>
              <a:t>％でした。受動喫煙のみを受けている人の発生率は</a:t>
            </a:r>
            <a:r>
              <a:rPr lang="en-US" altLang="ja-JP" sz="1050" dirty="0" smtClean="0">
                <a:latin typeface="ＭＳ ゴシック" pitchFamily="49" charset="-128"/>
                <a:ea typeface="ＭＳ ゴシック" pitchFamily="49" charset="-128"/>
              </a:rPr>
              <a:t>17.2</a:t>
            </a:r>
            <a:r>
              <a:rPr lang="ja-JP" altLang="en-US" sz="1050" dirty="0" smtClean="0">
                <a:latin typeface="ＭＳ ゴシック" pitchFamily="49" charset="-128"/>
                <a:ea typeface="ＭＳ ゴシック" pitchFamily="49" charset="-128"/>
              </a:rPr>
              <a:t>％となり、自身で喫煙している人の発生率は</a:t>
            </a:r>
            <a:r>
              <a:rPr lang="en-US" altLang="ja-JP" sz="1050" dirty="0" smtClean="0">
                <a:latin typeface="ＭＳ ゴシック" pitchFamily="49" charset="-128"/>
                <a:ea typeface="ＭＳ ゴシック" pitchFamily="49" charset="-128"/>
              </a:rPr>
              <a:t>21.8</a:t>
            </a:r>
            <a:r>
              <a:rPr lang="ja-JP" altLang="en-US" sz="1050" dirty="0" smtClean="0">
                <a:latin typeface="ＭＳ ゴシック" pitchFamily="49" charset="-128"/>
                <a:ea typeface="ＭＳ ゴシック" pitchFamily="49" charset="-128"/>
              </a:rPr>
              <a:t>％でした。喫煙は、糖尿病の発生原因の１つです。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Hughes GH, Cutter G, Donahue R, Friedman GD, </a:t>
            </a:r>
            <a:r>
              <a:rPr kumimoji="1" lang="en-US" altLang="ja-JP" sz="1050" dirty="0" err="1" smtClean="0">
                <a:latin typeface="ＭＳ ゴシック" pitchFamily="49" charset="-128"/>
                <a:ea typeface="ＭＳ ゴシック" pitchFamily="49" charset="-128"/>
              </a:rPr>
              <a:t>Hulley</a:t>
            </a:r>
            <a:r>
              <a:rPr kumimoji="1" lang="en-US" altLang="ja-JP" sz="1050" dirty="0" smtClean="0">
                <a:latin typeface="ＭＳ ゴシック" pitchFamily="49" charset="-128"/>
                <a:ea typeface="ＭＳ ゴシック" pitchFamily="49" charset="-128"/>
              </a:rPr>
              <a:t> S, </a:t>
            </a:r>
            <a:r>
              <a:rPr kumimoji="1" lang="en-US" altLang="ja-JP" sz="1050" dirty="0" err="1" smtClean="0">
                <a:latin typeface="ＭＳ ゴシック" pitchFamily="49" charset="-128"/>
                <a:ea typeface="ＭＳ ゴシック" pitchFamily="49" charset="-128"/>
              </a:rPr>
              <a:t>Hunkeler</a:t>
            </a:r>
            <a:r>
              <a:rPr kumimoji="1" lang="en-US" altLang="ja-JP" sz="1050" dirty="0" smtClean="0">
                <a:latin typeface="ＭＳ ゴシック" pitchFamily="49" charset="-128"/>
                <a:ea typeface="ＭＳ ゴシック" pitchFamily="49" charset="-128"/>
              </a:rPr>
              <a:t> E, Jacobs DR </a:t>
            </a:r>
            <a:r>
              <a:rPr kumimoji="1" lang="en-US" altLang="ja-JP" sz="1050" dirty="0" err="1" smtClean="0">
                <a:latin typeface="ＭＳ ゴシック" pitchFamily="49" charset="-128"/>
                <a:ea typeface="ＭＳ ゴシック" pitchFamily="49" charset="-128"/>
              </a:rPr>
              <a:t>Jr</a:t>
            </a:r>
            <a:r>
              <a:rPr kumimoji="1" lang="en-US" altLang="ja-JP" sz="1050" dirty="0" smtClean="0">
                <a:latin typeface="ＭＳ ゴシック" pitchFamily="49" charset="-128"/>
                <a:ea typeface="ＭＳ ゴシック" pitchFamily="49" charset="-128"/>
              </a:rPr>
              <a:t>, Liu K, </a:t>
            </a:r>
            <a:r>
              <a:rPr kumimoji="1" lang="en-US" altLang="ja-JP" sz="1050" dirty="0" err="1" smtClean="0">
                <a:latin typeface="ＭＳ ゴシック" pitchFamily="49" charset="-128"/>
                <a:ea typeface="ＭＳ ゴシック" pitchFamily="49" charset="-128"/>
              </a:rPr>
              <a:t>Orden</a:t>
            </a:r>
            <a:r>
              <a:rPr kumimoji="1" lang="en-US" altLang="ja-JP" sz="1050" dirty="0" smtClean="0">
                <a:latin typeface="ＭＳ ゴシック" pitchFamily="49" charset="-128"/>
                <a:ea typeface="ＭＳ ゴシック" pitchFamily="49" charset="-128"/>
              </a:rPr>
              <a:t> S, Pirie P, et al. Recruitment in the Coronary Artery Disease Risk Development in Young Adults (</a:t>
            </a:r>
            <a:r>
              <a:rPr kumimoji="1" lang="en-US" altLang="ja-JP" sz="1050" dirty="0" err="1" smtClean="0">
                <a:latin typeface="ＭＳ ゴシック" pitchFamily="49" charset="-128"/>
                <a:ea typeface="ＭＳ ゴシック" pitchFamily="49" charset="-128"/>
              </a:rPr>
              <a:t>Cardia</a:t>
            </a:r>
            <a:r>
              <a:rPr kumimoji="1" lang="en-US" altLang="ja-JP" sz="1050" dirty="0" smtClean="0">
                <a:latin typeface="ＭＳ ゴシック" pitchFamily="49" charset="-128"/>
                <a:ea typeface="ＭＳ ゴシック" pitchFamily="49" charset="-128"/>
              </a:rPr>
              <a:t>) Study.</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Control </a:t>
            </a:r>
            <a:r>
              <a:rPr kumimoji="1" lang="en-US" altLang="ja-JP" sz="1050" dirty="0" err="1" smtClean="0">
                <a:latin typeface="ＭＳ ゴシック" pitchFamily="49" charset="-128"/>
                <a:ea typeface="ＭＳ ゴシック" pitchFamily="49" charset="-128"/>
              </a:rPr>
              <a:t>Clin</a:t>
            </a:r>
            <a:r>
              <a:rPr kumimoji="1" lang="en-US" altLang="ja-JP" sz="1050" dirty="0" smtClean="0">
                <a:latin typeface="ＭＳ ゴシック" pitchFamily="49" charset="-128"/>
                <a:ea typeface="ＭＳ ゴシック" pitchFamily="49" charset="-128"/>
              </a:rPr>
              <a:t> Trials 8;</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68S-73S, 1987.</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61</a:t>
            </a:fld>
            <a:endParaRPr kumimoji="1" lang="ja-JP" altLang="en-US"/>
          </a:p>
        </p:txBody>
      </p:sp>
    </p:spTree>
    <p:extLst>
      <p:ext uri="{BB962C8B-B14F-4D97-AF65-F5344CB8AC3E}">
        <p14:creationId xmlns="" xmlns:p14="http://schemas.microsoft.com/office/powerpoint/2010/main" val="475712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禁煙は糖尿病患者の心臓血管</a:t>
            </a:r>
            <a:r>
              <a:rPr lang="ja-JP" altLang="en-US" sz="1050" dirty="0" smtClean="0">
                <a:latin typeface="ＭＳ ゴシック" pitchFamily="49" charset="-128"/>
                <a:ea typeface="ＭＳ ゴシック" pitchFamily="49" charset="-128"/>
              </a:rPr>
              <a:t>疾患</a:t>
            </a:r>
            <a:r>
              <a:rPr kumimoji="1" lang="ja-JP" altLang="en-US" sz="1050" dirty="0" smtClean="0">
                <a:latin typeface="ＭＳ ゴシック" pitchFamily="49" charset="-128"/>
                <a:ea typeface="ＭＳ ゴシック" pitchFamily="49" charset="-128"/>
              </a:rPr>
              <a:t>の死亡リスクを下げます。禁煙してから</a:t>
            </a:r>
            <a:r>
              <a:rPr kumimoji="1" lang="en-US" altLang="ja-JP" sz="1050" dirty="0" smtClean="0">
                <a:latin typeface="ＭＳ ゴシック" pitchFamily="49" charset="-128"/>
                <a:ea typeface="ＭＳ ゴシック" pitchFamily="49" charset="-128"/>
              </a:rPr>
              <a:t>5</a:t>
            </a:r>
            <a:r>
              <a:rPr kumimoji="1" lang="ja-JP" altLang="en-US" sz="1050" dirty="0" smtClean="0">
                <a:latin typeface="ＭＳ ゴシック" pitchFamily="49" charset="-128"/>
                <a:ea typeface="ＭＳ ゴシック" pitchFamily="49" charset="-128"/>
              </a:rPr>
              <a:t>年以内は心臓血管</a:t>
            </a:r>
            <a:r>
              <a:rPr lang="ja-JP" altLang="en-US" sz="1050" dirty="0" smtClean="0">
                <a:latin typeface="ＭＳ ゴシック" pitchFamily="49" charset="-128"/>
                <a:ea typeface="ＭＳ ゴシック" pitchFamily="49" charset="-128"/>
              </a:rPr>
              <a:t>疾患の死亡リスクは</a:t>
            </a:r>
            <a:r>
              <a:rPr lang="en-US" altLang="ja-JP" sz="1050" dirty="0" smtClean="0">
                <a:latin typeface="ＭＳ ゴシック" pitchFamily="49" charset="-128"/>
                <a:ea typeface="ＭＳ ゴシック" pitchFamily="49" charset="-128"/>
              </a:rPr>
              <a:t>2.39</a:t>
            </a:r>
            <a:r>
              <a:rPr lang="ja-JP" altLang="en-US" sz="1050" dirty="0" smtClean="0">
                <a:latin typeface="ＭＳ ゴシック" pitchFamily="49" charset="-128"/>
                <a:ea typeface="ＭＳ ゴシック" pitchFamily="49" charset="-128"/>
              </a:rPr>
              <a:t>倍、</a:t>
            </a:r>
            <a:r>
              <a:rPr lang="en-US" altLang="ja-JP" sz="1050" dirty="0" smtClean="0">
                <a:latin typeface="ＭＳ ゴシック" pitchFamily="49" charset="-128"/>
                <a:ea typeface="ＭＳ ゴシック" pitchFamily="49" charset="-128"/>
              </a:rPr>
              <a:t>5</a:t>
            </a:r>
            <a:r>
              <a:rPr lang="ja-JP" altLang="en-US" sz="1050" dirty="0"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年は</a:t>
            </a:r>
            <a:r>
              <a:rPr lang="en-US" altLang="ja-JP" sz="1050" dirty="0" smtClean="0">
                <a:latin typeface="ＭＳ ゴシック" pitchFamily="49" charset="-128"/>
                <a:ea typeface="ＭＳ ゴシック" pitchFamily="49" charset="-128"/>
              </a:rPr>
              <a:t>2.18</a:t>
            </a:r>
            <a:r>
              <a:rPr lang="ja-JP" altLang="en-US" sz="1050" dirty="0" smtClean="0">
                <a:latin typeface="ＭＳ ゴシック" pitchFamily="49" charset="-128"/>
                <a:ea typeface="ＭＳ ゴシック" pitchFamily="49" charset="-128"/>
              </a:rPr>
              <a:t>倍と、非喫煙者より高いリスクですが、禁煙後</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年以上経過すると</a:t>
            </a:r>
            <a:r>
              <a:rPr kumimoji="1" lang="ja-JP" altLang="en-US" sz="1050" dirty="0" smtClean="0">
                <a:latin typeface="ＭＳ ゴシック" pitchFamily="49" charset="-128"/>
                <a:ea typeface="ＭＳ ゴシック" pitchFamily="49" charset="-128"/>
              </a:rPr>
              <a:t>心臓血管</a:t>
            </a:r>
            <a:r>
              <a:rPr lang="ja-JP" altLang="en-US" sz="1050" dirty="0" smtClean="0">
                <a:latin typeface="ＭＳ ゴシック" pitchFamily="49" charset="-128"/>
                <a:ea typeface="ＭＳ ゴシック" pitchFamily="49" charset="-128"/>
              </a:rPr>
              <a:t>疾患の死亡リスクは非喫煙者と同様になります。禁煙はできるだけ早く行うべきです。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Al-</a:t>
            </a:r>
            <a:r>
              <a:rPr kumimoji="1" lang="en-US" altLang="ja-JP" sz="1050" dirty="0" err="1" smtClean="0">
                <a:latin typeface="ＭＳ ゴシック" pitchFamily="49" charset="-128"/>
                <a:ea typeface="ＭＳ ゴシック" pitchFamily="49" charset="-128"/>
              </a:rPr>
              <a:t>Delaimy</a:t>
            </a:r>
            <a:r>
              <a:rPr kumimoji="1" lang="en-US" altLang="ja-JP" sz="1050" dirty="0" smtClean="0">
                <a:latin typeface="ＭＳ ゴシック" pitchFamily="49" charset="-128"/>
                <a:ea typeface="ＭＳ ゴシック" pitchFamily="49" charset="-128"/>
              </a:rPr>
              <a:t> WK, Willett WC, Manson JE, </a:t>
            </a:r>
            <a:r>
              <a:rPr kumimoji="1" lang="en-US" altLang="ja-JP" sz="1050" dirty="0" err="1" smtClean="0">
                <a:latin typeface="ＭＳ ゴシック" pitchFamily="49" charset="-128"/>
                <a:ea typeface="ＭＳ ゴシック" pitchFamily="49" charset="-128"/>
              </a:rPr>
              <a:t>Speizer</a:t>
            </a:r>
            <a:r>
              <a:rPr kumimoji="1" lang="en-US" altLang="ja-JP" sz="1050" dirty="0" smtClean="0">
                <a:latin typeface="ＭＳ ゴシック" pitchFamily="49" charset="-128"/>
                <a:ea typeface="ＭＳ ゴシック" pitchFamily="49" charset="-128"/>
              </a:rPr>
              <a:t> FE, Hu FB. Smoking and mortality among women with type 2 diabetes: The Nurses‘ Health Study cohort.</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Diabetes Care</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24;</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2043-2048, 2001.</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62</a:t>
            </a:fld>
            <a:endParaRPr kumimoji="1" lang="ja-JP" altLang="en-US"/>
          </a:p>
        </p:txBody>
      </p:sp>
    </p:spTree>
    <p:extLst>
      <p:ext uri="{BB962C8B-B14F-4D97-AF65-F5344CB8AC3E}">
        <p14:creationId xmlns="" xmlns:p14="http://schemas.microsoft.com/office/powerpoint/2010/main" val="3452148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尿中タンパクは腎臓病が進行することを示す重要な指標です。喫煙は尿タンパクのリスクを高めます。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Orth</a:t>
            </a:r>
            <a:r>
              <a:rPr kumimoji="1" lang="en-US" altLang="ja-JP" sz="1050" dirty="0" smtClean="0">
                <a:latin typeface="ＭＳ ゴシック" pitchFamily="49" charset="-128"/>
                <a:ea typeface="ＭＳ ゴシック" pitchFamily="49" charset="-128"/>
              </a:rPr>
              <a:t> SR. Smoking and the kidney.</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J Am </a:t>
            </a:r>
            <a:r>
              <a:rPr kumimoji="1" lang="en-US" altLang="ja-JP" sz="1050" dirty="0" err="1" smtClean="0">
                <a:latin typeface="ＭＳ ゴシック" pitchFamily="49" charset="-128"/>
                <a:ea typeface="ＭＳ ゴシック" pitchFamily="49" charset="-128"/>
              </a:rPr>
              <a:t>Soc</a:t>
            </a:r>
            <a:r>
              <a:rPr kumimoji="1" lang="en-US" altLang="ja-JP"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Nephrol</a:t>
            </a:r>
            <a:r>
              <a:rPr kumimoji="1" lang="en-US" altLang="ja-JP" sz="1050" dirty="0" smtClean="0">
                <a:latin typeface="ＭＳ ゴシック" pitchFamily="49" charset="-128"/>
                <a:ea typeface="ＭＳ ゴシック" pitchFamily="49" charset="-128"/>
              </a:rPr>
              <a:t> 13;</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1663-1672,</a:t>
            </a:r>
            <a:r>
              <a:rPr kumimoji="1" lang="en-US" altLang="ja-JP" sz="1050" baseline="0" dirty="0" smtClean="0">
                <a:latin typeface="ＭＳ ゴシック" pitchFamily="49" charset="-128"/>
                <a:ea typeface="ＭＳ ゴシック" pitchFamily="49" charset="-128"/>
              </a:rPr>
              <a:t> 2002</a:t>
            </a:r>
            <a:r>
              <a:rPr kumimoji="1" lang="en-US" altLang="ja-JP" sz="1050" dirty="0"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 </a:t>
            </a:r>
            <a:r>
              <a:rPr kumimoji="1" lang="ja-JP" altLang="en-US" sz="1050" baseline="0" dirty="0" smtClean="0">
                <a:latin typeface="ＭＳ ゴシック" pitchFamily="49" charset="-128"/>
                <a:ea typeface="ＭＳ ゴシック" pitchFamily="49" charset="-128"/>
              </a:rPr>
              <a:t>（*は非喫煙者に比べて統計学的に優位であることを表す）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63</a:t>
            </a:fld>
            <a:endParaRPr kumimoji="1" lang="ja-JP" altLang="en-US"/>
          </a:p>
        </p:txBody>
      </p:sp>
    </p:spTree>
    <p:extLst>
      <p:ext uri="{BB962C8B-B14F-4D97-AF65-F5344CB8AC3E}">
        <p14:creationId xmlns="" xmlns:p14="http://schemas.microsoft.com/office/powerpoint/2010/main" val="3750199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喫煙は骨をもろくすることが明らかになっています。様々な要因を修正した結果、男女ともに喫煙する方に股関節骨折の発生が多くみられます。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Høidrup</a:t>
            </a:r>
            <a:r>
              <a:rPr kumimoji="1" lang="en-US" altLang="ja-JP" sz="1050" dirty="0" smtClean="0">
                <a:latin typeface="ＭＳ ゴシック" pitchFamily="49" charset="-128"/>
                <a:ea typeface="ＭＳ ゴシック" pitchFamily="49" charset="-128"/>
              </a:rPr>
              <a:t> S, Prescott E, </a:t>
            </a:r>
            <a:r>
              <a:rPr kumimoji="1" lang="en-US" altLang="ja-JP" sz="1050" dirty="0" err="1" smtClean="0">
                <a:latin typeface="ＭＳ ゴシック" pitchFamily="49" charset="-128"/>
                <a:ea typeface="ＭＳ ゴシック" pitchFamily="49" charset="-128"/>
              </a:rPr>
              <a:t>Sørensen</a:t>
            </a:r>
            <a:r>
              <a:rPr kumimoji="1" lang="en-US" altLang="ja-JP" sz="1050" dirty="0" smtClean="0">
                <a:latin typeface="ＭＳ ゴシック" pitchFamily="49" charset="-128"/>
                <a:ea typeface="ＭＳ ゴシック" pitchFamily="49" charset="-128"/>
              </a:rPr>
              <a:t> TI, </a:t>
            </a:r>
            <a:r>
              <a:rPr kumimoji="1" lang="en-US" altLang="ja-JP" sz="1050" dirty="0" err="1" smtClean="0">
                <a:latin typeface="ＭＳ ゴシック" pitchFamily="49" charset="-128"/>
                <a:ea typeface="ＭＳ ゴシック" pitchFamily="49" charset="-128"/>
              </a:rPr>
              <a:t>Gottschau</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Lauritzen</a:t>
            </a:r>
            <a:r>
              <a:rPr kumimoji="1" lang="en-US" altLang="ja-JP" sz="1050" dirty="0" smtClean="0">
                <a:latin typeface="ＭＳ ゴシック" pitchFamily="49" charset="-128"/>
                <a:ea typeface="ＭＳ ゴシック" pitchFamily="49" charset="-128"/>
              </a:rPr>
              <a:t> JB, </a:t>
            </a:r>
            <a:r>
              <a:rPr kumimoji="1" lang="en-US" altLang="ja-JP" sz="1050" dirty="0" err="1" smtClean="0">
                <a:latin typeface="ＭＳ ゴシック" pitchFamily="49" charset="-128"/>
                <a:ea typeface="ＭＳ ゴシック" pitchFamily="49" charset="-128"/>
              </a:rPr>
              <a:t>Schroll</a:t>
            </a:r>
            <a:r>
              <a:rPr kumimoji="1" lang="en-US" altLang="ja-JP" sz="1050" dirty="0" smtClean="0">
                <a:latin typeface="ＭＳ ゴシック" pitchFamily="49" charset="-128"/>
                <a:ea typeface="ＭＳ ゴシック" pitchFamily="49" charset="-128"/>
              </a:rPr>
              <a:t> M, </a:t>
            </a:r>
            <a:r>
              <a:rPr kumimoji="1" lang="en-US" altLang="ja-JP" sz="1050" dirty="0" err="1" smtClean="0">
                <a:latin typeface="ＭＳ ゴシック" pitchFamily="49" charset="-128"/>
                <a:ea typeface="ＭＳ ゴシック" pitchFamily="49" charset="-128"/>
              </a:rPr>
              <a:t>Grønbaek</a:t>
            </a:r>
            <a:r>
              <a:rPr kumimoji="1" lang="en-US" altLang="ja-JP" sz="1050" dirty="0" smtClean="0">
                <a:latin typeface="ＭＳ ゴシック" pitchFamily="49" charset="-128"/>
                <a:ea typeface="ＭＳ ゴシック" pitchFamily="49" charset="-128"/>
              </a:rPr>
              <a:t> M.</a:t>
            </a:r>
            <a:r>
              <a:rPr kumimoji="1" lang="ja-JP" altLang="en-US" sz="1050" baseline="0" dirty="0" smtClean="0">
                <a:latin typeface="ＭＳ ゴシック" pitchFamily="49" charset="-128"/>
                <a:ea typeface="ＭＳ ゴシック" pitchFamily="49" charset="-128"/>
              </a:rPr>
              <a:t> </a:t>
            </a:r>
            <a:r>
              <a:rPr kumimoji="1" lang="en-US" altLang="ja-JP" sz="1050" baseline="0" dirty="0" smtClean="0">
                <a:latin typeface="ＭＳ ゴシック" pitchFamily="49" charset="-128"/>
                <a:ea typeface="ＭＳ ゴシック" pitchFamily="49" charset="-128"/>
              </a:rPr>
              <a:t>Tobacco smoking and risk of hip fracture in men and women. </a:t>
            </a:r>
            <a:r>
              <a:rPr kumimoji="1" lang="en-US" altLang="ja-JP" sz="1050" baseline="0" dirty="0" err="1" smtClean="0">
                <a:latin typeface="ＭＳ ゴシック" pitchFamily="49" charset="-128"/>
                <a:ea typeface="ＭＳ ゴシック" pitchFamily="49" charset="-128"/>
              </a:rPr>
              <a:t>Int</a:t>
            </a:r>
            <a:r>
              <a:rPr kumimoji="1" lang="en-US" altLang="ja-JP" sz="1050" baseline="0" dirty="0" smtClean="0">
                <a:latin typeface="ＭＳ ゴシック" pitchFamily="49" charset="-128"/>
                <a:ea typeface="ＭＳ ゴシック" pitchFamily="49" charset="-128"/>
              </a:rPr>
              <a:t> J </a:t>
            </a:r>
            <a:r>
              <a:rPr kumimoji="1" lang="en-US" altLang="ja-JP" sz="1050" baseline="0" dirty="0" err="1" smtClean="0">
                <a:latin typeface="ＭＳ ゴシック" pitchFamily="49" charset="-128"/>
                <a:ea typeface="ＭＳ ゴシック" pitchFamily="49" charset="-128"/>
              </a:rPr>
              <a:t>Epidemiol</a:t>
            </a:r>
            <a:r>
              <a:rPr kumimoji="1" lang="en-US" altLang="ja-JP" sz="1050" baseline="0" dirty="0" smtClean="0">
                <a:latin typeface="ＭＳ ゴシック" pitchFamily="49" charset="-128"/>
                <a:ea typeface="ＭＳ ゴシック" pitchFamily="49" charset="-128"/>
              </a:rPr>
              <a:t> 29; 253-259, 2000.</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64</a:t>
            </a:fld>
            <a:endParaRPr kumimoji="1" lang="ja-JP" altLang="en-US"/>
          </a:p>
        </p:txBody>
      </p:sp>
    </p:spTree>
    <p:extLst>
      <p:ext uri="{BB962C8B-B14F-4D97-AF65-F5344CB8AC3E}">
        <p14:creationId xmlns="" xmlns:p14="http://schemas.microsoft.com/office/powerpoint/2010/main" val="30882209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過去には喫煙が「認知症を予防する」といったことが言われていたことがあります。しかし、現在では喫煙が認知症の強力な危険因子であることが判明しています。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Ott</a:t>
            </a:r>
            <a:r>
              <a:rPr kumimoji="1" lang="en-US" altLang="ja-JP" sz="1050" dirty="0" smtClean="0">
                <a:latin typeface="ＭＳ ゴシック" pitchFamily="49" charset="-128"/>
                <a:ea typeface="ＭＳ ゴシック" pitchFamily="49" charset="-128"/>
              </a:rPr>
              <a:t> A, </a:t>
            </a:r>
            <a:r>
              <a:rPr kumimoji="1" lang="en-US" altLang="ja-JP" sz="1050" dirty="0" err="1" smtClean="0">
                <a:latin typeface="ＭＳ ゴシック" pitchFamily="49" charset="-128"/>
                <a:ea typeface="ＭＳ ゴシック" pitchFamily="49" charset="-128"/>
              </a:rPr>
              <a:t>Slooter</a:t>
            </a:r>
            <a:r>
              <a:rPr kumimoji="1" lang="en-US" altLang="ja-JP" sz="1050" dirty="0" smtClean="0">
                <a:latin typeface="ＭＳ ゴシック" pitchFamily="49" charset="-128"/>
                <a:ea typeface="ＭＳ ゴシック" pitchFamily="49" charset="-128"/>
              </a:rPr>
              <a:t> AJ, </a:t>
            </a:r>
            <a:r>
              <a:rPr kumimoji="1" lang="en-US" altLang="ja-JP" sz="1050" dirty="0" err="1" smtClean="0">
                <a:latin typeface="ＭＳ ゴシック" pitchFamily="49" charset="-128"/>
                <a:ea typeface="ＭＳ ゴシック" pitchFamily="49" charset="-128"/>
              </a:rPr>
              <a:t>Hofman</a:t>
            </a:r>
            <a:r>
              <a:rPr kumimoji="1" lang="en-US" altLang="ja-JP" sz="1050" dirty="0" smtClean="0">
                <a:latin typeface="ＭＳ ゴシック" pitchFamily="49" charset="-128"/>
                <a:ea typeface="ＭＳ ゴシック" pitchFamily="49" charset="-128"/>
              </a:rPr>
              <a:t> A, van </a:t>
            </a:r>
            <a:r>
              <a:rPr kumimoji="1" lang="en-US" altLang="ja-JP" sz="1050" dirty="0" err="1" smtClean="0">
                <a:latin typeface="ＭＳ ゴシック" pitchFamily="49" charset="-128"/>
                <a:ea typeface="ＭＳ ゴシック" pitchFamily="49" charset="-128"/>
              </a:rPr>
              <a:t>Harskamp</a:t>
            </a:r>
            <a:r>
              <a:rPr kumimoji="1" lang="en-US" altLang="ja-JP" sz="1050" dirty="0" smtClean="0">
                <a:latin typeface="ＭＳ ゴシック" pitchFamily="49" charset="-128"/>
                <a:ea typeface="ＭＳ ゴシック" pitchFamily="49" charset="-128"/>
              </a:rPr>
              <a:t> F, </a:t>
            </a:r>
            <a:r>
              <a:rPr kumimoji="1" lang="en-US" altLang="ja-JP" sz="1050" dirty="0" err="1" smtClean="0">
                <a:latin typeface="ＭＳ ゴシック" pitchFamily="49" charset="-128"/>
                <a:ea typeface="ＭＳ ゴシック" pitchFamily="49" charset="-128"/>
              </a:rPr>
              <a:t>Witteman</a:t>
            </a:r>
            <a:r>
              <a:rPr kumimoji="1" lang="en-US" altLang="ja-JP" sz="1050" dirty="0" smtClean="0">
                <a:latin typeface="ＭＳ ゴシック" pitchFamily="49" charset="-128"/>
                <a:ea typeface="ＭＳ ゴシック" pitchFamily="49" charset="-128"/>
              </a:rPr>
              <a:t> JC, Van </a:t>
            </a:r>
            <a:r>
              <a:rPr kumimoji="1" lang="en-US" altLang="ja-JP" sz="1050" dirty="0" err="1" smtClean="0">
                <a:latin typeface="ＭＳ ゴシック" pitchFamily="49" charset="-128"/>
                <a:ea typeface="ＭＳ ゴシック" pitchFamily="49" charset="-128"/>
              </a:rPr>
              <a:t>Broeckhoven</a:t>
            </a:r>
            <a:r>
              <a:rPr kumimoji="1" lang="en-US" altLang="ja-JP" sz="1050" dirty="0" smtClean="0">
                <a:latin typeface="ＭＳ ゴシック" pitchFamily="49" charset="-128"/>
                <a:ea typeface="ＭＳ ゴシック" pitchFamily="49" charset="-128"/>
              </a:rPr>
              <a:t> C, van </a:t>
            </a:r>
            <a:r>
              <a:rPr kumimoji="1" lang="en-US" altLang="ja-JP" sz="1050" dirty="0" err="1" smtClean="0">
                <a:latin typeface="ＭＳ ゴシック" pitchFamily="49" charset="-128"/>
                <a:ea typeface="ＭＳ ゴシック" pitchFamily="49" charset="-128"/>
              </a:rPr>
              <a:t>Duijn</a:t>
            </a:r>
            <a:r>
              <a:rPr kumimoji="1" lang="en-US" altLang="ja-JP" sz="1050" dirty="0" smtClean="0">
                <a:latin typeface="ＭＳ ゴシック" pitchFamily="49" charset="-128"/>
                <a:ea typeface="ＭＳ ゴシック" pitchFamily="49" charset="-128"/>
              </a:rPr>
              <a:t> CM, </a:t>
            </a:r>
            <a:r>
              <a:rPr kumimoji="1" lang="en-US" altLang="ja-JP" sz="1050" dirty="0" err="1" smtClean="0">
                <a:latin typeface="ＭＳ ゴシック" pitchFamily="49" charset="-128"/>
                <a:ea typeface="ＭＳ ゴシック" pitchFamily="49" charset="-128"/>
              </a:rPr>
              <a:t>Breteler</a:t>
            </a:r>
            <a:r>
              <a:rPr kumimoji="1" lang="en-US" altLang="ja-JP" sz="1050" dirty="0" smtClean="0">
                <a:latin typeface="ＭＳ ゴシック" pitchFamily="49" charset="-128"/>
                <a:ea typeface="ＭＳ ゴシック" pitchFamily="49" charset="-128"/>
              </a:rPr>
              <a:t> MM. Smoking and risk of dementia and Alzheimer's disease in a population-based cohort study: the Rotterdam Study. Lancet 351(9119);</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1840-1843, 1998.</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65</a:t>
            </a:fld>
            <a:endParaRPr kumimoji="1" lang="ja-JP" altLang="en-US"/>
          </a:p>
        </p:txBody>
      </p:sp>
    </p:spTree>
    <p:extLst>
      <p:ext uri="{BB962C8B-B14F-4D97-AF65-F5344CB8AC3E}">
        <p14:creationId xmlns="" xmlns:p14="http://schemas.microsoft.com/office/powerpoint/2010/main" val="1361293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消化性潰瘍の危険因子を調べると、ピロリ菌の感染は危険因子として有名です。このピロリ菌感染に次いで、ほぼ同様に重要なものが喫煙です。ピロリ菌抗体陽性者の中では、喫煙が飲酒より大きな最大の危険因子と報告され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Rosenstock</a:t>
            </a:r>
            <a:r>
              <a:rPr kumimoji="1" lang="en-US" altLang="ja-JP" sz="1050" dirty="0" smtClean="0">
                <a:latin typeface="ＭＳ ゴシック" pitchFamily="49" charset="-128"/>
                <a:ea typeface="ＭＳ ゴシック" pitchFamily="49" charset="-128"/>
              </a:rPr>
              <a:t> S, </a:t>
            </a:r>
            <a:r>
              <a:rPr kumimoji="1" lang="en-US" altLang="ja-JP" sz="1050" dirty="0" err="1" smtClean="0">
                <a:latin typeface="ＭＳ ゴシック" pitchFamily="49" charset="-128"/>
                <a:ea typeface="ＭＳ ゴシック" pitchFamily="49" charset="-128"/>
              </a:rPr>
              <a:t>Jørgensen</a:t>
            </a:r>
            <a:r>
              <a:rPr kumimoji="1" lang="en-US" altLang="ja-JP" sz="1050" dirty="0" smtClean="0">
                <a:latin typeface="ＭＳ ゴシック" pitchFamily="49" charset="-128"/>
                <a:ea typeface="ＭＳ ゴシック" pitchFamily="49" charset="-128"/>
              </a:rPr>
              <a:t> T, </a:t>
            </a:r>
            <a:r>
              <a:rPr kumimoji="1" lang="en-US" altLang="ja-JP" sz="1050" dirty="0" err="1" smtClean="0">
                <a:latin typeface="ＭＳ ゴシック" pitchFamily="49" charset="-128"/>
                <a:ea typeface="ＭＳ ゴシック" pitchFamily="49" charset="-128"/>
              </a:rPr>
              <a:t>Bonnevie</a:t>
            </a:r>
            <a:r>
              <a:rPr kumimoji="1" lang="en-US" altLang="ja-JP" sz="1050" dirty="0" smtClean="0">
                <a:latin typeface="ＭＳ ゴシック" pitchFamily="49" charset="-128"/>
                <a:ea typeface="ＭＳ ゴシック" pitchFamily="49" charset="-128"/>
              </a:rPr>
              <a:t> O, Andersen L. Risk factors for peptic ulcer disease: a population based prospective cohort study comprising 2416 Danish adults.</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Gut</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52;</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186-193, 2003.</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66</a:t>
            </a:fld>
            <a:endParaRPr kumimoji="1" lang="ja-JP" altLang="en-US"/>
          </a:p>
        </p:txBody>
      </p:sp>
    </p:spTree>
    <p:extLst>
      <p:ext uri="{BB962C8B-B14F-4D97-AF65-F5344CB8AC3E}">
        <p14:creationId xmlns="" xmlns:p14="http://schemas.microsoft.com/office/powerpoint/2010/main" val="2145481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妊婦の喫煙や妊婦への受動喫煙は胎児や出生後の子どもに多大な影響を与えます。この報告書では、家族の喫煙が妊婦の喫煙を促すことがわかります。逆に家族が禁煙をして、家庭が禁煙になると、妊婦の禁煙が促されます。この傾向は妊婦に限らず、子どもや孫、夫や妻にも同じ効果があります。「家族のための禁煙」もよいのではないでしょうか。</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（出典）平成</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年乳幼児身体発育調査報告書　</a:t>
            </a:r>
            <a:r>
              <a:rPr lang="en-US" altLang="ja-JP" sz="1050" dirty="0" smtClean="0">
                <a:latin typeface="ＭＳ ゴシック" pitchFamily="49" charset="-128"/>
                <a:ea typeface="ＭＳ ゴシック" pitchFamily="49" charset="-128"/>
              </a:rPr>
              <a:t>http://www.mhlw.go.jp/houdou/0110/h1024-4.html</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67</a:t>
            </a:fld>
            <a:endParaRPr kumimoji="1" lang="ja-JP" altLang="en-US"/>
          </a:p>
        </p:txBody>
      </p:sp>
    </p:spTree>
    <p:extLst>
      <p:ext uri="{BB962C8B-B14F-4D97-AF65-F5344CB8AC3E}">
        <p14:creationId xmlns="" xmlns:p14="http://schemas.microsoft.com/office/powerpoint/2010/main" val="13786966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非喫煙者に比べ、過去に喫煙していた人は皮膚のシワが増えます。現在喫煙している人はさらにシワが増え、その影響は年齢が重なるにつれて大きくなります。美容のためにも喫煙しないこと、喫煙している人は禁煙することが重要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Castelo-Branco</a:t>
            </a:r>
            <a:r>
              <a:rPr kumimoji="1" lang="en-US" altLang="ja-JP" sz="1050" dirty="0" smtClean="0">
                <a:latin typeface="ＭＳ ゴシック" pitchFamily="49" charset="-128"/>
                <a:ea typeface="ＭＳ ゴシック" pitchFamily="49" charset="-128"/>
              </a:rPr>
              <a:t> C, </a:t>
            </a:r>
            <a:r>
              <a:rPr kumimoji="1" lang="en-US" altLang="ja-JP" sz="1050" dirty="0" err="1" smtClean="0">
                <a:latin typeface="ＭＳ ゴシック" pitchFamily="49" charset="-128"/>
                <a:ea typeface="ＭＳ ゴシック" pitchFamily="49" charset="-128"/>
              </a:rPr>
              <a:t>Figueras</a:t>
            </a:r>
            <a:r>
              <a:rPr kumimoji="1" lang="en-US" altLang="ja-JP" sz="1050" dirty="0" smtClean="0">
                <a:latin typeface="ＭＳ ゴシック" pitchFamily="49" charset="-128"/>
                <a:ea typeface="ＭＳ ゴシック" pitchFamily="49" charset="-128"/>
              </a:rPr>
              <a:t> F, </a:t>
            </a:r>
            <a:r>
              <a:rPr kumimoji="1" lang="en-US" altLang="ja-JP" sz="1050" dirty="0" err="1" smtClean="0">
                <a:latin typeface="ＭＳ ゴシック" pitchFamily="49" charset="-128"/>
                <a:ea typeface="ＭＳ ゴシック" pitchFamily="49" charset="-128"/>
              </a:rPr>
              <a:t>Martínez</a:t>
            </a:r>
            <a:r>
              <a:rPr kumimoji="1" lang="en-US" altLang="ja-JP" sz="1050" dirty="0" smtClean="0">
                <a:latin typeface="ＭＳ ゴシック" pitchFamily="49" charset="-128"/>
                <a:ea typeface="ＭＳ ゴシック" pitchFamily="49" charset="-128"/>
              </a:rPr>
              <a:t> de </a:t>
            </a:r>
            <a:r>
              <a:rPr kumimoji="1" lang="en-US" altLang="ja-JP" sz="1050" dirty="0" err="1" smtClean="0">
                <a:latin typeface="ＭＳ ゴシック" pitchFamily="49" charset="-128"/>
                <a:ea typeface="ＭＳ ゴシック" pitchFamily="49" charset="-128"/>
              </a:rPr>
              <a:t>Osaba</a:t>
            </a:r>
            <a:r>
              <a:rPr kumimoji="1" lang="en-US" altLang="ja-JP" sz="1050" dirty="0" smtClean="0">
                <a:latin typeface="ＭＳ ゴシック" pitchFamily="49" charset="-128"/>
                <a:ea typeface="ＭＳ ゴシック" pitchFamily="49" charset="-128"/>
              </a:rPr>
              <a:t> MJ, </a:t>
            </a:r>
            <a:r>
              <a:rPr kumimoji="1" lang="en-US" altLang="ja-JP" sz="1050" dirty="0" err="1" smtClean="0">
                <a:latin typeface="ＭＳ ゴシック" pitchFamily="49" charset="-128"/>
                <a:ea typeface="ＭＳ ゴシック" pitchFamily="49" charset="-128"/>
              </a:rPr>
              <a:t>Vanrell</a:t>
            </a:r>
            <a:r>
              <a:rPr kumimoji="1" lang="en-US" altLang="ja-JP" sz="1050" dirty="0" smtClean="0">
                <a:latin typeface="ＭＳ ゴシック" pitchFamily="49" charset="-128"/>
                <a:ea typeface="ＭＳ ゴシック" pitchFamily="49" charset="-128"/>
              </a:rPr>
              <a:t> JA. Facial wrinkling in postmenopausal women. Effects of smoking status and hormone replacement therapy. </a:t>
            </a:r>
            <a:r>
              <a:rPr kumimoji="1" lang="en-US" altLang="ja-JP" sz="1050" dirty="0" err="1" smtClean="0">
                <a:latin typeface="ＭＳ ゴシック" pitchFamily="49" charset="-128"/>
                <a:ea typeface="ＭＳ ゴシック" pitchFamily="49" charset="-128"/>
              </a:rPr>
              <a:t>Maturitas</a:t>
            </a:r>
            <a:r>
              <a:rPr kumimoji="1" lang="en-US" altLang="ja-JP" sz="1050" dirty="0" smtClean="0">
                <a:latin typeface="ＭＳ ゴシック" pitchFamily="49" charset="-128"/>
                <a:ea typeface="ＭＳ ゴシック" pitchFamily="49" charset="-128"/>
              </a:rPr>
              <a:t> 29;</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75-86, 1998.</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68</a:t>
            </a:fld>
            <a:endParaRPr kumimoji="1" lang="ja-JP" altLang="en-US"/>
          </a:p>
        </p:txBody>
      </p:sp>
    </p:spTree>
    <p:extLst>
      <p:ext uri="{BB962C8B-B14F-4D97-AF65-F5344CB8AC3E}">
        <p14:creationId xmlns="" xmlns:p14="http://schemas.microsoft.com/office/powerpoint/2010/main" val="102953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肺癌による死者数は、全癌死の</a:t>
            </a:r>
            <a:r>
              <a:rPr kumimoji="1" lang="en-US" altLang="ja-JP" sz="1050" dirty="0" smtClean="0">
                <a:latin typeface="ＭＳ ゴシック" pitchFamily="49" charset="-128"/>
                <a:ea typeface="ＭＳ ゴシック" pitchFamily="49" charset="-128"/>
              </a:rPr>
              <a:t>20</a:t>
            </a:r>
            <a:r>
              <a:rPr kumimoji="1" lang="ja-JP" altLang="en-US" sz="1050" dirty="0" smtClean="0">
                <a:latin typeface="ＭＳ ゴシック" pitchFamily="49" charset="-128"/>
                <a:ea typeface="ＭＳ ゴシック" pitchFamily="49" charset="-128"/>
              </a:rPr>
              <a:t>％を占め、男女ともに癌死因の第一位です。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（出典）国立がんセンター（がんの統計</a:t>
            </a:r>
            <a:r>
              <a:rPr kumimoji="1" lang="en-US" altLang="ja-JP" sz="1050" dirty="0" smtClean="0">
                <a:latin typeface="ＭＳ ゴシック" pitchFamily="49" charset="-128"/>
                <a:ea typeface="ＭＳ ゴシック" pitchFamily="49" charset="-128"/>
              </a:rPr>
              <a:t>‘10</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http://ganjoho.jp/data/public/statistics/backnumber/2010/files/fig01.pdf</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a:t>
            </a:fld>
            <a:endParaRPr kumimoji="1" lang="ja-JP" altLang="en-US"/>
          </a:p>
        </p:txBody>
      </p:sp>
    </p:spTree>
    <p:extLst>
      <p:ext uri="{BB962C8B-B14F-4D97-AF65-F5344CB8AC3E}">
        <p14:creationId xmlns="" xmlns:p14="http://schemas.microsoft.com/office/powerpoint/2010/main" val="40298162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69</a:t>
            </a:fld>
            <a:endParaRPr kumimoji="1" lang="ja-JP" altLang="en-US"/>
          </a:p>
        </p:txBody>
      </p:sp>
    </p:spTree>
    <p:extLst>
      <p:ext uri="{BB962C8B-B14F-4D97-AF65-F5344CB8AC3E}">
        <p14:creationId xmlns="" xmlns:p14="http://schemas.microsoft.com/office/powerpoint/2010/main" val="19192240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79D91-02AF-45AE-9FB2-A362C97898F7}" type="slidenum">
              <a:rPr lang="en-US" altLang="ja-JP"/>
              <a:pPr/>
              <a:t>70</a:t>
            </a:fld>
            <a:endParaRPr lang="en-US" altLang="ja-JP"/>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ja-JP" altLang="en-US" sz="1050" dirty="0">
                <a:latin typeface="ＭＳ ゴシック" pitchFamily="49" charset="-128"/>
                <a:ea typeface="ＭＳ ゴシック" pitchFamily="49" charset="-128"/>
              </a:rPr>
              <a:t>イギリス</a:t>
            </a:r>
            <a:r>
              <a:rPr lang="en-US" altLang="ja-JP" sz="1050" dirty="0">
                <a:latin typeface="ＭＳ ゴシック" pitchFamily="49" charset="-128"/>
                <a:ea typeface="ＭＳ ゴシック" pitchFamily="49" charset="-128"/>
              </a:rPr>
              <a:t>BBC</a:t>
            </a:r>
            <a:r>
              <a:rPr lang="ja-JP" altLang="en-US" sz="1050" dirty="0">
                <a:latin typeface="ＭＳ ゴシック" pitchFamily="49" charset="-128"/>
                <a:ea typeface="ＭＳ ゴシック" pitchFamily="49" charset="-128"/>
              </a:rPr>
              <a:t>が報道した記事の写真です。喫煙するのと喫煙しないのでは、このような目に見える変化が起こってくるとされています。</a:t>
            </a:r>
          </a:p>
          <a:p>
            <a:r>
              <a:rPr lang="ja-JP" altLang="en-US" sz="1050" dirty="0">
                <a:latin typeface="ＭＳ ゴシック" pitchFamily="49" charset="-128"/>
                <a:ea typeface="ＭＳ ゴシック" pitchFamily="49" charset="-128"/>
              </a:rPr>
              <a:t>（注）講師の方へ：この写真は双子がメーキャップして作った将来予想</a:t>
            </a:r>
            <a:r>
              <a:rPr lang="ja-JP" altLang="en-US" sz="1050" dirty="0" smtClean="0">
                <a:latin typeface="ＭＳ ゴシック" pitchFamily="49" charset="-128"/>
                <a:ea typeface="ＭＳ ゴシック" pitchFamily="49" charset="-128"/>
              </a:rPr>
              <a:t>です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a:t>
            </a:r>
            <a:r>
              <a:rPr lang="en-US" altLang="ja-JP" sz="1050" dirty="0" smtClean="0">
                <a:latin typeface="ＭＳ ゴシック" pitchFamily="49" charset="-128"/>
                <a:ea typeface="ＭＳ ゴシック" pitchFamily="49" charset="-128"/>
              </a:rPr>
              <a:t>BBC NEWS</a:t>
            </a:r>
            <a:r>
              <a:rPr lang="ja-JP" altLang="en-US" sz="105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http://news.bbc.co.uk/1/hi/health/1566191.stm</a:t>
            </a:r>
          </a:p>
          <a:p>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タバコを吸うと、歯茎の血行にも悪影響を及ぼします。このスライドは非喫煙者（左）と喫煙者（右）の代表的な歯</a:t>
            </a:r>
            <a:r>
              <a:rPr lang="ja-JP" altLang="en-US" sz="1050" dirty="0" err="1" smtClean="0">
                <a:latin typeface="ＭＳ ゴシック" pitchFamily="49" charset="-128"/>
                <a:ea typeface="ＭＳ ゴシック" pitchFamily="49" charset="-128"/>
              </a:rPr>
              <a:t>ぐきを</a:t>
            </a:r>
            <a:r>
              <a:rPr lang="ja-JP" altLang="en-US" sz="1050" dirty="0" smtClean="0">
                <a:latin typeface="ＭＳ ゴシック" pitchFamily="49" charset="-128"/>
                <a:ea typeface="ＭＳ ゴシック" pitchFamily="49" charset="-128"/>
              </a:rPr>
              <a:t>表したものです。何が違うか観察してみてください。</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（出典）三村歯科医院（京都）三村善郎歯科医師　提供</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71</a:t>
            </a:fld>
            <a:endParaRPr kumimoji="1" lang="ja-JP" altLang="en-US"/>
          </a:p>
        </p:txBody>
      </p:sp>
    </p:spTree>
    <p:extLst>
      <p:ext uri="{BB962C8B-B14F-4D97-AF65-F5344CB8AC3E}">
        <p14:creationId xmlns="" xmlns:p14="http://schemas.microsoft.com/office/powerpoint/2010/main" val="29819482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喫煙すると、タバコ煙の有害物質のため、歯</a:t>
            </a:r>
            <a:r>
              <a:rPr lang="ja-JP" altLang="en-US" sz="1050" dirty="0" err="1" smtClean="0">
                <a:latin typeface="ＭＳ ゴシック" pitchFamily="49" charset="-128"/>
                <a:ea typeface="ＭＳ ゴシック" pitchFamily="49" charset="-128"/>
              </a:rPr>
              <a:t>ぐきが</a:t>
            </a:r>
            <a:r>
              <a:rPr lang="ja-JP" altLang="en-US" sz="1050" dirty="0" smtClean="0">
                <a:latin typeface="ＭＳ ゴシック" pitchFamily="49" charset="-128"/>
                <a:ea typeface="ＭＳ ゴシック" pitchFamily="49" charset="-128"/>
              </a:rPr>
              <a:t>黒くなります。この色は簡単に消えません．タバコをやめてから</a:t>
            </a:r>
            <a:r>
              <a:rPr lang="en-US" altLang="ja-JP" sz="1050" dirty="0" smtClean="0">
                <a:latin typeface="ＭＳ ゴシック" pitchFamily="49" charset="-128"/>
                <a:ea typeface="ＭＳ ゴシック" pitchFamily="49" charset="-128"/>
              </a:rPr>
              <a:t>3</a:t>
            </a:r>
            <a:r>
              <a:rPr lang="ja-JP" altLang="en-US" sz="1050" dirty="0" smtClean="0">
                <a:latin typeface="ＭＳ ゴシック" pitchFamily="49" charset="-128"/>
                <a:ea typeface="ＭＳ ゴシック" pitchFamily="49" charset="-128"/>
              </a:rPr>
              <a:t>年は必要です。</a:t>
            </a:r>
          </a:p>
          <a:p>
            <a:r>
              <a:rPr lang="ja-JP" altLang="en-US" sz="1050" dirty="0" smtClean="0">
                <a:latin typeface="ＭＳ ゴシック" pitchFamily="49" charset="-128"/>
                <a:ea typeface="ＭＳ ゴシック" pitchFamily="49" charset="-128"/>
              </a:rPr>
              <a:t>（出典）埴岡隆，田中宗雄，玉川裕夫，他．喫煙習慣が関係する歯肉メラニン色素沈着の疫学的研究．口腔衛生学会雑誌　</a:t>
            </a:r>
            <a:r>
              <a:rPr lang="en-US" altLang="ja-JP" sz="1050" dirty="0" smtClean="0">
                <a:latin typeface="ＭＳ ゴシック" pitchFamily="49" charset="-128"/>
                <a:ea typeface="ＭＳ ゴシック" pitchFamily="49" charset="-128"/>
              </a:rPr>
              <a:t>43;</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40-47, 1993.</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72</a:t>
            </a:fld>
            <a:endParaRPr kumimoji="1" lang="ja-JP" altLang="en-US"/>
          </a:p>
        </p:txBody>
      </p:sp>
    </p:spTree>
    <p:extLst>
      <p:ext uri="{BB962C8B-B14F-4D97-AF65-F5344CB8AC3E}">
        <p14:creationId xmlns="" xmlns:p14="http://schemas.microsoft.com/office/powerpoint/2010/main" val="3460843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喫煙をする男子は、非喫煙の男子より身長の伸びも悪くなります。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Lall</a:t>
            </a:r>
            <a:r>
              <a:rPr kumimoji="1" lang="en-US" altLang="ja-JP" sz="1050" dirty="0" smtClean="0">
                <a:latin typeface="ＭＳ ゴシック" pitchFamily="49" charset="-128"/>
                <a:ea typeface="ＭＳ ゴシック" pitchFamily="49" charset="-128"/>
              </a:rPr>
              <a:t> KB, et al: J </a:t>
            </a:r>
            <a:r>
              <a:rPr kumimoji="1" lang="en-US" altLang="ja-JP" sz="1050" dirty="0" err="1" smtClean="0">
                <a:latin typeface="ＭＳ ゴシック" pitchFamily="49" charset="-128"/>
                <a:ea typeface="ＭＳ ゴシック" pitchFamily="49" charset="-128"/>
              </a:rPr>
              <a:t>Epidemiol</a:t>
            </a:r>
            <a:r>
              <a:rPr kumimoji="1" lang="en-US" altLang="ja-JP" sz="1050" dirty="0" smtClean="0">
                <a:latin typeface="ＭＳ ゴシック" pitchFamily="49" charset="-128"/>
                <a:ea typeface="ＭＳ ゴシック" pitchFamily="49" charset="-128"/>
              </a:rPr>
              <a:t> Community Health. 34: 295–298, 1980. </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39EBF107-A02D-44ED-A02A-983AEDBD2E21}" type="slidenum">
              <a:rPr kumimoji="1" lang="ja-JP" altLang="en-US" smtClean="0"/>
              <a:pPr/>
              <a:t>73</a:t>
            </a:fld>
            <a:endParaRPr kumimoji="1" lang="ja-JP" altLang="en-US"/>
          </a:p>
        </p:txBody>
      </p:sp>
    </p:spTree>
    <p:extLst>
      <p:ext uri="{BB962C8B-B14F-4D97-AF65-F5344CB8AC3E}">
        <p14:creationId xmlns="" xmlns:p14="http://schemas.microsoft.com/office/powerpoint/2010/main" val="18883042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タバコを吸うと、走る距離も伸びなくなります。（血中一酸化炭素濃度があがり酸素濃度が下がります。心肺機能が低下します。）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Cooper KH,</a:t>
            </a:r>
            <a:r>
              <a:rPr kumimoji="1" lang="en-US" altLang="ja-JP" sz="1050" baseline="0" dirty="0" smtClean="0">
                <a:latin typeface="ＭＳ ゴシック" pitchFamily="49" charset="-128"/>
                <a:ea typeface="ＭＳ ゴシック" pitchFamily="49" charset="-128"/>
              </a:rPr>
              <a:t> et al: </a:t>
            </a:r>
            <a:r>
              <a:rPr kumimoji="1" lang="en-US" altLang="ja-JP" sz="1050" dirty="0" smtClean="0">
                <a:latin typeface="ＭＳ ゴシック" pitchFamily="49" charset="-128"/>
                <a:ea typeface="ＭＳ ゴシック" pitchFamily="49" charset="-128"/>
              </a:rPr>
              <a:t>JAMA 203:189-192,</a:t>
            </a:r>
            <a:r>
              <a:rPr kumimoji="1" lang="en-US" altLang="ja-JP" sz="1050" baseline="0" dirty="0" smtClean="0">
                <a:latin typeface="ＭＳ ゴシック" pitchFamily="49" charset="-128"/>
                <a:ea typeface="ＭＳ ゴシック" pitchFamily="49" charset="-128"/>
              </a:rPr>
              <a:t> 1968.</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39EBF107-A02D-44ED-A02A-983AEDBD2E21}" type="slidenum">
              <a:rPr kumimoji="1" lang="ja-JP" altLang="en-US" smtClean="0"/>
              <a:pPr/>
              <a:t>74</a:t>
            </a:fld>
            <a:endParaRPr kumimoji="1" lang="ja-JP" altLang="en-US"/>
          </a:p>
        </p:txBody>
      </p:sp>
    </p:spTree>
    <p:extLst>
      <p:ext uri="{BB962C8B-B14F-4D97-AF65-F5344CB8AC3E}">
        <p14:creationId xmlns="" xmlns:p14="http://schemas.microsoft.com/office/powerpoint/2010/main" val="627543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研究の結果、夫からの受動喫煙を受けると、妻の肺癌が増加することが判明しています。この研究から推測すれば、女性の肺癌の</a:t>
            </a:r>
            <a:r>
              <a:rPr kumimoji="1" lang="en-US" altLang="ja-JP" sz="1050" dirty="0" smtClean="0">
                <a:latin typeface="ＭＳ ゴシック" pitchFamily="49" charset="-128"/>
                <a:ea typeface="ＭＳ ゴシック" pitchFamily="49" charset="-128"/>
              </a:rPr>
              <a:t>37</a:t>
            </a:r>
            <a:r>
              <a:rPr kumimoji="1" lang="ja-JP" altLang="en-US" sz="1050" dirty="0" smtClean="0">
                <a:latin typeface="ＭＳ ゴシック" pitchFamily="49" charset="-128"/>
                <a:ea typeface="ＭＳ ゴシック" pitchFamily="49" charset="-128"/>
              </a:rPr>
              <a:t>％は受動喫煙がなければ防ぐことができたと推測されます。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lang="ja-JP" altLang="en-US" sz="1050" dirty="0" smtClean="0">
                <a:latin typeface="ＭＳ ゴシック" pitchFamily="49" charset="-128"/>
                <a:ea typeface="ＭＳ ゴシック" pitchFamily="49" charset="-128"/>
              </a:rPr>
              <a:t>厚生労働省多目的コホート</a:t>
            </a:r>
            <a:r>
              <a:rPr lang="en-US" altLang="ja-JP" sz="1050" dirty="0" smtClean="0">
                <a:latin typeface="ＭＳ ゴシック" pitchFamily="49" charset="-128"/>
                <a:ea typeface="ＭＳ ゴシック" pitchFamily="49" charset="-128"/>
              </a:rPr>
              <a:t>JPHC</a:t>
            </a:r>
            <a:r>
              <a:rPr lang="ja-JP" altLang="en-US" sz="1050" dirty="0" smtClean="0">
                <a:latin typeface="ＭＳ ゴシック" pitchFamily="49" charset="-128"/>
                <a:ea typeface="ＭＳ ゴシック" pitchFamily="49" charset="-128"/>
              </a:rPr>
              <a:t>研究（</a:t>
            </a:r>
            <a:r>
              <a:rPr lang="en-US" altLang="ja-JP" sz="1050" dirty="0" smtClean="0">
                <a:latin typeface="ＭＳ ゴシック" pitchFamily="49" charset="-128"/>
                <a:ea typeface="ＭＳ ゴシック" pitchFamily="49" charset="-128"/>
              </a:rPr>
              <a:t>10</a:t>
            </a:r>
            <a:r>
              <a:rPr lang="ja-JP" altLang="en-US" sz="1050" dirty="0" smtClean="0">
                <a:latin typeface="ＭＳ ゴシック" pitchFamily="49" charset="-128"/>
                <a:ea typeface="ＭＳ ゴシック" pitchFamily="49" charset="-128"/>
              </a:rPr>
              <a:t>年間にわたる約</a:t>
            </a:r>
            <a:r>
              <a:rPr lang="en-US" altLang="ja-JP" sz="1050" dirty="0" smtClean="0">
                <a:latin typeface="ＭＳ ゴシック" pitchFamily="49" charset="-128"/>
                <a:ea typeface="ＭＳ ゴシック" pitchFamily="49" charset="-128"/>
              </a:rPr>
              <a:t>9</a:t>
            </a:r>
            <a:r>
              <a:rPr lang="ja-JP" altLang="en-US" sz="1050" dirty="0" smtClean="0">
                <a:latin typeface="ＭＳ ゴシック" pitchFamily="49" charset="-128"/>
                <a:ea typeface="ＭＳ ゴシック" pitchFamily="49" charset="-128"/>
              </a:rPr>
              <a:t>万人の追跡調査）</a:t>
            </a:r>
            <a:r>
              <a:rPr kumimoji="1" lang="en-US" altLang="ja-JP" sz="1050" dirty="0" smtClean="0">
                <a:latin typeface="ＭＳ ゴシック" pitchFamily="49" charset="-128"/>
                <a:ea typeface="ＭＳ ゴシック" pitchFamily="49" charset="-128"/>
              </a:rPr>
              <a:t>http://epi.ncc.go.jp/jphc/outcome/309.html</a:t>
            </a:r>
            <a:r>
              <a:rPr kumimoji="1" lang="ja-JP" altLang="en-US" sz="1050" dirty="0" smtClean="0">
                <a:latin typeface="ＭＳ ゴシック" pitchFamily="49" charset="-128"/>
                <a:ea typeface="ＭＳ ゴシック" pitchFamily="49" charset="-128"/>
              </a:rPr>
              <a:t>より作図</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err="1" smtClean="0">
                <a:latin typeface="ＭＳ ゴシック" pitchFamily="49" charset="-128"/>
                <a:ea typeface="ＭＳ ゴシック" pitchFamily="49" charset="-128"/>
              </a:rPr>
              <a:t>Kurahashi</a:t>
            </a:r>
            <a:r>
              <a:rPr kumimoji="1" lang="en-US" altLang="ja-JP" sz="1050" dirty="0" smtClean="0">
                <a:latin typeface="ＭＳ ゴシック" pitchFamily="49" charset="-128"/>
                <a:ea typeface="ＭＳ ゴシック" pitchFamily="49" charset="-128"/>
              </a:rPr>
              <a:t> N, Inoue M, Liu Y, Iwasaki M, </a:t>
            </a:r>
            <a:r>
              <a:rPr kumimoji="1" lang="en-US" altLang="ja-JP" sz="1050" dirty="0" err="1" smtClean="0">
                <a:latin typeface="ＭＳ ゴシック" pitchFamily="49" charset="-128"/>
                <a:ea typeface="ＭＳ ゴシック" pitchFamily="49" charset="-128"/>
              </a:rPr>
              <a:t>Sasazuki</a:t>
            </a:r>
            <a:r>
              <a:rPr kumimoji="1" lang="en-US" altLang="ja-JP" sz="1050" dirty="0" smtClean="0">
                <a:latin typeface="ＭＳ ゴシック" pitchFamily="49" charset="-128"/>
                <a:ea typeface="ＭＳ ゴシック" pitchFamily="49" charset="-128"/>
              </a:rPr>
              <a:t> S, </a:t>
            </a:r>
            <a:r>
              <a:rPr kumimoji="1" lang="en-US" altLang="ja-JP" sz="1050" dirty="0" err="1" smtClean="0">
                <a:latin typeface="ＭＳ ゴシック" pitchFamily="49" charset="-128"/>
                <a:ea typeface="ＭＳ ゴシック" pitchFamily="49" charset="-128"/>
              </a:rPr>
              <a:t>Sobue</a:t>
            </a:r>
            <a:r>
              <a:rPr kumimoji="1" lang="en-US" altLang="ja-JP" sz="1050" dirty="0" smtClean="0">
                <a:latin typeface="ＭＳ ゴシック" pitchFamily="49" charset="-128"/>
                <a:ea typeface="ＭＳ ゴシック" pitchFamily="49" charset="-128"/>
              </a:rPr>
              <a:t> T,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S; JPHC Study Group. Passive smoking and lung cancer in Japanese non-smoking women: a prospective study.</a:t>
            </a:r>
            <a:r>
              <a:rPr kumimoji="1" lang="en-US" altLang="ja-JP" sz="1050" baseline="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Int</a:t>
            </a:r>
            <a:r>
              <a:rPr kumimoji="1" lang="en-US" altLang="ja-JP" sz="1050" dirty="0" smtClean="0">
                <a:latin typeface="ＭＳ ゴシック" pitchFamily="49" charset="-128"/>
                <a:ea typeface="ＭＳ ゴシック" pitchFamily="49" charset="-128"/>
              </a:rPr>
              <a:t> J Cancer 122;</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653-657, 2008.</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77</a:t>
            </a:fld>
            <a:endParaRPr kumimoji="1" lang="ja-JP" altLang="en-US"/>
          </a:p>
        </p:txBody>
      </p:sp>
    </p:spTree>
    <p:extLst>
      <p:ext uri="{BB962C8B-B14F-4D97-AF65-F5344CB8AC3E}">
        <p14:creationId xmlns="" xmlns:p14="http://schemas.microsoft.com/office/powerpoint/2010/main" val="2343659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メタ解析の結果、親から受動喫煙を受けている子どもは咳や痰、息切れ、ゼイゼイ、喘息が、受動喫煙のない子どもより多いことが判明しています。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Cook DG, Strachan DP. Health effects of passive smoking. 3. Parental smoking and prevalence of respiratory symptoms and asthma in school age children.</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Thorax 52; 1081-1094, 1997.</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78</a:t>
            </a:fld>
            <a:endParaRPr kumimoji="1" lang="ja-JP" altLang="en-US"/>
          </a:p>
        </p:txBody>
      </p:sp>
    </p:spTree>
    <p:extLst>
      <p:ext uri="{BB962C8B-B14F-4D97-AF65-F5344CB8AC3E}">
        <p14:creationId xmlns="" xmlns:p14="http://schemas.microsoft.com/office/powerpoint/2010/main" val="42662672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タバコ煙の体内の代謝産物であるコチニンを測定すると、家族に誰も喫煙者がいない赤ちゃんの尿からはコチニンは少量しか検出されませんが、家族に喫煙者がいる赤ちゃんの尿には大量のコチニンが検出されます。赤ちゃんは、家族が吸ったタバコ煙を吸い込み、体内に吸収し、尿中に排泄してい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（出典）</a:t>
            </a:r>
            <a:r>
              <a:rPr lang="en-US" altLang="ja-JP" sz="1050" dirty="0" smtClean="0">
                <a:latin typeface="ＭＳ ゴシック" pitchFamily="49" charset="-128"/>
                <a:ea typeface="ＭＳ ゴシック" pitchFamily="49" charset="-128"/>
              </a:rPr>
              <a:t>Greenberg RA, Haley NJ, </a:t>
            </a:r>
            <a:r>
              <a:rPr lang="en-US" altLang="ja-JP" sz="1050" dirty="0" err="1" smtClean="0">
                <a:latin typeface="ＭＳ ゴシック" pitchFamily="49" charset="-128"/>
                <a:ea typeface="ＭＳ ゴシック" pitchFamily="49" charset="-128"/>
              </a:rPr>
              <a:t>Etzel</a:t>
            </a:r>
            <a:r>
              <a:rPr lang="en-US" altLang="ja-JP" sz="1050" dirty="0" smtClean="0">
                <a:latin typeface="ＭＳ ゴシック" pitchFamily="49" charset="-128"/>
                <a:ea typeface="ＭＳ ゴシック" pitchFamily="49" charset="-128"/>
              </a:rPr>
              <a:t> RA, </a:t>
            </a:r>
            <a:r>
              <a:rPr lang="en-US" altLang="ja-JP" sz="1050" dirty="0" err="1" smtClean="0">
                <a:latin typeface="ＭＳ ゴシック" pitchFamily="49" charset="-128"/>
                <a:ea typeface="ＭＳ ゴシック" pitchFamily="49" charset="-128"/>
              </a:rPr>
              <a:t>Loda</a:t>
            </a:r>
            <a:r>
              <a:rPr lang="en-US" altLang="ja-JP" sz="1050" dirty="0" smtClean="0">
                <a:latin typeface="ＭＳ ゴシック" pitchFamily="49" charset="-128"/>
                <a:ea typeface="ＭＳ ゴシック" pitchFamily="49" charset="-128"/>
              </a:rPr>
              <a:t> FA. Measuring the exposure of infants to tobacco smoke. Nicotine and cotinine in urine and saliva.</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N </a:t>
            </a:r>
            <a:r>
              <a:rPr lang="en-US" altLang="ja-JP" sz="1050" dirty="0" err="1" smtClean="0">
                <a:latin typeface="ＭＳ ゴシック" pitchFamily="49" charset="-128"/>
                <a:ea typeface="ＭＳ ゴシック" pitchFamily="49" charset="-128"/>
              </a:rPr>
              <a:t>Engl</a:t>
            </a:r>
            <a:r>
              <a:rPr lang="en-US" altLang="ja-JP" sz="1050" dirty="0" smtClean="0">
                <a:latin typeface="ＭＳ ゴシック" pitchFamily="49" charset="-128"/>
                <a:ea typeface="ＭＳ ゴシック" pitchFamily="49" charset="-128"/>
              </a:rPr>
              <a:t> J Med 310;</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1075-1078, 1984.</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80</a:t>
            </a:fld>
            <a:endParaRPr kumimoji="1" lang="ja-JP" altLang="en-US"/>
          </a:p>
        </p:txBody>
      </p:sp>
    </p:spTree>
    <p:extLst>
      <p:ext uri="{BB962C8B-B14F-4D97-AF65-F5344CB8AC3E}">
        <p14:creationId xmlns="" xmlns:p14="http://schemas.microsoft.com/office/powerpoint/2010/main" val="42155664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ea typeface="ＭＳ ゴシック" pitchFamily="49" charset="-128"/>
              </a:rPr>
              <a:t>父母の喫煙により赤ちゃんは受動喫煙をします。受動喫煙を受けている赤ちゃんは、突然死の危険性が高まることがわかっています。父母が同室で喫煙している場合、さらに乳児突然死症候群の危険性は高くなることがわかっています。</a:t>
            </a:r>
            <a:endParaRPr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（出典）</a:t>
            </a:r>
            <a:r>
              <a:rPr lang="en-US" altLang="ja-JP" sz="1050" dirty="0" err="1" smtClean="0">
                <a:latin typeface="ＭＳ ゴシック" pitchFamily="49" charset="-128"/>
                <a:ea typeface="ＭＳ ゴシック" pitchFamily="49" charset="-128"/>
              </a:rPr>
              <a:t>Klonoff</a:t>
            </a:r>
            <a:r>
              <a:rPr lang="en-US" altLang="ja-JP" sz="1050" dirty="0" smtClean="0">
                <a:latin typeface="ＭＳ ゴシック" pitchFamily="49" charset="-128"/>
                <a:ea typeface="ＭＳ ゴシック" pitchFamily="49" charset="-128"/>
              </a:rPr>
              <a:t>-Cohen HS, Edelstein SL, </a:t>
            </a:r>
            <a:r>
              <a:rPr lang="en-US" altLang="ja-JP" sz="1050" dirty="0" err="1" smtClean="0">
                <a:latin typeface="ＭＳ ゴシック" pitchFamily="49" charset="-128"/>
                <a:ea typeface="ＭＳ ゴシック" pitchFamily="49" charset="-128"/>
              </a:rPr>
              <a:t>Lefkowitz</a:t>
            </a:r>
            <a:r>
              <a:rPr lang="en-US" altLang="ja-JP" sz="1050" dirty="0" smtClean="0">
                <a:latin typeface="ＭＳ ゴシック" pitchFamily="49" charset="-128"/>
                <a:ea typeface="ＭＳ ゴシック" pitchFamily="49" charset="-128"/>
              </a:rPr>
              <a:t> ES, </a:t>
            </a:r>
            <a:r>
              <a:rPr lang="en-US" altLang="ja-JP" sz="1050" dirty="0" err="1" smtClean="0">
                <a:latin typeface="ＭＳ ゴシック" pitchFamily="49" charset="-128"/>
                <a:ea typeface="ＭＳ ゴシック" pitchFamily="49" charset="-128"/>
              </a:rPr>
              <a:t>Srinivasan</a:t>
            </a:r>
            <a:r>
              <a:rPr lang="en-US" altLang="ja-JP" sz="1050" dirty="0" smtClean="0">
                <a:latin typeface="ＭＳ ゴシック" pitchFamily="49" charset="-128"/>
                <a:ea typeface="ＭＳ ゴシック" pitchFamily="49" charset="-128"/>
              </a:rPr>
              <a:t> IP, </a:t>
            </a:r>
            <a:r>
              <a:rPr lang="en-US" altLang="ja-JP" sz="1050" dirty="0" err="1" smtClean="0">
                <a:latin typeface="ＭＳ ゴシック" pitchFamily="49" charset="-128"/>
                <a:ea typeface="ＭＳ ゴシック" pitchFamily="49" charset="-128"/>
              </a:rPr>
              <a:t>Kaegi</a:t>
            </a:r>
            <a:r>
              <a:rPr lang="en-US" altLang="ja-JP" sz="1050" dirty="0" smtClean="0">
                <a:latin typeface="ＭＳ ゴシック" pitchFamily="49" charset="-128"/>
                <a:ea typeface="ＭＳ ゴシック" pitchFamily="49" charset="-128"/>
              </a:rPr>
              <a:t> D, Chang JC, Wiley KJ. The effect of passive smoking and tobacco exposure through breast milk on sudden infant death syndrome. JAMA 273;</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795-798, 1995.</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81</a:t>
            </a:fld>
            <a:endParaRPr kumimoji="1" lang="ja-JP" altLang="en-US"/>
          </a:p>
        </p:txBody>
      </p:sp>
    </p:spTree>
    <p:extLst>
      <p:ext uri="{BB962C8B-B14F-4D97-AF65-F5344CB8AC3E}">
        <p14:creationId xmlns="" xmlns:p14="http://schemas.microsoft.com/office/powerpoint/2010/main" val="318386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肺癌死者数は、他の主な部位の癌と比べても爆発的に増加しています。（</a:t>
            </a:r>
            <a:r>
              <a:rPr kumimoji="1" lang="en-US" altLang="ja-JP" sz="1050" dirty="0" smtClean="0">
                <a:latin typeface="ＭＳ ゴシック" pitchFamily="49" charset="-128"/>
                <a:ea typeface="ＭＳ ゴシック" pitchFamily="49" charset="-128"/>
              </a:rPr>
              <a:t>※</a:t>
            </a:r>
            <a:r>
              <a:rPr kumimoji="1" lang="ja-JP" altLang="en-US" sz="1050" dirty="0" smtClean="0">
                <a:latin typeface="ＭＳ ゴシック" pitchFamily="49" charset="-128"/>
                <a:ea typeface="ＭＳ ゴシック" pitchFamily="49" charset="-128"/>
              </a:rPr>
              <a:t>日本の喫煙者数は減少に転じていますが、他国においてタバコ消費の減少から</a:t>
            </a:r>
            <a:r>
              <a:rPr kumimoji="1" lang="en-US" altLang="ja-JP" sz="1050" dirty="0" smtClean="0">
                <a:latin typeface="ＭＳ ゴシック" pitchFamily="49" charset="-128"/>
                <a:ea typeface="ＭＳ ゴシック" pitchFamily="49" charset="-128"/>
              </a:rPr>
              <a:t>20</a:t>
            </a:r>
            <a:r>
              <a:rPr kumimoji="1" lang="ja-JP" altLang="en-US" sz="1050" dirty="0" smtClean="0">
                <a:latin typeface="ＭＳ ゴシック" pitchFamily="49" charset="-128"/>
                <a:ea typeface="ＭＳ ゴシック" pitchFamily="49" charset="-128"/>
              </a:rPr>
              <a:t>～</a:t>
            </a:r>
            <a:r>
              <a:rPr kumimoji="1" lang="en-US" altLang="ja-JP" sz="1050" dirty="0" smtClean="0">
                <a:latin typeface="ＭＳ ゴシック" pitchFamily="49" charset="-128"/>
                <a:ea typeface="ＭＳ ゴシック" pitchFamily="49" charset="-128"/>
              </a:rPr>
              <a:t>30</a:t>
            </a:r>
            <a:r>
              <a:rPr kumimoji="1" lang="ja-JP" altLang="en-US" sz="1050" dirty="0" smtClean="0">
                <a:latin typeface="ＭＳ ゴシック" pitchFamily="49" charset="-128"/>
                <a:ea typeface="ＭＳ ゴシック" pitchFamily="49" charset="-128"/>
              </a:rPr>
              <a:t>年経った後に肺癌死亡者数は減少に転じており、日本において肺癌死亡者数が減少を始めるのはさらに後になると考えられます。）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lang="ja-JP" altLang="en-US" sz="1050" dirty="0" smtClean="0">
                <a:latin typeface="ＭＳ ゴシック" pitchFamily="49" charset="-128"/>
                <a:ea typeface="ＭＳ ゴシック" pitchFamily="49" charset="-128"/>
              </a:rPr>
              <a:t>国立がん研究センターがん対策情報センター　</a:t>
            </a:r>
            <a:r>
              <a:rPr kumimoji="1" lang="en-US" altLang="ja-JP" sz="1050" dirty="0" smtClean="0">
                <a:latin typeface="ＭＳ ゴシック" pitchFamily="49" charset="-128"/>
                <a:ea typeface="ＭＳ ゴシック" pitchFamily="49" charset="-128"/>
              </a:rPr>
              <a:t>http://ganjoho.jp/professional/statistics/statistics.html</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11</a:t>
            </a:fld>
            <a:endParaRPr kumimoji="1" lang="ja-JP" altLang="en-US"/>
          </a:p>
        </p:txBody>
      </p:sp>
    </p:spTree>
    <p:extLst>
      <p:ext uri="{BB962C8B-B14F-4D97-AF65-F5344CB8AC3E}">
        <p14:creationId xmlns="" xmlns:p14="http://schemas.microsoft.com/office/powerpoint/2010/main" val="1201621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東南アジア諸国ではこのような写真をタバコパッケージに掲載し、喫煙の害を知らせています。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Southeast Asia Tobacco Control Alliance</a:t>
            </a:r>
            <a:r>
              <a:rPr lang="ja-JP" altLang="en-US" sz="1050" dirty="0"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SEATCA</a:t>
            </a:r>
            <a:r>
              <a:rPr lang="ja-JP" altLang="en-US" sz="105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Thailand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82</a:t>
            </a:fld>
            <a:endParaRPr kumimoji="1" lang="ja-JP" altLang="en-US"/>
          </a:p>
        </p:txBody>
      </p:sp>
    </p:spTree>
    <p:extLst>
      <p:ext uri="{BB962C8B-B14F-4D97-AF65-F5344CB8AC3E}">
        <p14:creationId xmlns="" xmlns:p14="http://schemas.microsoft.com/office/powerpoint/2010/main" val="42817029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r>
              <a:rPr lang="ja-JP" altLang="en-US" sz="1050" dirty="0" smtClean="0">
                <a:latin typeface="ＭＳ ゴシック" pitchFamily="49" charset="-128"/>
                <a:ea typeface="ＭＳ ゴシック" pitchFamily="49" charset="-128"/>
              </a:rPr>
              <a:t>米国オハイオ州で</a:t>
            </a:r>
            <a:r>
              <a:rPr lang="en-US" altLang="ja-JP" sz="1050" dirty="0" smtClean="0">
                <a:latin typeface="ＭＳ ゴシック" pitchFamily="49" charset="-128"/>
                <a:ea typeface="ＭＳ ゴシック" pitchFamily="49" charset="-128"/>
              </a:rPr>
              <a:t>6〜16</a:t>
            </a:r>
            <a:r>
              <a:rPr lang="ja-JP" altLang="en-US" sz="1050" dirty="0" smtClean="0">
                <a:latin typeface="ＭＳ ゴシック" pitchFamily="49" charset="-128"/>
                <a:ea typeface="ＭＳ ゴシック" pitchFamily="49" charset="-128"/>
              </a:rPr>
              <a:t>歳の子どもに知能テストが行われました。その結果、家庭で受動喫煙を受け、血中コチニン濃度（ニコチンの代謝産物）が高い子どもほど、試験の点数が低いことがわかりました。勉強するように子供に言う前に、親も禁煙を考えなければなりません。</a:t>
            </a:r>
            <a:endParaRPr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（出典）</a:t>
            </a:r>
            <a:r>
              <a:rPr lang="en-US" altLang="ja-JP" sz="1050" dirty="0" err="1" smtClean="0">
                <a:latin typeface="ＭＳ ゴシック" pitchFamily="49" charset="-128"/>
                <a:ea typeface="ＭＳ ゴシック" pitchFamily="49" charset="-128"/>
              </a:rPr>
              <a:t>Yolton</a:t>
            </a:r>
            <a:r>
              <a:rPr lang="en-US" altLang="ja-JP" sz="1050" dirty="0" smtClean="0">
                <a:latin typeface="ＭＳ ゴシック" pitchFamily="49" charset="-128"/>
                <a:ea typeface="ＭＳ ゴシック" pitchFamily="49" charset="-128"/>
              </a:rPr>
              <a:t> K, Dietrich K, </a:t>
            </a:r>
            <a:r>
              <a:rPr lang="en-US" altLang="ja-JP" sz="1050" dirty="0" err="1" smtClean="0">
                <a:latin typeface="ＭＳ ゴシック" pitchFamily="49" charset="-128"/>
                <a:ea typeface="ＭＳ ゴシック" pitchFamily="49" charset="-128"/>
              </a:rPr>
              <a:t>Auinger</a:t>
            </a:r>
            <a:r>
              <a:rPr lang="en-US" altLang="ja-JP" sz="1050" dirty="0" smtClean="0">
                <a:latin typeface="ＭＳ ゴシック" pitchFamily="49" charset="-128"/>
                <a:ea typeface="ＭＳ ゴシック" pitchFamily="49" charset="-128"/>
              </a:rPr>
              <a:t> P, </a:t>
            </a:r>
            <a:r>
              <a:rPr lang="en-US" altLang="ja-JP" sz="1050" dirty="0" err="1" smtClean="0">
                <a:latin typeface="ＭＳ ゴシック" pitchFamily="49" charset="-128"/>
                <a:ea typeface="ＭＳ ゴシック" pitchFamily="49" charset="-128"/>
              </a:rPr>
              <a:t>Lanphear</a:t>
            </a:r>
            <a:r>
              <a:rPr lang="en-US" altLang="ja-JP" sz="1050" dirty="0" smtClean="0">
                <a:latin typeface="ＭＳ ゴシック" pitchFamily="49" charset="-128"/>
                <a:ea typeface="ＭＳ ゴシック" pitchFamily="49" charset="-128"/>
              </a:rPr>
              <a:t> BP, </a:t>
            </a:r>
            <a:r>
              <a:rPr lang="en-US" altLang="ja-JP" sz="1050" dirty="0" err="1" smtClean="0">
                <a:latin typeface="ＭＳ ゴシック" pitchFamily="49" charset="-128"/>
                <a:ea typeface="ＭＳ ゴシック" pitchFamily="49" charset="-128"/>
              </a:rPr>
              <a:t>Hornung</a:t>
            </a:r>
            <a:r>
              <a:rPr lang="en-US" altLang="ja-JP" sz="1050" dirty="0" smtClean="0">
                <a:latin typeface="ＭＳ ゴシック" pitchFamily="49" charset="-128"/>
                <a:ea typeface="ＭＳ ゴシック" pitchFamily="49" charset="-128"/>
              </a:rPr>
              <a:t> R. Exposure to environmental tobacco smoke and cognitive abilities among U.S. children and adolescents. Environ Health </a:t>
            </a:r>
            <a:r>
              <a:rPr lang="en-US" altLang="ja-JP" sz="1050" dirty="0" err="1" smtClean="0">
                <a:latin typeface="ＭＳ ゴシック" pitchFamily="49" charset="-128"/>
                <a:ea typeface="ＭＳ ゴシック" pitchFamily="49" charset="-128"/>
              </a:rPr>
              <a:t>Perspect</a:t>
            </a:r>
            <a:r>
              <a:rPr lang="en-US" altLang="ja-JP" sz="1050" dirty="0" smtClean="0">
                <a:latin typeface="ＭＳ ゴシック" pitchFamily="49" charset="-128"/>
                <a:ea typeface="ＭＳ ゴシック" pitchFamily="49" charset="-128"/>
              </a:rPr>
              <a:t> 113;</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98-103, 2005.</a:t>
            </a: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83</a:t>
            </a:fld>
            <a:endParaRPr kumimoji="1" lang="ja-JP" altLang="en-US"/>
          </a:p>
        </p:txBody>
      </p:sp>
    </p:spTree>
    <p:extLst>
      <p:ext uri="{BB962C8B-B14F-4D97-AF65-F5344CB8AC3E}">
        <p14:creationId xmlns="" xmlns:p14="http://schemas.microsoft.com/office/powerpoint/2010/main" val="3702932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National Cancer Institute.</a:t>
            </a:r>
            <a:r>
              <a:rPr kumimoji="1" lang="en-US" altLang="ja-JP" sz="1050" baseline="0" dirty="0" smtClean="0">
                <a:latin typeface="ＭＳ ゴシック" pitchFamily="49" charset="-128"/>
                <a:ea typeface="ＭＳ ゴシック" pitchFamily="49" charset="-128"/>
              </a:rPr>
              <a:t> Monograph 10: Health Effects of Exposure to Environmental Tobacco Smoke. Smoking and Tobacco Control Monographs. http://cancercontrol.cancer.gov/tcrb/monographs/10/index.html</a:t>
            </a:r>
          </a:p>
          <a:p>
            <a:r>
              <a:rPr kumimoji="1" lang="ja-JP" altLang="en-US" dirty="0" smtClean="0">
                <a:latin typeface="ＭＳ ゴシック" pitchFamily="49" charset="-128"/>
                <a:ea typeface="ＭＳ ゴシック" pitchFamily="49" charset="-128"/>
              </a:rPr>
              <a:t>日本内科学会旧認定内科専門医会　</a:t>
            </a:r>
            <a:r>
              <a:rPr kumimoji="1" lang="ja-JP" altLang="en-US" sz="1200" b="0" i="0" u="none" strike="noStrike" kern="1200" baseline="0" dirty="0" smtClean="0">
                <a:solidFill>
                  <a:schemeClr val="tx1"/>
                </a:solidFill>
                <a:latin typeface="ＭＳ ゴシック" pitchFamily="49" charset="-128"/>
                <a:ea typeface="ＭＳ ゴシック" pitchFamily="49" charset="-128"/>
                <a:cs typeface="+mn-cs"/>
              </a:rPr>
              <a:t>米国立がん研究所　喫煙とタバコ規制に関する報告書その</a:t>
            </a:r>
            <a:r>
              <a:rPr kumimoji="1" lang="en-US" altLang="ja-JP" sz="1200" b="0" i="0" u="none" strike="noStrike" kern="1200" baseline="0" dirty="0" smtClean="0">
                <a:solidFill>
                  <a:schemeClr val="tx1"/>
                </a:solidFill>
                <a:latin typeface="ＭＳ ゴシック" pitchFamily="49" charset="-128"/>
                <a:ea typeface="ＭＳ ゴシック" pitchFamily="49" charset="-128"/>
                <a:cs typeface="+mn-cs"/>
              </a:rPr>
              <a:t>10</a:t>
            </a:r>
            <a:r>
              <a:rPr kumimoji="1" lang="ja-JP" altLang="en-US" sz="1200" b="0" i="0" u="none" strike="noStrike" kern="1200" baseline="0" dirty="0" smtClean="0">
                <a:solidFill>
                  <a:schemeClr val="tx1"/>
                </a:solidFill>
                <a:latin typeface="ＭＳ ゴシック" pitchFamily="49" charset="-128"/>
                <a:ea typeface="ＭＳ ゴシック" pitchFamily="49" charset="-128"/>
                <a:cs typeface="+mn-cs"/>
              </a:rPr>
              <a:t>「環境タバコ煙曝露の健康への悪影響」</a:t>
            </a:r>
            <a:r>
              <a:rPr kumimoji="1" lang="zh-TW" altLang="en-US" sz="1200" b="0" i="0" u="none" strike="noStrike" kern="1200" baseline="0" dirty="0" smtClean="0">
                <a:solidFill>
                  <a:schemeClr val="tx1"/>
                </a:solidFill>
                <a:latin typeface="ＭＳ ゴシック" pitchFamily="49" charset="-128"/>
                <a:ea typeface="ＭＳ ゴシック" pitchFamily="49" charset="-128"/>
                <a:cs typeface="+mn-cs"/>
              </a:rPr>
              <a:t>日本語翻訳版</a:t>
            </a:r>
            <a:r>
              <a:rPr kumimoji="1" lang="ja-JP" altLang="en-US" sz="1200" b="0" i="0" u="none" strike="noStrike" kern="1200" baseline="0" dirty="0" smtClean="0">
                <a:solidFill>
                  <a:schemeClr val="tx1"/>
                </a:solidFill>
                <a:latin typeface="ＭＳ ゴシック" pitchFamily="49" charset="-128"/>
                <a:ea typeface="ＭＳ ゴシック" pitchFamily="49" charset="-128"/>
                <a:cs typeface="+mn-cs"/>
              </a:rPr>
              <a:t>より</a:t>
            </a:r>
            <a:endParaRPr kumimoji="1" lang="ja-JP" altLang="en-US"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84</a:t>
            </a:fld>
            <a:endParaRPr kumimoji="1" lang="ja-JP" altLang="en-US"/>
          </a:p>
        </p:txBody>
      </p:sp>
    </p:spTree>
    <p:extLst>
      <p:ext uri="{BB962C8B-B14F-4D97-AF65-F5344CB8AC3E}">
        <p14:creationId xmlns="" xmlns:p14="http://schemas.microsoft.com/office/powerpoint/2010/main" val="1647555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（出典）受動喫煙による死亡者数の推計について</a:t>
            </a:r>
            <a:r>
              <a:rPr kumimoji="1" lang="en-US" altLang="ja-JP" sz="1050" dirty="0" smtClean="0">
                <a:latin typeface="ＭＳ ゴシック" pitchFamily="49" charset="-128"/>
                <a:ea typeface="ＭＳ ゴシック" pitchFamily="49" charset="-128"/>
              </a:rPr>
              <a:t>.</a:t>
            </a:r>
            <a:r>
              <a:rPr kumimoji="1" lang="ja-JP" altLang="en-US" sz="1050" dirty="0" smtClean="0">
                <a:latin typeface="ＭＳ ゴシック" pitchFamily="49" charset="-128"/>
                <a:ea typeface="ＭＳ ゴシック" pitchFamily="49" charset="-128"/>
              </a:rPr>
              <a:t>　国立がんセンター・「喫煙と健康」</a:t>
            </a:r>
            <a:r>
              <a:rPr kumimoji="1" lang="en-US" altLang="ja-JP" sz="1050" dirty="0" smtClean="0">
                <a:latin typeface="ＭＳ ゴシック" pitchFamily="49" charset="-128"/>
                <a:ea typeface="ＭＳ ゴシック" pitchFamily="49" charset="-128"/>
              </a:rPr>
              <a:t>WHO</a:t>
            </a:r>
            <a:r>
              <a:rPr kumimoji="1" lang="ja-JP" altLang="en-US" sz="1050" dirty="0" smtClean="0">
                <a:latin typeface="ＭＳ ゴシック" pitchFamily="49" charset="-128"/>
                <a:ea typeface="ＭＳ ゴシック" pitchFamily="49" charset="-128"/>
              </a:rPr>
              <a:t>指定研究協力センター</a:t>
            </a:r>
            <a:r>
              <a:rPr kumimoji="1" lang="en-US" altLang="ja-JP" sz="1050" dirty="0" smtClean="0">
                <a:latin typeface="ＭＳ ゴシック" pitchFamily="49" charset="-128"/>
                <a:ea typeface="ＭＳ ゴシック" pitchFamily="49" charset="-128"/>
              </a:rPr>
              <a:t>.</a:t>
            </a:r>
          </a:p>
          <a:p>
            <a:r>
              <a:rPr lang="en-US" altLang="ja-JP" sz="1050" dirty="0" smtClean="0">
                <a:latin typeface="ＭＳ ゴシック" pitchFamily="49" charset="-128"/>
                <a:ea typeface="ＭＳ ゴシック" pitchFamily="49" charset="-128"/>
              </a:rPr>
              <a:t>http://www.ncc.go.jp/jp/information/pdf/20101021_tobacco.pdf</a:t>
            </a:r>
            <a:endParaRPr kumimoji="1"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85</a:t>
            </a:fld>
            <a:endParaRPr kumimoji="1" lang="ja-JP" altLang="en-US"/>
          </a:p>
        </p:txBody>
      </p:sp>
    </p:spTree>
    <p:extLst>
      <p:ext uri="{BB962C8B-B14F-4D97-AF65-F5344CB8AC3E}">
        <p14:creationId xmlns="" xmlns:p14="http://schemas.microsoft.com/office/powerpoint/2010/main" val="145715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86</a:t>
            </a:fld>
            <a:endParaRPr kumimoji="1" lang="ja-JP" altLang="en-US"/>
          </a:p>
        </p:txBody>
      </p:sp>
    </p:spTree>
    <p:extLst>
      <p:ext uri="{BB962C8B-B14F-4D97-AF65-F5344CB8AC3E}">
        <p14:creationId xmlns="" xmlns:p14="http://schemas.microsoft.com/office/powerpoint/2010/main" val="17232147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World Health Organization</a:t>
            </a:r>
            <a:r>
              <a:rPr kumimoji="1" lang="ja-JP" altLang="en-US" sz="1050" dirty="0" smtClean="0">
                <a:latin typeface="ＭＳ ゴシック" pitchFamily="49" charset="-128"/>
                <a:ea typeface="ＭＳ ゴシック" pitchFamily="49" charset="-128"/>
              </a:rPr>
              <a:t>（</a:t>
            </a:r>
            <a:r>
              <a:rPr kumimoji="1" lang="en-US" altLang="ja-JP" sz="1050" dirty="0" smtClean="0">
                <a:latin typeface="ＭＳ ゴシック" pitchFamily="49" charset="-128"/>
                <a:ea typeface="ＭＳ ゴシック" pitchFamily="49" charset="-128"/>
              </a:rPr>
              <a:t>WHO</a:t>
            </a:r>
            <a:r>
              <a:rPr kumimoji="1" lang="ja-JP" altLang="en-US" sz="1050" dirty="0" smtClean="0">
                <a:latin typeface="ＭＳ ゴシック" pitchFamily="49" charset="-128"/>
                <a:ea typeface="ＭＳ ゴシック" pitchFamily="49" charset="-128"/>
              </a:rPr>
              <a:t>）</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10 facts on second-hand smoke</a:t>
            </a:r>
          </a:p>
          <a:p>
            <a:r>
              <a:rPr kumimoji="1" lang="en-US" altLang="ja-JP" sz="1050" dirty="0" smtClean="0">
                <a:latin typeface="ＭＳ ゴシック" pitchFamily="49" charset="-128"/>
                <a:ea typeface="ＭＳ ゴシック" pitchFamily="49" charset="-128"/>
              </a:rPr>
              <a:t>http://www.who.int/features/factfiles/tobacco/tobacco_facts/en/index.html</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88</a:t>
            </a:fld>
            <a:endParaRPr kumimoji="1" lang="ja-JP" altLang="en-US"/>
          </a:p>
        </p:txBody>
      </p:sp>
    </p:spTree>
    <p:extLst>
      <p:ext uri="{BB962C8B-B14F-4D97-AF65-F5344CB8AC3E}">
        <p14:creationId xmlns="" xmlns:p14="http://schemas.microsoft.com/office/powerpoint/2010/main" val="39056797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（出典）</a:t>
            </a:r>
            <a:r>
              <a:rPr lang="ja-JP" altLang="en-US" sz="1050" dirty="0" smtClean="0">
                <a:latin typeface="ＭＳ ゴシック" pitchFamily="49" charset="-128"/>
                <a:ea typeface="ＭＳ ゴシック" pitchFamily="49" charset="-128"/>
              </a:rPr>
              <a:t>厚生労働省</a:t>
            </a:r>
            <a:r>
              <a:rPr lang="zh-TW" altLang="en-US" sz="1050" dirty="0" smtClean="0">
                <a:latin typeface="ＭＳ ゴシック" pitchFamily="49" charset="-128"/>
                <a:ea typeface="ＭＳ ゴシック" pitchFamily="49" charset="-128"/>
              </a:rPr>
              <a:t>分煙効果判定基準策定検討会報告書</a:t>
            </a:r>
            <a:r>
              <a:rPr lang="en-US" altLang="ja-JP" sz="1050" dirty="0" smtClean="0">
                <a:latin typeface="ＭＳ ゴシック" pitchFamily="49" charset="-128"/>
                <a:ea typeface="ＭＳ ゴシック" pitchFamily="49" charset="-128"/>
              </a:rPr>
              <a:t>.</a:t>
            </a:r>
            <a:r>
              <a:rPr lang="ja-JP" altLang="en-US"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http://www.mhlw.go.jp/houdou/2002/06/h0607-3.html</a:t>
            </a:r>
          </a:p>
          <a:p>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たばこの煙から子どもたちを守るには</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 </a:t>
            </a:r>
            <a:r>
              <a:rPr kumimoji="1" lang="en-US" altLang="ja-JP" sz="1050" dirty="0" smtClean="0">
                <a:latin typeface="ＭＳ ゴシック" pitchFamily="49" charset="-128"/>
                <a:ea typeface="ＭＳ ゴシック" pitchFamily="49" charset="-128"/>
              </a:rPr>
              <a:t>http://www.mhlw.go.jp/shingi/2008/10/dl/s1024-9n.pdf</a:t>
            </a:r>
          </a:p>
          <a:p>
            <a:r>
              <a:rPr kumimoji="1" lang="ja-JP" altLang="en-US" sz="1050" dirty="0" smtClean="0">
                <a:latin typeface="ＭＳ ゴシック" pitchFamily="49" charset="-128"/>
                <a:ea typeface="ＭＳ ゴシック" pitchFamily="49" charset="-128"/>
              </a:rPr>
              <a:t>山岡雅顕</a:t>
            </a:r>
            <a:r>
              <a:rPr kumimoji="1" lang="en-US" altLang="ja-JP" sz="1050" dirty="0" smtClean="0">
                <a:latin typeface="ＭＳ ゴシック" pitchFamily="49" charset="-128"/>
                <a:ea typeface="ＭＳ ゴシック" pitchFamily="49" charset="-128"/>
              </a:rPr>
              <a:t>. </a:t>
            </a:r>
            <a:r>
              <a:rPr kumimoji="1" lang="ja-JP" altLang="en-US" sz="1050" dirty="0" smtClean="0">
                <a:latin typeface="ＭＳ ゴシック" pitchFamily="49" charset="-128"/>
                <a:ea typeface="ＭＳ ゴシック" pitchFamily="49" charset="-128"/>
              </a:rPr>
              <a:t>「空気清浄機」は受動喫煙対策に役立つのでしょうか</a:t>
            </a:r>
            <a:r>
              <a:rPr kumimoji="1" lang="en-US" altLang="ja-JP" sz="1050" dirty="0" smtClean="0">
                <a:latin typeface="ＭＳ ゴシック" pitchFamily="49" charset="-128"/>
                <a:ea typeface="ＭＳ ゴシック" pitchFamily="49" charset="-128"/>
              </a:rPr>
              <a:t>. </a:t>
            </a:r>
            <a:r>
              <a:rPr kumimoji="1" lang="ja-JP" altLang="en-US" sz="1050" dirty="0" smtClean="0">
                <a:latin typeface="ＭＳ ゴシック" pitchFamily="49" charset="-128"/>
                <a:ea typeface="ＭＳ ゴシック" pitchFamily="49" charset="-128"/>
              </a:rPr>
              <a:t>治療 </a:t>
            </a:r>
            <a:r>
              <a:rPr kumimoji="1" lang="en-US" altLang="ja-JP" sz="1050" dirty="0" smtClean="0">
                <a:latin typeface="ＭＳ ゴシック" pitchFamily="49" charset="-128"/>
                <a:ea typeface="ＭＳ ゴシック" pitchFamily="49" charset="-128"/>
              </a:rPr>
              <a:t>87: 2023-2024,</a:t>
            </a:r>
            <a:r>
              <a:rPr kumimoji="1" lang="en-US" altLang="ja-JP" sz="1050" baseline="0" dirty="0" smtClean="0">
                <a:latin typeface="ＭＳ ゴシック" pitchFamily="49" charset="-128"/>
                <a:ea typeface="ＭＳ ゴシック" pitchFamily="49" charset="-128"/>
              </a:rPr>
              <a:t> 2005.</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89</a:t>
            </a:fld>
            <a:endParaRPr kumimoji="1" lang="ja-JP" altLang="en-US"/>
          </a:p>
        </p:txBody>
      </p:sp>
    </p:spTree>
    <p:extLst>
      <p:ext uri="{BB962C8B-B14F-4D97-AF65-F5344CB8AC3E}">
        <p14:creationId xmlns="" xmlns:p14="http://schemas.microsoft.com/office/powerpoint/2010/main" val="3763867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90</a:t>
            </a:fld>
            <a:endParaRPr kumimoji="1" lang="ja-JP" altLang="en-US"/>
          </a:p>
        </p:txBody>
      </p:sp>
    </p:spTree>
    <p:extLst>
      <p:ext uri="{BB962C8B-B14F-4D97-AF65-F5344CB8AC3E}">
        <p14:creationId xmlns="" xmlns:p14="http://schemas.microsoft.com/office/powerpoint/2010/main" val="1680559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誰もタバコを吸わない家庭で生活する子供を１とすると、家族が屋内で自由に喫煙する家で生活する子供は、尿中コチニン濃度が</a:t>
            </a:r>
            <a:r>
              <a:rPr lang="en-US" altLang="ja-JP" sz="1050" dirty="0" smtClean="0">
                <a:latin typeface="ＭＳ ゴシック" pitchFamily="49" charset="-128"/>
                <a:ea typeface="ＭＳ ゴシック" pitchFamily="49" charset="-128"/>
              </a:rPr>
              <a:t>15</a:t>
            </a:r>
            <a:r>
              <a:rPr lang="ja-JP" altLang="en-US" sz="1050" dirty="0" smtClean="0">
                <a:latin typeface="ＭＳ ゴシック" pitchFamily="49" charset="-128"/>
                <a:ea typeface="ＭＳ ゴシック" pitchFamily="49" charset="-128"/>
              </a:rPr>
              <a:t>倍になり、多くの受動喫煙を受けています。これを避けるため、多くの家庭では、換気扇の下で喫煙することがあります。しかし、これでも尿中コチニン濃度は</a:t>
            </a:r>
            <a:r>
              <a:rPr lang="en-US" altLang="ja-JP" sz="1050" dirty="0" smtClean="0">
                <a:latin typeface="ＭＳ ゴシック" pitchFamily="49" charset="-128"/>
                <a:ea typeface="ＭＳ ゴシック" pitchFamily="49" charset="-128"/>
              </a:rPr>
              <a:t>3</a:t>
            </a:r>
            <a:r>
              <a:rPr lang="ja-JP" altLang="en-US" sz="1050" dirty="0" smtClean="0">
                <a:latin typeface="ＭＳ ゴシック" pitchFamily="49" charset="-128"/>
                <a:ea typeface="ＭＳ ゴシック" pitchFamily="49" charset="-128"/>
              </a:rPr>
              <a:t>倍に達します。換気扇を</a:t>
            </a:r>
            <a:r>
              <a:rPr lang="ja-JP" altLang="en-US" sz="1050" dirty="0" err="1" smtClean="0">
                <a:latin typeface="ＭＳ ゴシック" pitchFamily="49" charset="-128"/>
                <a:ea typeface="ＭＳ ゴシック" pitchFamily="49" charset="-128"/>
              </a:rPr>
              <a:t>つけっ</a:t>
            </a:r>
            <a:r>
              <a:rPr lang="ja-JP" altLang="en-US" sz="1050" dirty="0" smtClean="0">
                <a:latin typeface="ＭＳ ゴシック" pitchFamily="49" charset="-128"/>
                <a:ea typeface="ＭＳ ゴシック" pitchFamily="49" charset="-128"/>
              </a:rPr>
              <a:t>放してカレーを作っても部屋にはカレーの匂いがすることからわかるように、換気扇ではすべてのタバコ煙を排除できません。完全に屋外でしか喫煙しない場合でも、尿中コチニン濃度は</a:t>
            </a:r>
            <a:r>
              <a:rPr lang="en-US" altLang="ja-JP" sz="1050" dirty="0" smtClean="0">
                <a:latin typeface="ＭＳ ゴシック" pitchFamily="49" charset="-128"/>
                <a:ea typeface="ＭＳ ゴシック" pitchFamily="49" charset="-128"/>
              </a:rPr>
              <a:t>2</a:t>
            </a:r>
            <a:r>
              <a:rPr lang="ja-JP" altLang="en-US" sz="1050" dirty="0" smtClean="0">
                <a:latin typeface="ＭＳ ゴシック" pitchFamily="49" charset="-128"/>
                <a:ea typeface="ＭＳ ゴシック" pitchFamily="49" charset="-128"/>
              </a:rPr>
              <a:t>倍です。吐く息、衣類がタバコ臭く、タバコ煙を吸い込んでいることになるのでしょうか。ちなみに空気清浄機は、タバコ煙の有害物質を除去できず、使っても意味がありません。</a:t>
            </a:r>
            <a:endParaRPr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（出典）</a:t>
            </a:r>
            <a:r>
              <a:rPr lang="en-US" altLang="ja-JP" sz="1050" dirty="0" smtClean="0">
                <a:latin typeface="ＭＳ ゴシック" pitchFamily="49" charset="-128"/>
                <a:ea typeface="ＭＳ ゴシック" pitchFamily="49" charset="-128"/>
              </a:rPr>
              <a:t>Johansson A, </a:t>
            </a:r>
            <a:r>
              <a:rPr lang="en-US" altLang="ja-JP" sz="1050" dirty="0" err="1" smtClean="0">
                <a:latin typeface="ＭＳ ゴシック" pitchFamily="49" charset="-128"/>
                <a:ea typeface="ＭＳ ゴシック" pitchFamily="49" charset="-128"/>
              </a:rPr>
              <a:t>Hermansson</a:t>
            </a:r>
            <a:r>
              <a:rPr lang="en-US" altLang="ja-JP" sz="1050" dirty="0" smtClean="0">
                <a:latin typeface="ＭＳ ゴシック" pitchFamily="49" charset="-128"/>
                <a:ea typeface="ＭＳ ゴシック" pitchFamily="49" charset="-128"/>
              </a:rPr>
              <a:t> G, </a:t>
            </a:r>
            <a:r>
              <a:rPr lang="en-US" altLang="ja-JP" sz="1050" dirty="0" err="1" smtClean="0">
                <a:latin typeface="ＭＳ ゴシック" pitchFamily="49" charset="-128"/>
                <a:ea typeface="ＭＳ ゴシック" pitchFamily="49" charset="-128"/>
              </a:rPr>
              <a:t>Ludvigsson</a:t>
            </a:r>
            <a:r>
              <a:rPr lang="en-US" altLang="ja-JP" sz="1050" dirty="0" smtClean="0">
                <a:latin typeface="ＭＳ ゴシック" pitchFamily="49" charset="-128"/>
                <a:ea typeface="ＭＳ ゴシック" pitchFamily="49" charset="-128"/>
              </a:rPr>
              <a:t> J.</a:t>
            </a:r>
            <a:r>
              <a:rPr lang="ja-JP" altLang="en-US"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How should parents protect their children from environmental tobacco-smoke exposure in the home? Pediatrics 113; e291-295, 2004.</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endParaRPr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91</a:t>
            </a:fld>
            <a:endParaRPr kumimoji="1" lang="ja-JP" altLang="en-US"/>
          </a:p>
        </p:txBody>
      </p:sp>
    </p:spTree>
    <p:extLst>
      <p:ext uri="{BB962C8B-B14F-4D97-AF65-F5344CB8AC3E}">
        <p14:creationId xmlns="" xmlns:p14="http://schemas.microsoft.com/office/powerpoint/2010/main" val="27477149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30</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39</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歳の毎日喫煙者における初めてたばこを吸った年齢および毎日喫煙を始めた年齢の累積％。多くの成人喫煙者は未成年時代に喫煙が常習化している実態があります。未成年期に喫煙のリスクをよく理解せずに、ニコチン依存症となり、成人になっていると考えられ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a:t>
            </a:r>
            <a:r>
              <a:rPr lang="zh-TW" altLang="en-US" sz="1050" dirty="0" smtClean="0">
                <a:latin typeface="ＭＳ ゴシック" pitchFamily="49" charset="-128"/>
                <a:ea typeface="ＭＳ ゴシック" pitchFamily="49" charset="-128"/>
              </a:rPr>
              <a:t>簑輪眞澄</a:t>
            </a:r>
            <a:r>
              <a:rPr lang="ja-JP" altLang="en-US" sz="1050" dirty="0" err="1" smtClean="0">
                <a:latin typeface="ＭＳ ゴシック" pitchFamily="49" charset="-128"/>
                <a:ea typeface="ＭＳ ゴシック" pitchFamily="49" charset="-128"/>
              </a:rPr>
              <a:t>、</a:t>
            </a:r>
            <a:r>
              <a:rPr lang="zh-TW" altLang="en-US" sz="1050" dirty="0" smtClean="0">
                <a:latin typeface="ＭＳ ゴシック" pitchFamily="49" charset="-128"/>
                <a:ea typeface="ＭＳ ゴシック" pitchFamily="49" charset="-128"/>
              </a:rPr>
              <a:t>尾崎米厚</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若年における喫煙開始がもたらす悪影響</a:t>
            </a:r>
            <a:r>
              <a:rPr lang="en-US" altLang="ja-JP" sz="1050" dirty="0" smtClean="0">
                <a:latin typeface="ＭＳ ゴシック" pitchFamily="49" charset="-128"/>
                <a:ea typeface="ＭＳ ゴシック" pitchFamily="49" charset="-128"/>
              </a:rPr>
              <a:t>. J </a:t>
            </a:r>
            <a:r>
              <a:rPr lang="en-US" altLang="ja-JP" sz="1050" dirty="0" err="1" smtClean="0">
                <a:latin typeface="ＭＳ ゴシック" pitchFamily="49" charset="-128"/>
                <a:ea typeface="ＭＳ ゴシック" pitchFamily="49" charset="-128"/>
              </a:rPr>
              <a:t>Natl</a:t>
            </a:r>
            <a:r>
              <a:rPr lang="en-US" altLang="ja-JP" sz="1050" dirty="0" smtClean="0">
                <a:latin typeface="ＭＳ ゴシック" pitchFamily="49" charset="-128"/>
                <a:ea typeface="ＭＳ ゴシック" pitchFamily="49" charset="-128"/>
              </a:rPr>
              <a:t> </a:t>
            </a:r>
            <a:r>
              <a:rPr lang="en-US" altLang="ja-JP" sz="1050" dirty="0" err="1" smtClean="0">
                <a:latin typeface="ＭＳ ゴシック" pitchFamily="49" charset="-128"/>
                <a:ea typeface="ＭＳ ゴシック" pitchFamily="49" charset="-128"/>
              </a:rPr>
              <a:t>Inst</a:t>
            </a:r>
            <a:r>
              <a:rPr lang="en-US" altLang="ja-JP" sz="1050" dirty="0" smtClean="0">
                <a:latin typeface="ＭＳ ゴシック" pitchFamily="49" charset="-128"/>
                <a:ea typeface="ＭＳ ゴシック" pitchFamily="49" charset="-128"/>
              </a:rPr>
              <a:t> Public Health 54; 262-277, 2005.</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93</a:t>
            </a:fld>
            <a:endParaRPr kumimoji="1" lang="ja-JP" altLang="en-US"/>
          </a:p>
        </p:txBody>
      </p:sp>
    </p:spTree>
    <p:extLst>
      <p:ext uri="{BB962C8B-B14F-4D97-AF65-F5344CB8AC3E}">
        <p14:creationId xmlns="" xmlns:p14="http://schemas.microsoft.com/office/powerpoint/2010/main" val="160986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喫煙のレベルにより順次肺癌の発生の危険性が高まることが判明しています。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Sobue</a:t>
            </a:r>
            <a:r>
              <a:rPr kumimoji="1" lang="en-US" altLang="ja-JP" sz="1050" dirty="0" smtClean="0">
                <a:latin typeface="ＭＳ ゴシック" pitchFamily="49" charset="-128"/>
                <a:ea typeface="ＭＳ ゴシック" pitchFamily="49" charset="-128"/>
              </a:rPr>
              <a:t> T, Yamamoto S, Hara M, </a:t>
            </a:r>
            <a:r>
              <a:rPr kumimoji="1" lang="en-US" altLang="ja-JP" sz="1050" dirty="0" err="1" smtClean="0">
                <a:latin typeface="ＭＳ ゴシック" pitchFamily="49" charset="-128"/>
                <a:ea typeface="ＭＳ ゴシック" pitchFamily="49" charset="-128"/>
              </a:rPr>
              <a:t>Sasazuki</a:t>
            </a:r>
            <a:r>
              <a:rPr kumimoji="1" lang="en-US" altLang="ja-JP" sz="1050" dirty="0" smtClean="0">
                <a:latin typeface="ＭＳ ゴシック" pitchFamily="49" charset="-128"/>
                <a:ea typeface="ＭＳ ゴシック" pitchFamily="49" charset="-128"/>
              </a:rPr>
              <a:t> S, Sasaki S,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S; JPHC Study Group. Japanese Public Health Center.</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Cigarette smoking and subsequent risk of lung cancer by histologic type in middle-aged Japanese men and women: the JPHC study.</a:t>
            </a:r>
            <a:r>
              <a:rPr kumimoji="1" lang="ja-JP" altLang="en-US"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Int</a:t>
            </a:r>
            <a:r>
              <a:rPr kumimoji="1" lang="en-US" altLang="ja-JP" sz="1050" dirty="0" smtClean="0">
                <a:latin typeface="ＭＳ ゴシック" pitchFamily="49" charset="-128"/>
                <a:ea typeface="ＭＳ ゴシック" pitchFamily="49" charset="-128"/>
              </a:rPr>
              <a:t> J Cancer 99;</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245-251, 2002.</a:t>
            </a:r>
            <a:r>
              <a:rPr kumimoji="1" lang="ja-JP" altLang="en-US" sz="1050" baseline="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14</a:t>
            </a:fld>
            <a:endParaRPr kumimoji="1" lang="ja-JP" altLang="en-US"/>
          </a:p>
        </p:txBody>
      </p:sp>
    </p:spTree>
    <p:extLst>
      <p:ext uri="{BB962C8B-B14F-4D97-AF65-F5344CB8AC3E}">
        <p14:creationId xmlns="" xmlns:p14="http://schemas.microsoft.com/office/powerpoint/2010/main" val="3067072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はじめて喫煙した動機ははっきりしません。その後の寿命や、生命・病気に関わる重大事なのに、</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好奇心</a:t>
            </a:r>
            <a:r>
              <a:rPr lang="en-US" altLang="ja-JP" sz="1050" dirty="0" smtClean="0">
                <a:latin typeface="ＭＳ ゴシック" pitchFamily="49" charset="-128"/>
                <a:ea typeface="ＭＳ ゴシック" pitchFamily="49" charset="-128"/>
              </a:rPr>
              <a:t>｣</a:t>
            </a:r>
            <a:r>
              <a:rPr lang="ja-JP" altLang="en-US" sz="1050" dirty="0" err="1" smtClean="0">
                <a:latin typeface="ＭＳ ゴシック" pitchFamily="49" charset="-128"/>
                <a:ea typeface="ＭＳ ゴシック" pitchFamily="49" charset="-128"/>
              </a:rPr>
              <a:t>、</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なんとなく</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が最も多いのです。この傾向は、現代の子供だけでなく、現在の喫煙者にも当てはまることです。周囲の喫煙状況では、友人、両親、兄弟の喫煙が重要な喫煙開始の要因になります。この</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なんとなく</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を変えるためには、地域・社会・国の認識が変わる必要があるということが世界共通の認識です。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（出典）厚生省編</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喫煙開始に関わる要因</a:t>
            </a:r>
            <a:r>
              <a:rPr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喫煙と健康</a:t>
            </a:r>
            <a:r>
              <a:rPr lang="en-US" altLang="ja-JP" sz="1050" dirty="0" smtClean="0">
                <a:latin typeface="ＭＳ ゴシック" pitchFamily="49" charset="-128"/>
                <a:ea typeface="ＭＳ ゴシック" pitchFamily="49" charset="-128"/>
              </a:rPr>
              <a:t>. 295, 1992.</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94</a:t>
            </a:fld>
            <a:endParaRPr kumimoji="1" lang="ja-JP" altLang="en-US"/>
          </a:p>
        </p:txBody>
      </p:sp>
    </p:spTree>
    <p:extLst>
      <p:ext uri="{BB962C8B-B14F-4D97-AF65-F5344CB8AC3E}">
        <p14:creationId xmlns="" xmlns:p14="http://schemas.microsoft.com/office/powerpoint/2010/main" val="9236293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両親の喫煙は子どもの喫煙開始に影響を与えます。このデータは高校生男子のデータですが、両親ともに非喫煙の子どもに比べて、両親ともに喫煙する場合には子どもの喫煙リスクは約３倍に上昇します。子どもを喫煙者にしたくなければ、親が禁煙することが重要で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Ozawa M, </a:t>
            </a:r>
            <a:r>
              <a:rPr kumimoji="1" lang="en-US" altLang="ja-JP" sz="1050" dirty="0" err="1" smtClean="0">
                <a:latin typeface="ＭＳ ゴシック" pitchFamily="49" charset="-128"/>
                <a:ea typeface="ＭＳ ゴシック" pitchFamily="49" charset="-128"/>
              </a:rPr>
              <a:t>Washio</a:t>
            </a:r>
            <a:r>
              <a:rPr kumimoji="1" lang="en-US" altLang="ja-JP" sz="1050" dirty="0" smtClean="0">
                <a:latin typeface="ＭＳ ゴシック" pitchFamily="49" charset="-128"/>
                <a:ea typeface="ＭＳ ゴシック" pitchFamily="49" charset="-128"/>
              </a:rPr>
              <a:t> M, </a:t>
            </a:r>
            <a:r>
              <a:rPr kumimoji="1" lang="en-US" altLang="ja-JP" sz="1050" dirty="0" err="1" smtClean="0">
                <a:latin typeface="ＭＳ ゴシック" pitchFamily="49" charset="-128"/>
                <a:ea typeface="ＭＳ ゴシック" pitchFamily="49" charset="-128"/>
              </a:rPr>
              <a:t>Kiyohara</a:t>
            </a:r>
            <a:r>
              <a:rPr kumimoji="1" lang="en-US" altLang="ja-JP" sz="1050" dirty="0" smtClean="0">
                <a:latin typeface="ＭＳ ゴシック" pitchFamily="49" charset="-128"/>
                <a:ea typeface="ＭＳ ゴシック" pitchFamily="49" charset="-128"/>
              </a:rPr>
              <a:t> C.</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Factors related to starting and continuing smoking among senior high school boys in Fukuoka, Japan.</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Asian Pac J Cancer </a:t>
            </a:r>
            <a:r>
              <a:rPr kumimoji="1" lang="en-US" altLang="ja-JP" sz="1050" dirty="0" err="1" smtClean="0">
                <a:latin typeface="ＭＳ ゴシック" pitchFamily="49" charset="-128"/>
                <a:ea typeface="ＭＳ ゴシック" pitchFamily="49" charset="-128"/>
              </a:rPr>
              <a:t>Prev</a:t>
            </a:r>
            <a:r>
              <a:rPr kumimoji="1" lang="en-US" altLang="ja-JP" sz="1050" dirty="0" smtClean="0">
                <a:latin typeface="ＭＳ ゴシック" pitchFamily="49" charset="-128"/>
                <a:ea typeface="ＭＳ ゴシック" pitchFamily="49" charset="-128"/>
              </a:rPr>
              <a:t> 9; 239-245, 2008.</a:t>
            </a:r>
            <a:r>
              <a:rPr kumimoji="1" lang="ja-JP" altLang="en-US" sz="1050" baseline="0" dirty="0" smtClean="0">
                <a:latin typeface="ＭＳ ゴシック" pitchFamily="49" charset="-128"/>
                <a:ea typeface="ＭＳ ゴシック" pitchFamily="49" charset="-128"/>
              </a:rPr>
              <a:t> （*は両親ともに非喫煙の場合に比べて統計学的に優位であることを表す）</a:t>
            </a:r>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95</a:t>
            </a:fld>
            <a:endParaRPr kumimoji="1" lang="ja-JP" altLang="en-US"/>
          </a:p>
        </p:txBody>
      </p:sp>
    </p:spTree>
    <p:extLst>
      <p:ext uri="{BB962C8B-B14F-4D97-AF65-F5344CB8AC3E}">
        <p14:creationId xmlns="" xmlns:p14="http://schemas.microsoft.com/office/powerpoint/2010/main" val="4314059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学校の喫煙に対する態度は、生徒の喫煙率に影響を与えます。敷地内禁煙にして、教師を含め誰も喫煙しないことで、生徒の喫煙率は激減します。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a:t>
            </a:r>
            <a:r>
              <a:rPr kumimoji="1" lang="en-US" altLang="ja-JP" sz="1050" dirty="0" smtClean="0">
                <a:latin typeface="ＭＳ ゴシック" pitchFamily="49" charset="-128"/>
                <a:ea typeface="ＭＳ ゴシック" pitchFamily="49" charset="-128"/>
              </a:rPr>
              <a:t>Moore L, Roberts C, Tudor-Smith C.</a:t>
            </a:r>
            <a:r>
              <a:rPr kumimoji="1" lang="ja-JP" altLang="en-US"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School smoking policies and smoking prevalence among adolescents: multilevel analysis of cross-sectional data from Wales.</a:t>
            </a:r>
            <a:r>
              <a:rPr kumimoji="1" lang="en-US" altLang="ja-JP" sz="1050" baseline="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Tob</a:t>
            </a:r>
            <a:r>
              <a:rPr kumimoji="1" lang="en-US" altLang="ja-JP" sz="1050" dirty="0" smtClean="0">
                <a:latin typeface="ＭＳ ゴシック" pitchFamily="49" charset="-128"/>
                <a:ea typeface="ＭＳ ゴシック" pitchFamily="49" charset="-128"/>
              </a:rPr>
              <a:t> Control 10;</a:t>
            </a:r>
            <a:r>
              <a:rPr kumimoji="1" lang="en-US" altLang="ja-JP" sz="1050" baseline="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117-123, 2001.</a:t>
            </a:r>
          </a:p>
          <a:p>
            <a:endParaRPr kumimoji="1" lang="en-US" altLang="ja-JP"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96</a:t>
            </a:fld>
            <a:endParaRPr kumimoji="1" lang="ja-JP" altLang="en-US"/>
          </a:p>
        </p:txBody>
      </p:sp>
    </p:spTree>
    <p:extLst>
      <p:ext uri="{BB962C8B-B14F-4D97-AF65-F5344CB8AC3E}">
        <p14:creationId xmlns="" xmlns:p14="http://schemas.microsoft.com/office/powerpoint/2010/main" val="27780968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050" dirty="0" smtClean="0">
                <a:latin typeface="ＭＳ ゴシック" pitchFamily="49" charset="-128"/>
                <a:ea typeface="ＭＳ ゴシック" pitchFamily="49" charset="-128"/>
              </a:rPr>
              <a:t>はじめてタバコを吸ったときには脳はニコチンを受け入れることができず、気持ち悪いだけです。しかし、我慢して吸っていると。</a:t>
            </a:r>
            <a:endParaRPr lang="en-US" altLang="ja-JP" sz="1050" dirty="0" smtClean="0">
              <a:latin typeface="ＭＳ ゴシック" pitchFamily="49" charset="-128"/>
              <a:ea typeface="ＭＳ ゴシック" pitchFamily="49" charset="-128"/>
            </a:endParaRPr>
          </a:p>
          <a:p>
            <a:pPr eaLnBrk="1" hangingPunct="1"/>
            <a:r>
              <a:rPr lang="ja-JP" altLang="en-US" sz="1050" dirty="0" smtClean="0">
                <a:latin typeface="ＭＳ ゴシック" pitchFamily="49" charset="-128"/>
                <a:ea typeface="ＭＳ ゴシック" pitchFamily="49" charset="-128"/>
              </a:rPr>
              <a:t>（出典）図作者：ジャック・ヘニングフィールド博士（</a:t>
            </a:r>
            <a:r>
              <a:rPr lang="ja-JP" altLang="en-US" sz="1050" dirty="0" smtClean="0">
                <a:solidFill>
                  <a:schemeClr val="bg1"/>
                </a:solidFill>
                <a:latin typeface="ＭＳ ゴシック" pitchFamily="49" charset="-128"/>
                <a:ea typeface="ＭＳ ゴシック" pitchFamily="49" charset="-128"/>
              </a:rPr>
              <a:t>ジョンズホプキンス大学）</a:t>
            </a:r>
            <a:r>
              <a:rPr lang="ja-JP" altLang="en-US" sz="1050" dirty="0" smtClean="0">
                <a:latin typeface="ＭＳ ゴシック" pitchFamily="49" charset="-128"/>
                <a:ea typeface="ＭＳ ゴシック" pitchFamily="49" charset="-128"/>
              </a:rPr>
              <a:t>（英語の説明部分を日本語へ改変）</a:t>
            </a:r>
            <a:endParaRPr lang="en-US" altLang="ja-JP" sz="1050" dirty="0" smtClean="0">
              <a:latin typeface="ＭＳ ゴシック" pitchFamily="49" charset="-128"/>
              <a:ea typeface="ＭＳ ゴシック" pitchFamily="49" charset="-128"/>
            </a:endParaRPr>
          </a:p>
          <a:p>
            <a:pPr eaLnBrk="1" hangingPunct="1"/>
            <a:r>
              <a:rPr lang="en-US" altLang="ja-JP" sz="1050" dirty="0" smtClean="0">
                <a:latin typeface="ＭＳ ゴシック" pitchFamily="49" charset="-128"/>
                <a:ea typeface="ＭＳ ゴシック" pitchFamily="49" charset="-128"/>
              </a:rPr>
              <a:t>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Professor, Johns Hopkins Medical School</a:t>
            </a:r>
          </a:p>
          <a:p>
            <a:pPr eaLnBrk="1" hangingPunct="1"/>
            <a:r>
              <a:rPr lang="en-US" altLang="ja-JP" sz="1050" dirty="0" smtClean="0">
                <a:latin typeface="ＭＳ ゴシック" pitchFamily="49" charset="-128"/>
                <a:ea typeface="ＭＳ ゴシック" pitchFamily="49" charset="-128"/>
              </a:rPr>
              <a:t>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Innovators Awards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a:t>
            </a:r>
          </a:p>
          <a:p>
            <a:pPr eaLnBrk="1" hangingPunct="1"/>
            <a:r>
              <a:rPr lang="en-US" altLang="ja-JP" sz="1050" dirty="0" smtClean="0">
                <a:latin typeface="ＭＳ ゴシック" pitchFamily="49" charset="-128"/>
                <a:ea typeface="ＭＳ ゴシック" pitchFamily="49" charset="-128"/>
              </a:rPr>
              <a:t>Professor, Johns Hopkins Medical School Professor, Johns Hopkins Medical School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Director, RWJF Innovators Awards Innovators Awards (12 World Conference, Helsinki, August 6, (12 World Conference, Helsinki, August 6, 2003)</a:t>
            </a:r>
          </a:p>
          <a:p>
            <a:pPr eaLnBrk="1" hangingPunct="1"/>
            <a:r>
              <a:rPr lang="ja-JP" altLang="en-US" sz="1050" dirty="0" smtClean="0">
                <a:latin typeface="ＭＳ ゴシック" pitchFamily="49" charset="-128"/>
                <a:ea typeface="ＭＳ ゴシック" pitchFamily="49" charset="-128"/>
              </a:rPr>
              <a:t>「第</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回タバコか健康か世界会議（ヘルシンキ）」で講演された、ジョンズホプキンス大学教授のジャック・ヘニングフィールド博士の講演スライド。</a:t>
            </a:r>
            <a:r>
              <a:rPr lang="en-US" altLang="ja-JP" sz="1050" dirty="0" smtClean="0">
                <a:latin typeface="ＭＳ ゴシック" pitchFamily="49" charset="-128"/>
                <a:ea typeface="ＭＳ ゴシック" pitchFamily="49" charset="-128"/>
              </a:rPr>
              <a:t>http://plaza.umin.ac.jp/~harasho/nsmk/fctc/henningfield.htm</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98</a:t>
            </a:fld>
            <a:endParaRPr kumimoji="1" lang="ja-JP" altLang="en-US"/>
          </a:p>
        </p:txBody>
      </p:sp>
    </p:spTree>
    <p:extLst>
      <p:ext uri="{BB962C8B-B14F-4D97-AF65-F5344CB8AC3E}">
        <p14:creationId xmlns="" xmlns:p14="http://schemas.microsoft.com/office/powerpoint/2010/main" val="7562735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050" dirty="0" smtClean="0">
                <a:latin typeface="ＭＳ ゴシック" pitchFamily="49" charset="-128"/>
                <a:ea typeface="ＭＳ ゴシック" pitchFamily="49" charset="-128"/>
              </a:rPr>
              <a:t>ニコチンを摂取したことにより、ニコチン受容体が活性化されます（アップ・レギュレーション）。</a:t>
            </a:r>
            <a:endParaRPr lang="en-US" altLang="ja-JP" sz="1050" dirty="0" smtClean="0">
              <a:latin typeface="ＭＳ ゴシック" pitchFamily="49" charset="-128"/>
              <a:ea typeface="ＭＳ ゴシック" pitchFamily="49" charset="-128"/>
            </a:endParaRPr>
          </a:p>
          <a:p>
            <a:pPr eaLnBrk="1" hangingPunct="1"/>
            <a:r>
              <a:rPr lang="ja-JP" altLang="en-US" sz="1050" dirty="0" smtClean="0">
                <a:latin typeface="ＭＳ ゴシック" pitchFamily="49" charset="-128"/>
                <a:ea typeface="ＭＳ ゴシック" pitchFamily="49" charset="-128"/>
              </a:rPr>
              <a:t>（出典）図作者：ジャック・ヘニングフィールド博士（</a:t>
            </a:r>
            <a:r>
              <a:rPr lang="ja-JP" altLang="en-US" sz="1050" dirty="0" smtClean="0">
                <a:solidFill>
                  <a:schemeClr val="bg1"/>
                </a:solidFill>
                <a:latin typeface="ＭＳ ゴシック" pitchFamily="49" charset="-128"/>
                <a:ea typeface="ＭＳ ゴシック" pitchFamily="49" charset="-128"/>
              </a:rPr>
              <a:t>ジョンズホプキンス大学）</a:t>
            </a:r>
            <a:r>
              <a:rPr lang="ja-JP" altLang="en-US" sz="1050" dirty="0" smtClean="0">
                <a:latin typeface="ＭＳ ゴシック" pitchFamily="49" charset="-128"/>
                <a:ea typeface="ＭＳ ゴシック" pitchFamily="49" charset="-128"/>
              </a:rPr>
              <a:t>（英語の説明部分を日本語へ改変）</a:t>
            </a:r>
            <a:endParaRPr lang="en-US" altLang="ja-JP" sz="1050" dirty="0" smtClean="0">
              <a:latin typeface="ＭＳ ゴシック" pitchFamily="49" charset="-128"/>
              <a:ea typeface="ＭＳ ゴシック" pitchFamily="49" charset="-128"/>
            </a:endParaRPr>
          </a:p>
          <a:p>
            <a:pPr eaLnBrk="1" hangingPunct="1"/>
            <a:r>
              <a:rPr lang="en-US" altLang="ja-JP" sz="1050" dirty="0" smtClean="0">
                <a:latin typeface="ＭＳ ゴシック" pitchFamily="49" charset="-128"/>
                <a:ea typeface="ＭＳ ゴシック" pitchFamily="49" charset="-128"/>
              </a:rPr>
              <a:t>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Professor, Johns Hopkins Medical School</a:t>
            </a:r>
          </a:p>
          <a:p>
            <a:pPr eaLnBrk="1" hangingPunct="1"/>
            <a:r>
              <a:rPr lang="en-US" altLang="ja-JP" sz="1050" dirty="0" smtClean="0">
                <a:latin typeface="ＭＳ ゴシック" pitchFamily="49" charset="-128"/>
                <a:ea typeface="ＭＳ ゴシック" pitchFamily="49" charset="-128"/>
              </a:rPr>
              <a:t>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Innovators Awards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a:t>
            </a:r>
          </a:p>
          <a:p>
            <a:pPr eaLnBrk="1" hangingPunct="1"/>
            <a:r>
              <a:rPr lang="en-US" altLang="ja-JP" sz="1050" dirty="0" smtClean="0">
                <a:latin typeface="ＭＳ ゴシック" pitchFamily="49" charset="-128"/>
                <a:ea typeface="ＭＳ ゴシック" pitchFamily="49" charset="-128"/>
              </a:rPr>
              <a:t>Professor, Johns Hopkins Medical School Professor, Johns Hopkins Medical School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Director, RWJF Innovators Awards Innovators Awards (12 World Conference, Helsinki, August 6, (12 World Conference, Helsinki, August 6, 2003)</a:t>
            </a:r>
          </a:p>
          <a:p>
            <a:pPr eaLnBrk="1" hangingPunct="1"/>
            <a:r>
              <a:rPr lang="ja-JP" altLang="en-US" sz="1050" dirty="0" smtClean="0">
                <a:latin typeface="ＭＳ ゴシック" pitchFamily="49" charset="-128"/>
                <a:ea typeface="ＭＳ ゴシック" pitchFamily="49" charset="-128"/>
              </a:rPr>
              <a:t>「第</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回タバコか健康か世界会議（ヘルシンキ）」で講演された、ジョンズホプキンス大学教授のジャック・ヘニングフィールド博士の講演スライド。</a:t>
            </a:r>
            <a:r>
              <a:rPr lang="en-US" altLang="ja-JP" sz="1050" dirty="0" smtClean="0">
                <a:latin typeface="ＭＳ ゴシック" pitchFamily="49" charset="-128"/>
                <a:ea typeface="ＭＳ ゴシック" pitchFamily="49" charset="-128"/>
              </a:rPr>
              <a:t>http://plaza.umin.ac.jp/~harasho/nsmk/fctc/henningfield.htm</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99</a:t>
            </a:fld>
            <a:endParaRPr kumimoji="1" lang="ja-JP" altLang="en-US"/>
          </a:p>
        </p:txBody>
      </p:sp>
    </p:spTree>
    <p:extLst>
      <p:ext uri="{BB962C8B-B14F-4D97-AF65-F5344CB8AC3E}">
        <p14:creationId xmlns="" xmlns:p14="http://schemas.microsoft.com/office/powerpoint/2010/main" val="2252584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050" i="0" dirty="0" smtClean="0">
                <a:latin typeface="ＭＳ ゴシック" pitchFamily="49" charset="-128"/>
                <a:ea typeface="ＭＳ ゴシック" pitchFamily="49" charset="-128"/>
              </a:rPr>
              <a:t>ニコチン受容体は、ニコチンを受け取り、ドパミンを脳内に供給します。するとタバコを吸った人は、ホッとしたり、気持ちがよくなります。しかし、この「快感」は一時的なものです。</a:t>
            </a:r>
            <a:endParaRPr lang="en-US" altLang="ja-JP" sz="1050" i="0" dirty="0" smtClean="0">
              <a:latin typeface="ＭＳ ゴシック" pitchFamily="49" charset="-128"/>
              <a:ea typeface="ＭＳ ゴシック" pitchFamily="49" charset="-128"/>
            </a:endParaRPr>
          </a:p>
          <a:p>
            <a:pPr eaLnBrk="1" hangingPunct="1"/>
            <a:r>
              <a:rPr lang="ja-JP" altLang="en-US" sz="1050" dirty="0" smtClean="0">
                <a:latin typeface="ＭＳ ゴシック" pitchFamily="49" charset="-128"/>
                <a:ea typeface="ＭＳ ゴシック" pitchFamily="49" charset="-128"/>
              </a:rPr>
              <a:t>（出典）図作者：ジャック・ヘニングフィールド博士（</a:t>
            </a:r>
            <a:r>
              <a:rPr lang="ja-JP" altLang="en-US" sz="1050" dirty="0" smtClean="0">
                <a:solidFill>
                  <a:schemeClr val="bg1"/>
                </a:solidFill>
                <a:latin typeface="ＭＳ ゴシック" pitchFamily="49" charset="-128"/>
                <a:ea typeface="ＭＳ ゴシック" pitchFamily="49" charset="-128"/>
              </a:rPr>
              <a:t>ジョンズホプキンス大学）</a:t>
            </a:r>
            <a:r>
              <a:rPr lang="ja-JP" altLang="en-US" sz="1050" dirty="0" smtClean="0">
                <a:latin typeface="ＭＳ ゴシック" pitchFamily="49" charset="-128"/>
                <a:ea typeface="ＭＳ ゴシック" pitchFamily="49" charset="-128"/>
              </a:rPr>
              <a:t>（英語の説明部分を日本語へ改変）</a:t>
            </a:r>
            <a:endParaRPr lang="en-US" altLang="ja-JP" sz="1050" dirty="0" smtClean="0">
              <a:latin typeface="ＭＳ ゴシック" pitchFamily="49" charset="-128"/>
              <a:ea typeface="ＭＳ ゴシック" pitchFamily="49" charset="-128"/>
            </a:endParaRPr>
          </a:p>
          <a:p>
            <a:pPr eaLnBrk="1" hangingPunct="1"/>
            <a:r>
              <a:rPr lang="en-US" altLang="ja-JP" sz="1050" dirty="0" smtClean="0">
                <a:latin typeface="ＭＳ ゴシック" pitchFamily="49" charset="-128"/>
                <a:ea typeface="ＭＳ ゴシック" pitchFamily="49" charset="-128"/>
              </a:rPr>
              <a:t>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Professor, Johns Hopkins Medical School</a:t>
            </a:r>
          </a:p>
          <a:p>
            <a:pPr eaLnBrk="1" hangingPunct="1"/>
            <a:r>
              <a:rPr lang="en-US" altLang="ja-JP" sz="1050" dirty="0" smtClean="0">
                <a:latin typeface="ＭＳ ゴシック" pitchFamily="49" charset="-128"/>
                <a:ea typeface="ＭＳ ゴシック" pitchFamily="49" charset="-128"/>
              </a:rPr>
              <a:t>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Innovators Awards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a:t>
            </a:r>
          </a:p>
          <a:p>
            <a:pPr eaLnBrk="1" hangingPunct="1"/>
            <a:r>
              <a:rPr lang="en-US" altLang="ja-JP" sz="1050" dirty="0" smtClean="0">
                <a:latin typeface="ＭＳ ゴシック" pitchFamily="49" charset="-128"/>
                <a:ea typeface="ＭＳ ゴシック" pitchFamily="49" charset="-128"/>
              </a:rPr>
              <a:t>Professor, Johns Hopkins Medical School Professor, Johns Hopkins Medical School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Director, RWJF Innovators Awards Innovators Awards (12 World Conference, Helsinki, August 6, (12 World Conference, Helsinki, August 6, 2003)</a:t>
            </a:r>
          </a:p>
          <a:p>
            <a:pPr eaLnBrk="1" hangingPunct="1"/>
            <a:r>
              <a:rPr lang="ja-JP" altLang="en-US" sz="1050" dirty="0" smtClean="0">
                <a:latin typeface="ＭＳ ゴシック" pitchFamily="49" charset="-128"/>
                <a:ea typeface="ＭＳ ゴシック" pitchFamily="49" charset="-128"/>
              </a:rPr>
              <a:t>「第</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回タバコか健康か世界会議（ヘルシンキ）」で講演された、ジョンズホプキンス大学教授のジャック・ヘニングフィールド博士の講演スライド。</a:t>
            </a:r>
            <a:r>
              <a:rPr lang="en-US" altLang="ja-JP" sz="1050" dirty="0" smtClean="0">
                <a:latin typeface="ＭＳ ゴシック" pitchFamily="49" charset="-128"/>
                <a:ea typeface="ＭＳ ゴシック" pitchFamily="49" charset="-128"/>
              </a:rPr>
              <a:t>http://plaza.umin.ac.jp/~harasho/nsmk/fctc/henningfield.htm</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100</a:t>
            </a:fld>
            <a:endParaRPr kumimoji="1" lang="ja-JP" altLang="en-US"/>
          </a:p>
        </p:txBody>
      </p:sp>
    </p:spTree>
    <p:extLst>
      <p:ext uri="{BB962C8B-B14F-4D97-AF65-F5344CB8AC3E}">
        <p14:creationId xmlns="" xmlns:p14="http://schemas.microsoft.com/office/powerpoint/2010/main" val="15209421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ニコチンがなくなると、その「快感」はなくなり、次第にイライラするようになります。その状態を端的にこの図は説明しています。ここでタバコを吸うと、また前のスライドのように落ち着きます。しかし、時間が経つと、またニコチンを欲求するようになるのです。このようにしてタバコはやめられなくなります。</a:t>
            </a:r>
            <a:endParaRPr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latin typeface="ＭＳ ゴシック" pitchFamily="49" charset="-128"/>
                <a:ea typeface="ＭＳ ゴシック" pitchFamily="49" charset="-128"/>
              </a:rPr>
              <a:t>また、ニコチン受容体の感受性は、ニコチン摂取とともに低下していきます（ダウン・レギュレーション）。したがって、同じだけの「快感」を得るのに、より多くのニコチンが必要となっていきます。タバコの本数を少しにしようと試みても、思ったようにはできず本数が増えるのはそのためです。</a:t>
            </a:r>
          </a:p>
          <a:p>
            <a:pPr eaLnBrk="1" hangingPunct="1"/>
            <a:r>
              <a:rPr lang="ja-JP" altLang="en-US" sz="1050" dirty="0" smtClean="0">
                <a:latin typeface="ＭＳ ゴシック" pitchFamily="49" charset="-128"/>
                <a:ea typeface="ＭＳ ゴシック" pitchFamily="49" charset="-128"/>
              </a:rPr>
              <a:t>（出典）図作者：ジャック・ヘニングフィールド博士（</a:t>
            </a:r>
            <a:r>
              <a:rPr lang="ja-JP" altLang="en-US" sz="1050" dirty="0" smtClean="0">
                <a:solidFill>
                  <a:schemeClr val="bg1"/>
                </a:solidFill>
                <a:latin typeface="ＭＳ ゴシック" pitchFamily="49" charset="-128"/>
                <a:ea typeface="ＭＳ ゴシック" pitchFamily="49" charset="-128"/>
              </a:rPr>
              <a:t>ジョンズホプキンス大学）</a:t>
            </a:r>
            <a:r>
              <a:rPr lang="ja-JP" altLang="en-US" sz="1050" dirty="0" smtClean="0">
                <a:latin typeface="ＭＳ ゴシック" pitchFamily="49" charset="-128"/>
                <a:ea typeface="ＭＳ ゴシック" pitchFamily="49" charset="-128"/>
              </a:rPr>
              <a:t>（英語の説明部分を日本語へ改変）</a:t>
            </a:r>
            <a:endParaRPr lang="en-US" altLang="ja-JP" sz="1050" dirty="0" smtClean="0">
              <a:latin typeface="ＭＳ ゴシック" pitchFamily="49" charset="-128"/>
              <a:ea typeface="ＭＳ ゴシック" pitchFamily="49" charset="-128"/>
            </a:endParaRPr>
          </a:p>
          <a:p>
            <a:pPr eaLnBrk="1" hangingPunct="1"/>
            <a:r>
              <a:rPr lang="en-US" altLang="ja-JP" sz="1050" dirty="0" smtClean="0">
                <a:latin typeface="ＭＳ ゴシック" pitchFamily="49" charset="-128"/>
                <a:ea typeface="ＭＳ ゴシック" pitchFamily="49" charset="-128"/>
              </a:rPr>
              <a:t>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Professor, Johns Hopkins Medical School</a:t>
            </a:r>
          </a:p>
          <a:p>
            <a:pPr eaLnBrk="1" hangingPunct="1"/>
            <a:r>
              <a:rPr lang="en-US" altLang="ja-JP" sz="1050" dirty="0" smtClean="0">
                <a:latin typeface="ＭＳ ゴシック" pitchFamily="49" charset="-128"/>
                <a:ea typeface="ＭＳ ゴシック" pitchFamily="49" charset="-128"/>
              </a:rPr>
              <a:t>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Innovators Awards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 Jack E. </a:t>
            </a:r>
            <a:r>
              <a:rPr lang="en-US" altLang="ja-JP" sz="1050" dirty="0" err="1" smtClean="0">
                <a:latin typeface="ＭＳ ゴシック" pitchFamily="49" charset="-128"/>
                <a:ea typeface="ＭＳ ゴシック" pitchFamily="49" charset="-128"/>
              </a:rPr>
              <a:t>Henningfield</a:t>
            </a:r>
            <a:r>
              <a:rPr lang="en-US" altLang="ja-JP" sz="1050" dirty="0" smtClean="0">
                <a:latin typeface="ＭＳ ゴシック" pitchFamily="49" charset="-128"/>
                <a:ea typeface="ＭＳ ゴシック" pitchFamily="49" charset="-128"/>
              </a:rPr>
              <a:t>, PhD</a:t>
            </a:r>
          </a:p>
          <a:p>
            <a:pPr eaLnBrk="1" hangingPunct="1"/>
            <a:r>
              <a:rPr lang="en-US" altLang="ja-JP" sz="1050" dirty="0" smtClean="0">
                <a:latin typeface="ＭＳ ゴシック" pitchFamily="49" charset="-128"/>
                <a:ea typeface="ＭＳ ゴシック" pitchFamily="49" charset="-128"/>
              </a:rPr>
              <a:t>Professor, Johns Hopkins Medical School Professor, Johns Hopkins Medical School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Vice President, </a:t>
            </a:r>
            <a:r>
              <a:rPr lang="en-US" altLang="ja-JP" sz="1050" dirty="0" err="1" smtClean="0">
                <a:latin typeface="ＭＳ ゴシック" pitchFamily="49" charset="-128"/>
                <a:ea typeface="ＭＳ ゴシック" pitchFamily="49" charset="-128"/>
              </a:rPr>
              <a:t>Pinney</a:t>
            </a:r>
            <a:r>
              <a:rPr lang="en-US" altLang="ja-JP" sz="1050" dirty="0" smtClean="0">
                <a:latin typeface="ＭＳ ゴシック" pitchFamily="49" charset="-128"/>
                <a:ea typeface="ＭＳ ゴシック" pitchFamily="49" charset="-128"/>
              </a:rPr>
              <a:t> Associates, and Director, RWJF Director, RWJF Innovators Awards Innovators Awards (12 World Conference, Helsinki, August 6, (12 World Conference, Helsinki, August 6, 2003)</a:t>
            </a:r>
          </a:p>
          <a:p>
            <a:pPr eaLnBrk="1" hangingPunct="1"/>
            <a:r>
              <a:rPr lang="ja-JP" altLang="en-US" sz="1050" dirty="0" smtClean="0">
                <a:latin typeface="ＭＳ ゴシック" pitchFamily="49" charset="-128"/>
                <a:ea typeface="ＭＳ ゴシック" pitchFamily="49" charset="-128"/>
              </a:rPr>
              <a:t>「第</a:t>
            </a:r>
            <a:r>
              <a:rPr lang="en-US" altLang="ja-JP" sz="1050" dirty="0" smtClean="0">
                <a:latin typeface="ＭＳ ゴシック" pitchFamily="49" charset="-128"/>
                <a:ea typeface="ＭＳ ゴシック" pitchFamily="49" charset="-128"/>
              </a:rPr>
              <a:t>12</a:t>
            </a:r>
            <a:r>
              <a:rPr lang="ja-JP" altLang="en-US" sz="1050" dirty="0" smtClean="0">
                <a:latin typeface="ＭＳ ゴシック" pitchFamily="49" charset="-128"/>
                <a:ea typeface="ＭＳ ゴシック" pitchFamily="49" charset="-128"/>
              </a:rPr>
              <a:t>回タバコか健康か世界会議（ヘルシンキ）」で講演された、ジョンズホプキンス大学教授のジャック・ヘニングフィールド博士の講演スライド。</a:t>
            </a:r>
            <a:r>
              <a:rPr lang="en-US" altLang="ja-JP" sz="1050" dirty="0" smtClean="0">
                <a:latin typeface="ＭＳ ゴシック" pitchFamily="49" charset="-128"/>
                <a:ea typeface="ＭＳ ゴシック" pitchFamily="49" charset="-128"/>
              </a:rPr>
              <a:t>http://plaza.umin.ac.jp/~harasho/nsmk/fctc/henningfield.htm</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101</a:t>
            </a:fld>
            <a:endParaRPr kumimoji="1" lang="ja-JP" altLang="en-US"/>
          </a:p>
        </p:txBody>
      </p:sp>
    </p:spTree>
    <p:extLst>
      <p:ext uri="{BB962C8B-B14F-4D97-AF65-F5344CB8AC3E}">
        <p14:creationId xmlns="" xmlns:p14="http://schemas.microsoft.com/office/powerpoint/2010/main" val="29226587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喫煙サル。ニコチン依存症になると、サルもこのようにおいしそうにタバコを吸うようになります。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102</a:t>
            </a:fld>
            <a:endParaRPr kumimoji="1" lang="ja-JP" altLang="en-US"/>
          </a:p>
        </p:txBody>
      </p:sp>
    </p:spTree>
    <p:extLst>
      <p:ext uri="{BB962C8B-B14F-4D97-AF65-F5344CB8AC3E}">
        <p14:creationId xmlns="" xmlns:p14="http://schemas.microsoft.com/office/powerpoint/2010/main" val="5666293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タバコを吸うと、数秒後には脳内にニコチンが到達します。ニコチンはニコチン受容体を介し、ドパミンを分泌します。得られたドパミンは快感や快楽をもたらし、喫煙者はホッとして、ストレスがとれた感覚を覚えます。しかし、ニコチンが欠乏していくとともに、ドパミンも不足していくため、ニコチンを摂取したいと感じるようになります。これが、喫煙者の言う「ストレス」です。喫煙者の言う「ストレス」は、ニコチンを摂取したため生まれたものです。時間経過とともに、イライラが生じ、タバコを吸わざるを得ない状態となり、喫煙行為に及ぶことになります。この循環を繰り返すことにより、喫煙者は何か自然に生まれてくる「ストレス」をとってくれるものが喫煙だと思い違いをするようになります。ニコチンへの身体的依存とともに、このような誤った認知により心理的依存が確立し、ニコチン依存症が形成されます。</a:t>
            </a:r>
            <a:endParaRPr kumimoji="1" lang="en-US" altLang="ja-JP" sz="1050" dirty="0" smtClean="0">
              <a:latin typeface="ＭＳ ゴシック" pitchFamily="49" charset="-128"/>
              <a:ea typeface="ＭＳ ゴシック" pitchFamily="49" charset="-128"/>
            </a:endParaRPr>
          </a:p>
          <a:p>
            <a:pPr fontAlgn="base">
              <a:spcBef>
                <a:spcPct val="0"/>
              </a:spcBef>
              <a:spcAft>
                <a:spcPct val="0"/>
              </a:spcAft>
            </a:pPr>
            <a:r>
              <a:rPr kumimoji="1" lang="ja-JP" altLang="en-US" sz="1050" dirty="0" smtClean="0">
                <a:latin typeface="ＭＳ ゴシック" pitchFamily="49" charset="-128"/>
                <a:ea typeface="ＭＳ ゴシック" pitchFamily="49" charset="-128"/>
              </a:rPr>
              <a:t>（出典）</a:t>
            </a:r>
            <a:r>
              <a:rPr kumimoji="0" lang="en-US" altLang="en-US" sz="1050" dirty="0" smtClean="0">
                <a:solidFill>
                  <a:srgbClr val="000000"/>
                </a:solidFill>
                <a:latin typeface="ＭＳ ゴシック" pitchFamily="49" charset="-128"/>
                <a:ea typeface="ＭＳ ゴシック" pitchFamily="49" charset="-128"/>
              </a:rPr>
              <a:t>1</a:t>
            </a:r>
            <a:r>
              <a:rPr kumimoji="0" lang="en-US" altLang="ja-JP" sz="1050" dirty="0" smtClean="0">
                <a:solidFill>
                  <a:srgbClr val="000000"/>
                </a:solidFill>
                <a:latin typeface="ＭＳ ゴシック" pitchFamily="49" charset="-128"/>
                <a:ea typeface="ＭＳ ゴシック" pitchFamily="49" charset="-128"/>
              </a:rPr>
              <a:t>)</a:t>
            </a:r>
            <a:r>
              <a:rPr kumimoji="0" lang="en-US" altLang="en-US" sz="1050" dirty="0" smtClean="0">
                <a:solidFill>
                  <a:srgbClr val="000000"/>
                </a:solidFill>
                <a:latin typeface="ＭＳ ゴシック" pitchFamily="49" charset="-128"/>
                <a:ea typeface="ＭＳ ゴシック" pitchFamily="49" charset="-128"/>
              </a:rPr>
              <a:t> Jarvis</a:t>
            </a:r>
            <a:r>
              <a:rPr kumimoji="0" lang="en-US" altLang="ja-JP" sz="1050" dirty="0" smtClean="0">
                <a:solidFill>
                  <a:srgbClr val="000000"/>
                </a:solidFill>
                <a:latin typeface="ＭＳ ゴシック" pitchFamily="49" charset="-128"/>
                <a:ea typeface="ＭＳ ゴシック" pitchFamily="49" charset="-128"/>
              </a:rPr>
              <a:t>,</a:t>
            </a:r>
            <a:r>
              <a:rPr kumimoji="0" lang="en-US" altLang="en-US" sz="1050" dirty="0" smtClean="0">
                <a:solidFill>
                  <a:srgbClr val="000000"/>
                </a:solidFill>
                <a:latin typeface="ＭＳ ゴシック" pitchFamily="49" charset="-128"/>
                <a:ea typeface="ＭＳ ゴシック" pitchFamily="49" charset="-128"/>
              </a:rPr>
              <a:t> MJ</a:t>
            </a:r>
            <a:r>
              <a:rPr kumimoji="0" lang="en-US" altLang="ja-JP" sz="1050" dirty="0" smtClean="0">
                <a:solidFill>
                  <a:srgbClr val="000000"/>
                </a:solidFill>
                <a:latin typeface="ＭＳ ゴシック" pitchFamily="49" charset="-128"/>
                <a:ea typeface="ＭＳ ゴシック" pitchFamily="49" charset="-128"/>
              </a:rPr>
              <a:t>: </a:t>
            </a:r>
            <a:r>
              <a:rPr kumimoji="0" lang="en-US" altLang="en-US" sz="1050" dirty="0" smtClean="0">
                <a:solidFill>
                  <a:srgbClr val="000000"/>
                </a:solidFill>
                <a:latin typeface="ＭＳ ゴシック" pitchFamily="49" charset="-128"/>
                <a:ea typeface="ＭＳ ゴシック" pitchFamily="49" charset="-128"/>
              </a:rPr>
              <a:t>BMJ </a:t>
            </a:r>
            <a:r>
              <a:rPr kumimoji="0" lang="en-US" altLang="ja-JP" sz="1050" dirty="0" smtClean="0">
                <a:solidFill>
                  <a:srgbClr val="000000"/>
                </a:solidFill>
                <a:latin typeface="ＭＳ ゴシック" pitchFamily="49" charset="-128"/>
                <a:ea typeface="ＭＳ ゴシック" pitchFamily="49" charset="-128"/>
              </a:rPr>
              <a:t>328; 277 ,2004.</a:t>
            </a:r>
            <a:r>
              <a:rPr kumimoji="0" lang="ja-JP" altLang="en-US" sz="1050" dirty="0" smtClean="0">
                <a:solidFill>
                  <a:srgbClr val="000000"/>
                </a:solidFill>
                <a:latin typeface="ＭＳ ゴシック" pitchFamily="49" charset="-128"/>
                <a:ea typeface="ＭＳ ゴシック" pitchFamily="49" charset="-128"/>
              </a:rPr>
              <a:t>　</a:t>
            </a:r>
            <a:r>
              <a:rPr kumimoji="0" lang="en-US" altLang="en-US" sz="1050" dirty="0" smtClean="0">
                <a:solidFill>
                  <a:srgbClr val="000000"/>
                </a:solidFill>
                <a:latin typeface="ＭＳ ゴシック" pitchFamily="49" charset="-128"/>
                <a:ea typeface="ＭＳ ゴシック" pitchFamily="49" charset="-128"/>
              </a:rPr>
              <a:t>2</a:t>
            </a:r>
            <a:r>
              <a:rPr kumimoji="0" lang="en-US" altLang="ja-JP" sz="1050" dirty="0" smtClean="0">
                <a:solidFill>
                  <a:srgbClr val="000000"/>
                </a:solidFill>
                <a:latin typeface="ＭＳ ゴシック" pitchFamily="49" charset="-128"/>
                <a:ea typeface="ＭＳ ゴシック" pitchFamily="49" charset="-128"/>
              </a:rPr>
              <a:t>)</a:t>
            </a:r>
            <a:r>
              <a:rPr kumimoji="0" lang="en-US" altLang="en-US" sz="1050" dirty="0" smtClean="0">
                <a:solidFill>
                  <a:srgbClr val="000000"/>
                </a:solidFill>
                <a:latin typeface="ＭＳ ゴシック" pitchFamily="49" charset="-128"/>
                <a:ea typeface="ＭＳ ゴシック" pitchFamily="49" charset="-128"/>
              </a:rPr>
              <a:t> </a:t>
            </a:r>
            <a:r>
              <a:rPr kumimoji="0" lang="en-US" altLang="en-US" sz="1050" dirty="0" err="1" smtClean="0">
                <a:solidFill>
                  <a:srgbClr val="000000"/>
                </a:solidFill>
                <a:latin typeface="ＭＳ ゴシック" pitchFamily="49" charset="-128"/>
                <a:ea typeface="ＭＳ ゴシック" pitchFamily="49" charset="-128"/>
              </a:rPr>
              <a:t>Picciotto</a:t>
            </a:r>
            <a:r>
              <a:rPr kumimoji="0" lang="en-US" altLang="en-US" sz="1050" dirty="0" smtClean="0">
                <a:solidFill>
                  <a:srgbClr val="000000"/>
                </a:solidFill>
                <a:latin typeface="ＭＳ ゴシック" pitchFamily="49" charset="-128"/>
                <a:ea typeface="ＭＳ ゴシック" pitchFamily="49" charset="-128"/>
              </a:rPr>
              <a:t> MR, et al</a:t>
            </a:r>
            <a:r>
              <a:rPr kumimoji="0" lang="en-US" altLang="ja-JP" sz="1050" dirty="0" smtClean="0">
                <a:solidFill>
                  <a:srgbClr val="000000"/>
                </a:solidFill>
                <a:latin typeface="ＭＳ ゴシック" pitchFamily="49" charset="-128"/>
                <a:ea typeface="ＭＳ ゴシック" pitchFamily="49" charset="-128"/>
              </a:rPr>
              <a:t>: Nicotine and </a:t>
            </a:r>
            <a:r>
              <a:rPr kumimoji="0" lang="en-US" altLang="ja-JP" sz="1050" dirty="0" err="1" smtClean="0">
                <a:solidFill>
                  <a:srgbClr val="000000"/>
                </a:solidFill>
                <a:latin typeface="ＭＳ ゴシック" pitchFamily="49" charset="-128"/>
                <a:ea typeface="ＭＳ ゴシック" pitchFamily="49" charset="-128"/>
              </a:rPr>
              <a:t>Tob</a:t>
            </a:r>
            <a:r>
              <a:rPr kumimoji="0" lang="en-US" altLang="ja-JP" sz="1050" dirty="0" smtClean="0">
                <a:solidFill>
                  <a:srgbClr val="000000"/>
                </a:solidFill>
                <a:latin typeface="ＭＳ ゴシック" pitchFamily="49" charset="-128"/>
                <a:ea typeface="ＭＳ ゴシック" pitchFamily="49" charset="-128"/>
              </a:rPr>
              <a:t> Res Suppl2; S121, 1999.</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103</a:t>
            </a:fld>
            <a:endParaRPr kumimoji="1" lang="ja-JP" altLang="en-US"/>
          </a:p>
        </p:txBody>
      </p:sp>
    </p:spTree>
    <p:extLst>
      <p:ext uri="{BB962C8B-B14F-4D97-AF65-F5344CB8AC3E}">
        <p14:creationId xmlns="" xmlns:p14="http://schemas.microsoft.com/office/powerpoint/2010/main" val="3784214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104</a:t>
            </a:fld>
            <a:endParaRPr kumimoji="1" lang="ja-JP" altLang="en-US"/>
          </a:p>
        </p:txBody>
      </p:sp>
    </p:spTree>
    <p:extLst>
      <p:ext uri="{BB962C8B-B14F-4D97-AF65-F5344CB8AC3E}">
        <p14:creationId xmlns="" xmlns:p14="http://schemas.microsoft.com/office/powerpoint/2010/main" val="291625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肺扁平上皮癌に関して、喫煙による危険性の増加が特に大きいことが判明しています。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a:t>
            </a:r>
            <a:r>
              <a:rPr kumimoji="1" lang="en-US" altLang="ja-JP" sz="1050" dirty="0" err="1" smtClean="0">
                <a:latin typeface="ＭＳ ゴシック" pitchFamily="49" charset="-128"/>
                <a:ea typeface="ＭＳ ゴシック" pitchFamily="49" charset="-128"/>
              </a:rPr>
              <a:t>Sobue</a:t>
            </a:r>
            <a:r>
              <a:rPr kumimoji="1" lang="en-US" altLang="ja-JP" sz="1050" dirty="0" smtClean="0">
                <a:latin typeface="ＭＳ ゴシック" pitchFamily="49" charset="-128"/>
                <a:ea typeface="ＭＳ ゴシック" pitchFamily="49" charset="-128"/>
              </a:rPr>
              <a:t> T, Yamamoto S, Hara M, </a:t>
            </a:r>
            <a:r>
              <a:rPr kumimoji="1" lang="en-US" altLang="ja-JP" sz="1050" dirty="0" err="1" smtClean="0">
                <a:latin typeface="ＭＳ ゴシック" pitchFamily="49" charset="-128"/>
                <a:ea typeface="ＭＳ ゴシック" pitchFamily="49" charset="-128"/>
              </a:rPr>
              <a:t>Sasazuki</a:t>
            </a:r>
            <a:r>
              <a:rPr kumimoji="1" lang="en-US" altLang="ja-JP" sz="1050" dirty="0" smtClean="0">
                <a:latin typeface="ＭＳ ゴシック" pitchFamily="49" charset="-128"/>
                <a:ea typeface="ＭＳ ゴシック" pitchFamily="49" charset="-128"/>
              </a:rPr>
              <a:t> S, Sasaki S, </a:t>
            </a:r>
            <a:r>
              <a:rPr kumimoji="1" lang="en-US" altLang="ja-JP" sz="1050" dirty="0" err="1" smtClean="0">
                <a:latin typeface="ＭＳ ゴシック" pitchFamily="49" charset="-128"/>
                <a:ea typeface="ＭＳ ゴシック" pitchFamily="49" charset="-128"/>
              </a:rPr>
              <a:t>Tsugane</a:t>
            </a:r>
            <a:r>
              <a:rPr kumimoji="1" lang="en-US" altLang="ja-JP" sz="1050" dirty="0" smtClean="0">
                <a:latin typeface="ＭＳ ゴシック" pitchFamily="49" charset="-128"/>
                <a:ea typeface="ＭＳ ゴシック" pitchFamily="49" charset="-128"/>
              </a:rPr>
              <a:t> S; JPHC Study Group. Japanese Public Health Center.</a:t>
            </a:r>
            <a:r>
              <a:rPr kumimoji="1" lang="ja-JP" altLang="en-US" sz="1050" dirty="0" smtClean="0">
                <a:latin typeface="ＭＳ ゴシック" pitchFamily="49" charset="-128"/>
                <a:ea typeface="ＭＳ ゴシック" pitchFamily="49" charset="-128"/>
              </a:rPr>
              <a:t>　</a:t>
            </a:r>
            <a:r>
              <a:rPr kumimoji="1" lang="en-US" altLang="ja-JP" sz="1050" dirty="0" smtClean="0">
                <a:latin typeface="ＭＳ ゴシック" pitchFamily="49" charset="-128"/>
                <a:ea typeface="ＭＳ ゴシック" pitchFamily="49" charset="-128"/>
              </a:rPr>
              <a:t>Cigarette smoking and subsequent risk of lung cancer by histologic type in middle-aged Japanese men and women: the JPHC study.</a:t>
            </a:r>
            <a:r>
              <a:rPr kumimoji="1" lang="ja-JP" altLang="en-US" sz="1050" dirty="0" smtClean="0">
                <a:latin typeface="ＭＳ ゴシック" pitchFamily="49" charset="-128"/>
                <a:ea typeface="ＭＳ ゴシック" pitchFamily="49" charset="-128"/>
              </a:rPr>
              <a:t>　</a:t>
            </a:r>
            <a:r>
              <a:rPr kumimoji="1" lang="en-US" altLang="ja-JP" sz="1050" dirty="0" err="1" smtClean="0">
                <a:latin typeface="ＭＳ ゴシック" pitchFamily="49" charset="-128"/>
                <a:ea typeface="ＭＳ ゴシック" pitchFamily="49" charset="-128"/>
              </a:rPr>
              <a:t>Int</a:t>
            </a:r>
            <a:r>
              <a:rPr kumimoji="1" lang="en-US" altLang="ja-JP" sz="1050" dirty="0" smtClean="0">
                <a:latin typeface="ＭＳ ゴシック" pitchFamily="49" charset="-128"/>
                <a:ea typeface="ＭＳ ゴシック" pitchFamily="49" charset="-128"/>
              </a:rPr>
              <a:t> J Cancer 99; 245-251, 2002.</a:t>
            </a:r>
            <a:r>
              <a:rPr kumimoji="1" lang="ja-JP" altLang="en-US" sz="1050" dirty="0" smtClean="0">
                <a:latin typeface="ＭＳ ゴシック" pitchFamily="49" charset="-128"/>
                <a:ea typeface="ＭＳ ゴシック" pitchFamily="49" charset="-128"/>
              </a:rPr>
              <a:t> （*は非喫煙者に比べて統計学的に優位であることを表す）</a:t>
            </a:r>
            <a:endParaRPr kumimoji="1" lang="en-US" altLang="ja-JP" sz="1050" dirty="0" smtClean="0">
              <a:latin typeface="ＭＳ ゴシック" pitchFamily="49" charset="-128"/>
              <a:ea typeface="ＭＳ ゴシック"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15</a:t>
            </a:fld>
            <a:endParaRPr kumimoji="1" lang="ja-JP" altLang="en-US"/>
          </a:p>
        </p:txBody>
      </p:sp>
    </p:spTree>
    <p:extLst>
      <p:ext uri="{BB962C8B-B14F-4D97-AF65-F5344CB8AC3E}">
        <p14:creationId xmlns="" xmlns:p14="http://schemas.microsoft.com/office/powerpoint/2010/main" val="18593247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105</a:t>
            </a:fld>
            <a:endParaRPr kumimoji="1" lang="ja-JP" altLang="en-US"/>
          </a:p>
        </p:txBody>
      </p:sp>
    </p:spTree>
    <p:extLst>
      <p:ext uri="{BB962C8B-B14F-4D97-AF65-F5344CB8AC3E}">
        <p14:creationId xmlns="" xmlns:p14="http://schemas.microsoft.com/office/powerpoint/2010/main" val="33720298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50" dirty="0" smtClean="0">
                <a:latin typeface="ＭＳ ゴシック" pitchFamily="49" charset="-128"/>
                <a:ea typeface="ＭＳ ゴシック" pitchFamily="49" charset="-128"/>
              </a:rPr>
              <a:t>ICD-10</a:t>
            </a:r>
            <a:r>
              <a:rPr kumimoji="1" lang="ja-JP" altLang="en-US" sz="1050" dirty="0" smtClean="0">
                <a:latin typeface="ＭＳ ゴシック" pitchFamily="49" charset="-128"/>
                <a:ea typeface="ＭＳ ゴシック" pitchFamily="49" charset="-128"/>
              </a:rPr>
              <a:t>において３項目以上あれば、ニコチン依存症と診断されます。</a:t>
            </a:r>
            <a:endParaRPr kumimoji="1" lang="en-US" altLang="ja-JP" sz="1050" dirty="0" smtClean="0">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ゴシック" pitchFamily="49" charset="-128"/>
                <a:ea typeface="ＭＳ ゴシック" pitchFamily="49" charset="-128"/>
              </a:rPr>
              <a:t>（出典）新版喫煙と健康</a:t>
            </a:r>
            <a:r>
              <a:rPr kumimoji="1" lang="en-US" altLang="ja-JP" sz="1050" dirty="0" smtClean="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保健同人社（東京）</a:t>
            </a:r>
            <a:r>
              <a:rPr lang="en-US" altLang="ja-JP" sz="1050" dirty="0" smtClean="0">
                <a:latin typeface="ＭＳ ゴシック" pitchFamily="49" charset="-128"/>
                <a:ea typeface="ＭＳ ゴシック" pitchFamily="49" charset="-128"/>
              </a:rPr>
              <a:t>, 2002</a:t>
            </a:r>
            <a:endParaRPr kumimoji="1"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108</a:t>
            </a:fld>
            <a:endParaRPr kumimoji="1" lang="ja-JP" altLang="en-US"/>
          </a:p>
        </p:txBody>
      </p:sp>
    </p:spTree>
    <p:extLst>
      <p:ext uri="{BB962C8B-B14F-4D97-AF65-F5344CB8AC3E}">
        <p14:creationId xmlns="" xmlns:p14="http://schemas.microsoft.com/office/powerpoint/2010/main" val="5400243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保険診療においては、この表にある質問を用いて、ニコチン依存症かどうかを診断しています。５点以上がニコチン依存症です。</a:t>
            </a:r>
            <a:endParaRPr kumimoji="1" lang="en-US" altLang="ja-JP" sz="1050" dirty="0" smtClean="0">
              <a:latin typeface="ＭＳ ゴシック" pitchFamily="49" charset="-128"/>
              <a:ea typeface="ＭＳ ゴシック" pitchFamily="49" charset="-128"/>
            </a:endParaRPr>
          </a:p>
          <a:p>
            <a:r>
              <a:rPr kumimoji="1" lang="ja-JP" altLang="en-US" sz="1050" dirty="0" smtClean="0">
                <a:latin typeface="ＭＳ ゴシック" pitchFamily="49" charset="-128"/>
                <a:ea typeface="ＭＳ ゴシック" pitchFamily="49" charset="-128"/>
              </a:rPr>
              <a:t>（出典）禁煙治療のための標準手順書</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109</a:t>
            </a:fld>
            <a:endParaRPr kumimoji="1" lang="ja-JP" altLang="en-US"/>
          </a:p>
        </p:txBody>
      </p:sp>
    </p:spTree>
    <p:extLst>
      <p:ext uri="{BB962C8B-B14F-4D97-AF65-F5344CB8AC3E}">
        <p14:creationId xmlns="" xmlns:p14="http://schemas.microsoft.com/office/powerpoint/2010/main" val="35824699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50" dirty="0" smtClean="0">
                <a:latin typeface="ＭＳ ゴシック" pitchFamily="49" charset="-128"/>
                <a:ea typeface="ＭＳ ゴシック" pitchFamily="49" charset="-128"/>
              </a:rPr>
              <a:t>欧州連合ではこのような写真をタバコパッケージに掲載し、喫煙の害を知らせています。</a:t>
            </a:r>
            <a:endParaRPr lang="en-US" altLang="ja-JP" sz="1050" dirty="0" smtClean="0">
              <a:latin typeface="ＭＳ ゴシック" pitchFamily="49" charset="-128"/>
              <a:ea typeface="ＭＳ ゴシック" pitchFamily="49" charset="-128"/>
            </a:endParaRPr>
          </a:p>
          <a:p>
            <a:r>
              <a:rPr lang="ja-JP" altLang="en-US" sz="1050" dirty="0" smtClean="0">
                <a:latin typeface="ＭＳ ゴシック" pitchFamily="49" charset="-128"/>
                <a:ea typeface="ＭＳ ゴシック" pitchFamily="49" charset="-128"/>
              </a:rPr>
              <a:t>（出典・許諾）</a:t>
            </a:r>
            <a:r>
              <a:rPr lang="en-US" altLang="ja-JP" sz="1050" dirty="0" smtClean="0">
                <a:latin typeface="ＭＳ ゴシック" pitchFamily="49" charset="-128"/>
                <a:ea typeface="ＭＳ ゴシック" pitchFamily="49" charset="-128"/>
              </a:rPr>
              <a:t>© European Union</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Pictorial health warnings</a:t>
            </a:r>
            <a:r>
              <a:rPr lang="en-US" altLang="ja-JP" sz="1050" baseline="0" dirty="0" smtClean="0">
                <a:latin typeface="ＭＳ ゴシック" pitchFamily="49" charset="-128"/>
                <a:ea typeface="ＭＳ ゴシック" pitchFamily="49" charset="-128"/>
              </a:rPr>
              <a:t> </a:t>
            </a:r>
            <a:r>
              <a:rPr lang="en-US" altLang="ja-JP" sz="1050" dirty="0" smtClean="0">
                <a:latin typeface="ＭＳ ゴシック" pitchFamily="49" charset="-128"/>
                <a:ea typeface="ＭＳ ゴシック" pitchFamily="49" charset="-128"/>
              </a:rPr>
              <a:t>United Kingdom</a:t>
            </a:r>
            <a:endParaRPr lang="ja-JP" altLang="en-US" sz="105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110</a:t>
            </a:fld>
            <a:endParaRPr kumimoji="1" lang="ja-JP" altLang="en-US"/>
          </a:p>
        </p:txBody>
      </p:sp>
    </p:spTree>
    <p:extLst>
      <p:ext uri="{BB962C8B-B14F-4D97-AF65-F5344CB8AC3E}">
        <p14:creationId xmlns="" xmlns:p14="http://schemas.microsoft.com/office/powerpoint/2010/main" val="32104135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禁煙ガイドライン（</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2010</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年改訂版）には以下のように記載されている。</a:t>
            </a:r>
            <a:endPar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endParaRPr>
          </a:p>
          <a:p>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①</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Ask</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診察のたびに，すべての喫煙者を系統的に同定する）：すべての患者の喫煙に関して、質問し、記録するよう、医療機関としてのシステムをつくる、血圧、脈拍、体温、体重などのバイタルサインの欄に喫煙の欄（現在喫煙，以前喫煙，非喫煙の別）を追加する、あるいは、喫煙状況を示すステッカーをすべてのカルテに貼る</a:t>
            </a:r>
            <a:endPar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endParaRPr>
          </a:p>
          <a:p>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②</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Advise</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すべての喫煙者にやめるようにはっきりと、強く、個別的に忠告する）：●はっきりと：「あなたにとって今禁煙することが重要です．私もお手伝いしましょう」「病気のときに減らすだけでは十分ではありません」●強く：「あなたの主治医として，禁煙があなたの健康を守るのに最も重要であることを知ってほしい．私やスタッフがお手伝いします」（あいまいな禁煙メッセージ、例えば「できれば禁煙した方がよい」、「禁煙が無理なら、まず本数を減らしなさい」といった表現は、喫煙者の禁煙意欲の低下につながるので発言すべきでない）●個別的に：タバコ使用と，現在の健康</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病気，社会的・経済的なコスト禁煙への動機付け</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関心レベル、子どもや家庭へのインパクトなどと関連づける</a:t>
            </a:r>
            <a:endPar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endParaRPr>
          </a:p>
          <a:p>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③</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Assess</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（禁煙への関心度を評価する）：すべての喫煙者に、今（これから</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30</a:t>
            </a:r>
            <a:r>
              <a:rPr kumimoji="1" lang="ja-JP" altLang="en-US" sz="1050" b="0" i="0" u="none" strike="noStrike" kern="1200" baseline="0" dirty="0" smtClean="0">
                <a:solidFill>
                  <a:schemeClr val="tx1"/>
                </a:solidFill>
                <a:latin typeface="ＭＳ ゴシック" pitchFamily="49" charset="-128"/>
                <a:ea typeface="ＭＳ ゴシック" pitchFamily="49" charset="-128"/>
                <a:cs typeface="+mn-cs"/>
              </a:rPr>
              <a:t>日以内に）禁煙しようと思うかどうかを尋ねる．もし、そうであれば禁煙の支援を行う．もし、そうでなければ禁煙への動機付けを行う</a:t>
            </a:r>
            <a:r>
              <a:rPr kumimoji="1" lang="en-US" altLang="ja-JP" sz="1050" b="0" i="0" u="none" strike="noStrike" kern="1200" baseline="0" dirty="0" smtClean="0">
                <a:solidFill>
                  <a:schemeClr val="tx1"/>
                </a:solidFill>
                <a:latin typeface="ＭＳ ゴシック" pitchFamily="49" charset="-128"/>
                <a:ea typeface="ＭＳ ゴシック" pitchFamily="49" charset="-128"/>
                <a:cs typeface="+mn-cs"/>
              </a:rPr>
              <a:t>』</a:t>
            </a:r>
          </a:p>
          <a:p>
            <a:r>
              <a:rPr kumimoji="1" lang="ja-JP" altLang="en-US" sz="1050" b="0" dirty="0" smtClean="0">
                <a:latin typeface="ＭＳ ゴシック" pitchFamily="49" charset="-128"/>
                <a:ea typeface="ＭＳ ゴシック" pitchFamily="49" charset="-128"/>
              </a:rPr>
              <a:t>（出典）循環器病の診断と治療に関するガイドライン（</a:t>
            </a:r>
            <a:r>
              <a:rPr kumimoji="1" lang="en-US" altLang="ja-JP" sz="1050" b="0" dirty="0" smtClean="0">
                <a:latin typeface="ＭＳ ゴシック" pitchFamily="49" charset="-128"/>
                <a:ea typeface="ＭＳ ゴシック" pitchFamily="49" charset="-128"/>
              </a:rPr>
              <a:t>2009 </a:t>
            </a:r>
            <a:r>
              <a:rPr kumimoji="1" lang="ja-JP" altLang="en-US" sz="1050" b="0" dirty="0" smtClean="0">
                <a:latin typeface="ＭＳ ゴシック" pitchFamily="49" charset="-128"/>
                <a:ea typeface="ＭＳ ゴシック" pitchFamily="49" charset="-128"/>
              </a:rPr>
              <a:t>年度合同研究班報告）禁煙ガイドライン（</a:t>
            </a:r>
            <a:r>
              <a:rPr kumimoji="1" lang="en-US" altLang="ja-JP" sz="1050" b="0" dirty="0" smtClean="0">
                <a:latin typeface="ＭＳ ゴシック" pitchFamily="49" charset="-128"/>
                <a:ea typeface="ＭＳ ゴシック" pitchFamily="49" charset="-128"/>
              </a:rPr>
              <a:t>2010</a:t>
            </a:r>
            <a:r>
              <a:rPr kumimoji="1" lang="ja-JP" altLang="en-US" sz="1050" b="0" dirty="0" smtClean="0">
                <a:latin typeface="ＭＳ ゴシック" pitchFamily="49" charset="-128"/>
                <a:ea typeface="ＭＳ ゴシック" pitchFamily="49" charset="-128"/>
              </a:rPr>
              <a:t>年改訂版）</a:t>
            </a:r>
            <a:r>
              <a:rPr kumimoji="1" lang="zh-CN" altLang="en-US" sz="1050" b="0" dirty="0" smtClean="0">
                <a:latin typeface="ＭＳ ゴシック" pitchFamily="49" charset="-128"/>
                <a:ea typeface="ＭＳ ゴシック" pitchFamily="49" charset="-128"/>
              </a:rPr>
              <a:t>合同研究班参加学会：日本口腔衛生学会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日本口腔外科学会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日本公衆衛生学会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日本呼吸器学会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日本産科婦人科学会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日本循環器学会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日本小児科学会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日本心臓病学会</a:t>
            </a:r>
            <a:r>
              <a:rPr kumimoji="1" lang="ja-JP" altLang="en-US" sz="1050" b="0" dirty="0" err="1" smtClean="0">
                <a:latin typeface="ＭＳ ゴシック" pitchFamily="49" charset="-128"/>
                <a:ea typeface="ＭＳ ゴシック" pitchFamily="49" charset="-128"/>
              </a:rPr>
              <a:t>、</a:t>
            </a:r>
            <a:r>
              <a:rPr kumimoji="1" lang="zh-CN" altLang="en-US" sz="1050" b="0" dirty="0" smtClean="0">
                <a:latin typeface="ＭＳ ゴシック" pitchFamily="49" charset="-128"/>
                <a:ea typeface="ＭＳ ゴシック" pitchFamily="49" charset="-128"/>
              </a:rPr>
              <a:t>日本肺癌学会</a:t>
            </a:r>
            <a:endParaRPr kumimoji="1" lang="en-US" altLang="zh-CN" sz="1050" b="0" dirty="0" smtClean="0">
              <a:latin typeface="ＭＳ ゴシック" pitchFamily="49" charset="-128"/>
              <a:ea typeface="ＭＳ ゴシック" pitchFamily="49" charset="-128"/>
            </a:endParaRPr>
          </a:p>
          <a:p>
            <a:r>
              <a:rPr kumimoji="1" lang="en-US" altLang="ja-JP" sz="1050" b="0" dirty="0" smtClean="0">
                <a:latin typeface="ＭＳ ゴシック" pitchFamily="49" charset="-128"/>
                <a:ea typeface="ＭＳ ゴシック" pitchFamily="49" charset="-128"/>
              </a:rPr>
              <a:t>http://www.j-circ.or.jp/guideline/pdf/JCS2010murohara.h.pdf</a:t>
            </a:r>
            <a:endParaRPr kumimoji="1" lang="ja-JP" altLang="en-US" sz="1050" b="0" dirty="0" smtClean="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112</a:t>
            </a:fld>
            <a:endParaRPr kumimoji="1" lang="ja-JP" altLang="en-US"/>
          </a:p>
        </p:txBody>
      </p:sp>
    </p:spTree>
    <p:extLst>
      <p:ext uri="{BB962C8B-B14F-4D97-AF65-F5344CB8AC3E}">
        <p14:creationId xmlns="" xmlns:p14="http://schemas.microsoft.com/office/powerpoint/2010/main" val="3376949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113</a:t>
            </a:fld>
            <a:endParaRPr kumimoji="1" lang="ja-JP" altLang="en-US"/>
          </a:p>
        </p:txBody>
      </p:sp>
    </p:spTree>
    <p:extLst>
      <p:ext uri="{BB962C8B-B14F-4D97-AF65-F5344CB8AC3E}">
        <p14:creationId xmlns="" xmlns:p14="http://schemas.microsoft.com/office/powerpoint/2010/main" val="8663877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115</a:t>
            </a:fld>
            <a:endParaRPr kumimoji="1" lang="ja-JP" altLang="en-US"/>
          </a:p>
        </p:txBody>
      </p:sp>
    </p:spTree>
    <p:extLst>
      <p:ext uri="{BB962C8B-B14F-4D97-AF65-F5344CB8AC3E}">
        <p14:creationId xmlns="" xmlns:p14="http://schemas.microsoft.com/office/powerpoint/2010/main" val="13243461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116</a:t>
            </a:fld>
            <a:endParaRPr kumimoji="1" lang="ja-JP" altLang="en-US"/>
          </a:p>
        </p:txBody>
      </p:sp>
    </p:spTree>
    <p:extLst>
      <p:ext uri="{BB962C8B-B14F-4D97-AF65-F5344CB8AC3E}">
        <p14:creationId xmlns="" xmlns:p14="http://schemas.microsoft.com/office/powerpoint/2010/main" val="36233046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一生吸わないぞ」とプレッシャーをかけると、余計吸いたくなるのが心理です。今日一日だけ、もう少しだけ、と思うほうが長続きします。禁断症状で気づきにくい頃にこそ、咳が止まるとか肌のつやがよくなるとかよい変化もおきているので、そちらに注目すると長続きします。過労だったり、睡眠不足だったり、人に気を使ったり、嫌なことを我慢すると、脳内報酬回路がニコチンを求めてきます。この時期は、大事な時だから無理しないということが大事です。喫煙再開は</a:t>
            </a:r>
            <a:r>
              <a:rPr lang="en-US" altLang="ja-JP" dirty="0" smtClean="0"/>
              <a:t>｢</a:t>
            </a:r>
            <a:r>
              <a:rPr lang="ja-JP" altLang="en-US" dirty="0" smtClean="0"/>
              <a:t>つい１本</a:t>
            </a:r>
            <a:r>
              <a:rPr lang="en-US" altLang="ja-JP" dirty="0" smtClean="0"/>
              <a:t>｣</a:t>
            </a:r>
            <a:r>
              <a:rPr lang="ja-JP" altLang="en-US" dirty="0" smtClean="0"/>
              <a:t>が最も多い原因です。この</a:t>
            </a:r>
            <a:r>
              <a:rPr lang="en-US" altLang="ja-JP" dirty="0" smtClean="0"/>
              <a:t>｢</a:t>
            </a:r>
            <a:r>
              <a:rPr lang="ja-JP" altLang="en-US" dirty="0" smtClean="0"/>
              <a:t>つい１本</a:t>
            </a:r>
            <a:r>
              <a:rPr lang="en-US" altLang="ja-JP" dirty="0" smtClean="0"/>
              <a:t>｣</a:t>
            </a:r>
            <a:r>
              <a:rPr lang="ja-JP" altLang="en-US" dirty="0" smtClean="0"/>
              <a:t>を避けることが重要です。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アランは幸福論において、ストレスの対処法として、笑うこと、深呼吸、体操、休息、あくびの効用を勧めています。試してみてはいかがでしょう。</a:t>
            </a:r>
          </a:p>
        </p:txBody>
      </p:sp>
      <p:sp>
        <p:nvSpPr>
          <p:cNvPr id="4" name="スライド番号プレースホルダー 3"/>
          <p:cNvSpPr>
            <a:spLocks noGrp="1"/>
          </p:cNvSpPr>
          <p:nvPr>
            <p:ph type="sldNum" sz="quarter" idx="10"/>
          </p:nvPr>
        </p:nvSpPr>
        <p:spPr/>
        <p:txBody>
          <a:bodyPr/>
          <a:lstStyle/>
          <a:p>
            <a:fld id="{92CDC032-A555-4080-92CA-45CCDCC54E61}" type="slidenum">
              <a:rPr kumimoji="1" lang="ja-JP" altLang="en-US" smtClean="0"/>
              <a:pPr/>
              <a:t>123</a:t>
            </a:fld>
            <a:endParaRPr kumimoji="1" lang="ja-JP" altLang="en-US"/>
          </a:p>
        </p:txBody>
      </p:sp>
    </p:spTree>
    <p:extLst>
      <p:ext uri="{BB962C8B-B14F-4D97-AF65-F5344CB8AC3E}">
        <p14:creationId xmlns="" xmlns:p14="http://schemas.microsoft.com/office/powerpoint/2010/main" val="10585285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ＭＳ ゴシック" pitchFamily="49" charset="-128"/>
                <a:ea typeface="ＭＳ ゴシック" pitchFamily="49" charset="-128"/>
              </a:rPr>
              <a:t>（出典）ニコチン依存症管理料算定保険医療機関における禁煙成功率の実態調査</a:t>
            </a:r>
            <a:endParaRPr kumimoji="1" lang="en-US" altLang="ja-JP" sz="1050" dirty="0" smtClean="0">
              <a:latin typeface="ＭＳ ゴシック" pitchFamily="49" charset="-128"/>
              <a:ea typeface="ＭＳ ゴシック" pitchFamily="49" charset="-128"/>
            </a:endParaRPr>
          </a:p>
          <a:p>
            <a:r>
              <a:rPr kumimoji="1" lang="en-US" altLang="ja-JP" sz="1050" dirty="0" smtClean="0">
                <a:latin typeface="ＭＳ ゴシック" pitchFamily="49" charset="-128"/>
                <a:ea typeface="ＭＳ ゴシック" pitchFamily="49" charset="-128"/>
              </a:rPr>
              <a:t>http://www.mhlw.go.jp/shingi/2007/10/dl/s1010-5h.pdf</a:t>
            </a:r>
            <a:endParaRPr kumimoji="1" lang="ja-JP" altLang="en-US" sz="1050" dirty="0">
              <a:latin typeface="ＭＳ ゴシック" pitchFamily="49" charset="-128"/>
              <a:ea typeface="ＭＳ ゴシック" pitchFamily="49" charset="-128"/>
            </a:endParaRPr>
          </a:p>
        </p:txBody>
      </p:sp>
      <p:sp>
        <p:nvSpPr>
          <p:cNvPr id="4" name="スライド番号プレースホルダー 3"/>
          <p:cNvSpPr>
            <a:spLocks noGrp="1"/>
          </p:cNvSpPr>
          <p:nvPr>
            <p:ph type="sldNum" sz="quarter" idx="10"/>
          </p:nvPr>
        </p:nvSpPr>
        <p:spPr/>
        <p:txBody>
          <a:bodyPr/>
          <a:lstStyle/>
          <a:p>
            <a:fld id="{39EBF107-A02D-44ED-A02A-983AEDBD2E21}" type="slidenum">
              <a:rPr kumimoji="1" lang="ja-JP" altLang="en-US" smtClean="0"/>
              <a:pPr/>
              <a:t>124</a:t>
            </a:fld>
            <a:endParaRPr kumimoji="1" lang="ja-JP" altLang="en-US"/>
          </a:p>
        </p:txBody>
      </p:sp>
    </p:spTree>
    <p:extLst>
      <p:ext uri="{BB962C8B-B14F-4D97-AF65-F5344CB8AC3E}">
        <p14:creationId xmlns="" xmlns:p14="http://schemas.microsoft.com/office/powerpoint/2010/main" val="2332054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haigan.gr.jp/"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haigan.gr.jp/"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1026" name="Picture 2" descr="特定非営利活動法人日本肺癌学会">
            <a:hlinkClick r:id="rId2"/>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5496" y="6371088"/>
            <a:ext cx="1881376" cy="442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5650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169736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32735306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4" name="フッター プレースホルダー 3"/>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a:xfrm>
            <a:off x="6553200" y="6245225"/>
            <a:ext cx="2133600" cy="476250"/>
          </a:xfrm>
        </p:spPr>
        <p:txBody>
          <a:bodyPr/>
          <a:lstStyle>
            <a:lvl1pPr>
              <a:defRPr/>
            </a:lvl1pPr>
          </a:lstStyle>
          <a:p>
            <a:fld id="{07410B88-2735-4944-8871-2023855A0EEE}" type="slidenum">
              <a:rPr lang="en-US" altLang="ja-JP"/>
              <a:pPr/>
              <a:t>&lt;#&gt;</a:t>
            </a:fld>
            <a:endParaRPr lang="en-US" altLang="ja-JP"/>
          </a:p>
        </p:txBody>
      </p:sp>
    </p:spTree>
    <p:extLst>
      <p:ext uri="{BB962C8B-B14F-4D97-AF65-F5344CB8AC3E}">
        <p14:creationId xmlns="" xmlns:p14="http://schemas.microsoft.com/office/powerpoint/2010/main" val="220497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pic>
        <p:nvPicPr>
          <p:cNvPr id="7" name="Picture 2" descr="特定非営利活動法人日本肺癌学会">
            <a:hlinkClick r:id="rId2"/>
          </p:cNvP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5496" y="6371088"/>
            <a:ext cx="1881376" cy="442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3113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22927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295270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120604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76025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190626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153164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37AF66-7964-4A10-BBD3-4CD5264C7BE7}" type="datetimeFigureOut">
              <a:rPr kumimoji="1" lang="ja-JP" altLang="en-US" smtClean="0"/>
              <a:pPr/>
              <a:t>2012/4/12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166531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7AF66-7964-4A10-BBD3-4CD5264C7BE7}" type="datetimeFigureOut">
              <a:rPr kumimoji="1" lang="ja-JP" altLang="en-US" smtClean="0"/>
              <a:pPr/>
              <a:t>2012/4/12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DDA98-E36C-4FD9-9A35-ED079C2DC9CD}" type="slidenum">
              <a:rPr kumimoji="1" lang="ja-JP" altLang="en-US" smtClean="0"/>
              <a:pPr/>
              <a:t>&lt;#&gt;</a:t>
            </a:fld>
            <a:endParaRPr kumimoji="1" lang="ja-JP" altLang="en-US"/>
          </a:p>
        </p:txBody>
      </p:sp>
    </p:spTree>
    <p:extLst>
      <p:ext uri="{BB962C8B-B14F-4D97-AF65-F5344CB8AC3E}">
        <p14:creationId xmlns="" xmlns:p14="http://schemas.microsoft.com/office/powerpoint/2010/main" val="1843929618"/>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0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1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12.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6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7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49.jpeg"/></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______1.xls"/></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4"/>
            <a:ext cx="7772400" cy="1755626"/>
          </a:xfrm>
        </p:spPr>
        <p:txBody>
          <a:bodyPr>
            <a:noAutofit/>
          </a:bodyPr>
          <a:lstStyle/>
          <a:p>
            <a:r>
              <a:rPr lang="ja-JP" altLang="en-US" sz="6000" dirty="0">
                <a:latin typeface="ＭＳ ゴシック" pitchFamily="49" charset="-128"/>
                <a:ea typeface="ＭＳ ゴシック" pitchFamily="49" charset="-128"/>
              </a:rPr>
              <a:t>喫</a:t>
            </a:r>
            <a:r>
              <a:rPr lang="ja-JP" altLang="en-US" sz="3600" dirty="0">
                <a:latin typeface="ＭＳ ゴシック" pitchFamily="49" charset="-128"/>
                <a:ea typeface="ＭＳ ゴシック" pitchFamily="49" charset="-128"/>
              </a:rPr>
              <a:t>煙問題に関する</a:t>
            </a:r>
            <a:r>
              <a:rPr lang="ja-JP" altLang="en-US" sz="3600" dirty="0" smtClean="0">
                <a:latin typeface="ＭＳ ゴシック" pitchFamily="49" charset="-128"/>
                <a:ea typeface="ＭＳ ゴシック" pitchFamily="49" charset="-128"/>
              </a:rPr>
              <a:t>スライド集</a:t>
            </a:r>
            <a:endParaRPr kumimoji="1" lang="ja-JP" altLang="en-US" sz="23900" dirty="0">
              <a:latin typeface="ＭＳ ゴシック" pitchFamily="49" charset="-128"/>
              <a:ea typeface="ＭＳ ゴシック" pitchFamily="49" charset="-128"/>
            </a:endParaRPr>
          </a:p>
        </p:txBody>
      </p:sp>
      <p:sp>
        <p:nvSpPr>
          <p:cNvPr id="4" name="正方形/長方形 3"/>
          <p:cNvSpPr/>
          <p:nvPr/>
        </p:nvSpPr>
        <p:spPr>
          <a:xfrm>
            <a:off x="4211960" y="6053256"/>
            <a:ext cx="4801314" cy="369332"/>
          </a:xfrm>
          <a:prstGeom prst="rect">
            <a:avLst/>
          </a:prstGeom>
        </p:spPr>
        <p:txBody>
          <a:bodyPr wrap="none">
            <a:spAutoFit/>
          </a:bodyPr>
          <a:lstStyle/>
          <a:p>
            <a:r>
              <a:rPr lang="en-US" altLang="ja-JP" dirty="0" smtClean="0">
                <a:latin typeface="ＭＳ ゴシック" pitchFamily="49" charset="-128"/>
                <a:ea typeface="ＭＳ ゴシック" pitchFamily="49" charset="-128"/>
              </a:rPr>
              <a:t>2011</a:t>
            </a:r>
            <a:r>
              <a:rPr lang="ja-JP" altLang="en-US" dirty="0" smtClean="0">
                <a:latin typeface="ＭＳ ゴシック" pitchFamily="49" charset="-128"/>
                <a:ea typeface="ＭＳ ゴシック" pitchFamily="49" charset="-128"/>
              </a:rPr>
              <a:t>年度日本</a:t>
            </a:r>
            <a:r>
              <a:rPr lang="ja-JP" altLang="en-US" dirty="0">
                <a:latin typeface="ＭＳ ゴシック" pitchFamily="49" charset="-128"/>
                <a:ea typeface="ＭＳ ゴシック" pitchFamily="49" charset="-128"/>
              </a:rPr>
              <a:t>肺癌</a:t>
            </a:r>
            <a:r>
              <a:rPr lang="ja-JP" altLang="en-US" dirty="0" smtClean="0">
                <a:latin typeface="ＭＳ ゴシック" pitchFamily="49" charset="-128"/>
                <a:ea typeface="ＭＳ ゴシック" pitchFamily="49" charset="-128"/>
              </a:rPr>
              <a:t>学会　禁煙</a:t>
            </a:r>
            <a:r>
              <a:rPr lang="ja-JP" altLang="en-US" dirty="0">
                <a:latin typeface="ＭＳ ゴシック" pitchFamily="49" charset="-128"/>
                <a:ea typeface="ＭＳ ゴシック" pitchFamily="49" charset="-128"/>
              </a:rPr>
              <a:t>推進</a:t>
            </a:r>
            <a:r>
              <a:rPr lang="ja-JP" altLang="en-US" dirty="0" smtClean="0">
                <a:latin typeface="ＭＳ ゴシック" pitchFamily="49" charset="-128"/>
                <a:ea typeface="ＭＳ ゴシック" pitchFamily="49" charset="-128"/>
              </a:rPr>
              <a:t>委員会作成</a:t>
            </a:r>
            <a:endParaRPr lang="ja-JP" altLang="en-US" dirty="0"/>
          </a:p>
        </p:txBody>
      </p:sp>
      <p:sp>
        <p:nvSpPr>
          <p:cNvPr id="6" name="正方形/長方形 5"/>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34" name="Picture 2" descr="C:\Users\高野義久\1禁煙用\肺癌学会委員会活動\イラスト関係\17-19.12.30\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2492896"/>
            <a:ext cx="4730105" cy="33425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0269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1368152"/>
          </a:xfrm>
          <a:ln>
            <a:solidFill>
              <a:schemeClr val="tx1"/>
            </a:solidFill>
          </a:ln>
        </p:spPr>
        <p:txBody>
          <a:bodyPr>
            <a:noAutofit/>
          </a:bodyPr>
          <a:lstStyle/>
          <a:p>
            <a:r>
              <a:rPr lang="zh-CN" altLang="en-US" sz="3200" dirty="0" smtClean="0">
                <a:latin typeface="ＭＳ ゴシック" pitchFamily="49" charset="-128"/>
                <a:ea typeface="ＭＳ ゴシック" pitchFamily="49" charset="-128"/>
              </a:rPr>
              <a:t>肺癌</a:t>
            </a:r>
            <a:r>
              <a:rPr lang="ja-JP" altLang="en-US" sz="3200" dirty="0" smtClean="0">
                <a:latin typeface="ＭＳ ゴシック" pitchFamily="49" charset="-128"/>
                <a:ea typeface="ＭＳ ゴシック" pitchFamily="49" charset="-128"/>
              </a:rPr>
              <a:t>死亡</a:t>
            </a:r>
            <a:r>
              <a:rPr lang="zh-CN" altLang="en-US" sz="3200" dirty="0" smtClean="0">
                <a:latin typeface="ＭＳ ゴシック" pitchFamily="49" charset="-128"/>
                <a:ea typeface="ＭＳ ゴシック" pitchFamily="49" charset="-128"/>
              </a:rPr>
              <a:t>者数</a:t>
            </a:r>
            <a:r>
              <a:rPr lang="en-US" altLang="zh-CN" sz="2800" dirty="0" smtClean="0">
                <a:latin typeface="ＭＳ ゴシック" pitchFamily="49" charset="-128"/>
                <a:ea typeface="ＭＳ ゴシック" pitchFamily="49" charset="-128"/>
              </a:rPr>
              <a:t/>
            </a:r>
            <a:br>
              <a:rPr lang="en-US" altLang="zh-CN" sz="2800" dirty="0" smtClean="0">
                <a:latin typeface="ＭＳ ゴシック" pitchFamily="49" charset="-128"/>
                <a:ea typeface="ＭＳ ゴシック" pitchFamily="49" charset="-128"/>
              </a:rPr>
            </a:br>
            <a:r>
              <a:rPr lang="en-US" altLang="ja-JP" sz="2000" b="1" u="sng" dirty="0" smtClean="0">
                <a:latin typeface="ＭＳ ゴシック" pitchFamily="49" charset="-128"/>
                <a:ea typeface="ＭＳ ゴシック" pitchFamily="49" charset="-128"/>
              </a:rPr>
              <a:t>67,583</a:t>
            </a:r>
            <a:r>
              <a:rPr lang="ja-JP" altLang="en-US" sz="2000" b="1" u="sng" dirty="0" smtClean="0">
                <a:latin typeface="ＭＳ ゴシック" pitchFamily="49" charset="-128"/>
                <a:ea typeface="ＭＳ ゴシック" pitchFamily="49" charset="-128"/>
              </a:rPr>
              <a:t>例</a:t>
            </a:r>
            <a:r>
              <a:rPr lang="ja-JP" altLang="en-US" sz="2000" b="1" dirty="0" smtClean="0">
                <a:latin typeface="ＭＳ ゴシック" pitchFamily="49" charset="-128"/>
                <a:ea typeface="ＭＳ ゴシック" pitchFamily="49" charset="-128"/>
              </a:rPr>
              <a:t>・全癌</a:t>
            </a:r>
            <a:r>
              <a:rPr lang="en-US" altLang="ja-JP" sz="2000" b="1" dirty="0" smtClean="0">
                <a:latin typeface="ＭＳ ゴシック" pitchFamily="49" charset="-128"/>
                <a:ea typeface="ＭＳ ゴシック" pitchFamily="49" charset="-128"/>
              </a:rPr>
              <a:t>344,105</a:t>
            </a:r>
            <a:r>
              <a:rPr lang="ja-JP" altLang="en-US" sz="2000" b="1" dirty="0" smtClean="0">
                <a:latin typeface="ＭＳ ゴシック" pitchFamily="49" charset="-128"/>
                <a:ea typeface="ＭＳ ゴシック" pitchFamily="49" charset="-128"/>
              </a:rPr>
              <a:t>例の</a:t>
            </a:r>
            <a:r>
              <a:rPr lang="en-US" altLang="ja-JP" sz="2000" b="1" dirty="0">
                <a:latin typeface="ＭＳ ゴシック" pitchFamily="49" charset="-128"/>
                <a:ea typeface="ＭＳ ゴシック" pitchFamily="49" charset="-128"/>
              </a:rPr>
              <a:t>20</a:t>
            </a:r>
            <a:r>
              <a:rPr lang="ja-JP" altLang="en-US" sz="2000" b="1" dirty="0" smtClean="0">
                <a:latin typeface="ＭＳ ゴシック" pitchFamily="49" charset="-128"/>
                <a:ea typeface="ＭＳ ゴシック" pitchFamily="49" charset="-128"/>
              </a:rPr>
              <a:t>％</a:t>
            </a:r>
            <a:r>
              <a:rPr lang="en-US" altLang="ja-JP" sz="2000" b="1" dirty="0" smtClean="0">
                <a:latin typeface="ＭＳ ゴシック" pitchFamily="49" charset="-128"/>
                <a:ea typeface="ＭＳ ゴシック" pitchFamily="49" charset="-128"/>
              </a:rPr>
              <a:t/>
            </a:r>
            <a:br>
              <a:rPr lang="en-US" altLang="ja-JP" sz="2000" b="1" dirty="0" smtClean="0">
                <a:latin typeface="ＭＳ ゴシック" pitchFamily="49" charset="-128"/>
                <a:ea typeface="ＭＳ ゴシック" pitchFamily="49" charset="-128"/>
              </a:rPr>
            </a:br>
            <a:r>
              <a:rPr lang="ja-JP" altLang="en-US" sz="2000" b="1" dirty="0">
                <a:latin typeface="ＭＳ ゴシック" pitchFamily="49" charset="-128"/>
                <a:ea typeface="ＭＳ ゴシック" pitchFamily="49" charset="-128"/>
              </a:rPr>
              <a:t>男女合わせてすべての癌の</a:t>
            </a:r>
            <a:r>
              <a:rPr lang="ja-JP" altLang="en-US" sz="2000" b="1" u="sng" dirty="0">
                <a:latin typeface="ＭＳ ゴシック" pitchFamily="49" charset="-128"/>
                <a:ea typeface="ＭＳ ゴシック" pitchFamily="49" charset="-128"/>
              </a:rPr>
              <a:t>部位</a:t>
            </a:r>
            <a:r>
              <a:rPr lang="ja-JP" altLang="en-US" sz="2000" b="1" u="sng" dirty="0" smtClean="0">
                <a:latin typeface="ＭＳ ゴシック" pitchFamily="49" charset="-128"/>
                <a:ea typeface="ＭＳ ゴシック" pitchFamily="49" charset="-128"/>
              </a:rPr>
              <a:t>別第１位</a:t>
            </a:r>
            <a:r>
              <a:rPr lang="ja-JP" altLang="en-US" sz="2000" dirty="0" smtClean="0">
                <a:latin typeface="ＭＳ ゴシック" pitchFamily="49" charset="-128"/>
                <a:ea typeface="ＭＳ ゴシック" pitchFamily="49" charset="-128"/>
              </a:rPr>
              <a:t>（</a:t>
            </a:r>
            <a:r>
              <a:rPr lang="en-US" altLang="ja-JP" sz="2000" dirty="0" smtClean="0">
                <a:latin typeface="ＭＳ ゴシック" pitchFamily="49" charset="-128"/>
                <a:ea typeface="ＭＳ ゴシック" pitchFamily="49" charset="-128"/>
              </a:rPr>
              <a:t>2009</a:t>
            </a:r>
            <a:r>
              <a:rPr lang="ja-JP" altLang="en-US" sz="2000" dirty="0" smtClean="0">
                <a:latin typeface="ＭＳ ゴシック" pitchFamily="49" charset="-128"/>
                <a:ea typeface="ＭＳ ゴシック" pitchFamily="49" charset="-128"/>
              </a:rPr>
              <a:t>年）</a:t>
            </a:r>
            <a:endParaRPr lang="zh-CN" altLang="en-US" sz="20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3844722116"/>
              </p:ext>
            </p:extLst>
          </p:nvPr>
        </p:nvGraphicFramePr>
        <p:xfrm>
          <a:off x="683568" y="1628800"/>
          <a:ext cx="4248472" cy="511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ext uri="{D42A27DB-BD31-4B8C-83A1-F6EECF244321}">
                <p14:modId xmlns="" xmlns:p14="http://schemas.microsoft.com/office/powerpoint/2010/main" val="2142362982"/>
              </p:ext>
            </p:extLst>
          </p:nvPr>
        </p:nvGraphicFramePr>
        <p:xfrm>
          <a:off x="5148064" y="1628800"/>
          <a:ext cx="3408040"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1692915" y="4203054"/>
            <a:ext cx="2146742" cy="646331"/>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その他の癌</a:t>
            </a:r>
            <a:endParaRPr kumimoji="1" lang="en-US" altLang="ja-JP" dirty="0" smtClean="0">
              <a:latin typeface="ＭＳ ゴシック" pitchFamily="49" charset="-128"/>
              <a:ea typeface="ＭＳ ゴシック" pitchFamily="49" charset="-128"/>
            </a:endParaRPr>
          </a:p>
          <a:p>
            <a:r>
              <a:rPr lang="en-US" altLang="ja-JP" dirty="0">
                <a:latin typeface="ＭＳ ゴシック" pitchFamily="49" charset="-128"/>
                <a:ea typeface="ＭＳ ゴシック" pitchFamily="49" charset="-128"/>
              </a:rPr>
              <a:t>76</a:t>
            </a:r>
            <a:r>
              <a:rPr kumimoji="1"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157</a:t>
            </a:r>
            <a:r>
              <a:rPr kumimoji="1" lang="en-US" altLang="ja-JP" dirty="0" smtClean="0">
                <a:latin typeface="ＭＳ ゴシック" pitchFamily="49" charset="-128"/>
                <a:ea typeface="ＭＳ ゴシック" pitchFamily="49" charset="-128"/>
              </a:rPr>
              <a:t>,317</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2843808" y="2780928"/>
            <a:ext cx="2050561" cy="923330"/>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肺癌</a:t>
            </a:r>
            <a:endParaRPr lang="en-US" altLang="ja-JP" b="1" dirty="0" smtClean="0">
              <a:latin typeface="ＭＳ ゴシック" pitchFamily="49" charset="-128"/>
              <a:ea typeface="ＭＳ ゴシック" pitchFamily="49" charset="-128"/>
            </a:endParaRPr>
          </a:p>
          <a:p>
            <a:r>
              <a:rPr lang="en-US" altLang="ja-JP" b="1" dirty="0">
                <a:latin typeface="ＭＳ ゴシック" pitchFamily="49" charset="-128"/>
                <a:ea typeface="ＭＳ ゴシック" pitchFamily="49" charset="-128"/>
              </a:rPr>
              <a:t>24</a:t>
            </a:r>
            <a:r>
              <a:rPr kumimoji="1" lang="ja-JP" altLang="en-US" b="1" dirty="0" smtClean="0">
                <a:latin typeface="ＭＳ ゴシック" pitchFamily="49" charset="-128"/>
                <a:ea typeface="ＭＳ ゴシック" pitchFamily="49" charset="-128"/>
              </a:rPr>
              <a:t>％（</a:t>
            </a:r>
            <a:r>
              <a:rPr lang="en-US" altLang="ja-JP" b="1" dirty="0" smtClean="0">
                <a:latin typeface="ＭＳ ゴシック" pitchFamily="49" charset="-128"/>
                <a:ea typeface="ＭＳ ゴシック" pitchFamily="49" charset="-128"/>
              </a:rPr>
              <a:t>49</a:t>
            </a:r>
            <a:r>
              <a:rPr kumimoji="1" lang="en-US" altLang="ja-JP" b="1" dirty="0" smtClean="0">
                <a:latin typeface="ＭＳ ゴシック" pitchFamily="49" charset="-128"/>
                <a:ea typeface="ＭＳ ゴシック" pitchFamily="49" charset="-128"/>
              </a:rPr>
              <a:t>,035</a:t>
            </a:r>
            <a:r>
              <a:rPr kumimoji="1" lang="ja-JP" altLang="en-US" b="1" dirty="0" smtClean="0">
                <a:latin typeface="ＭＳ ゴシック" pitchFamily="49" charset="-128"/>
                <a:ea typeface="ＭＳ ゴシック" pitchFamily="49" charset="-128"/>
              </a:rPr>
              <a:t>例）</a:t>
            </a:r>
            <a:endParaRPr kumimoji="1"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男性の第１位</a:t>
            </a:r>
            <a:endParaRPr kumimoji="1" lang="ja-JP" altLang="en-US" b="1" dirty="0">
              <a:latin typeface="ＭＳ ゴシック" pitchFamily="49" charset="-128"/>
              <a:ea typeface="ＭＳ ゴシック" pitchFamily="49" charset="-128"/>
            </a:endParaRPr>
          </a:p>
        </p:txBody>
      </p:sp>
      <p:sp>
        <p:nvSpPr>
          <p:cNvPr id="8" name="テキスト ボックス 7"/>
          <p:cNvSpPr txBox="1"/>
          <p:nvPr/>
        </p:nvSpPr>
        <p:spPr>
          <a:xfrm>
            <a:off x="1983124" y="2113221"/>
            <a:ext cx="1685077"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r>
              <a:rPr kumimoji="1" lang="en-US" altLang="ja-JP" dirty="0" smtClean="0">
                <a:latin typeface="ＭＳ ゴシック" pitchFamily="49" charset="-128"/>
                <a:ea typeface="ＭＳ ゴシック" pitchFamily="49" charset="-128"/>
              </a:rPr>
              <a:t>206,352</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9" name="テキスト ボックス 8"/>
          <p:cNvSpPr txBox="1"/>
          <p:nvPr/>
        </p:nvSpPr>
        <p:spPr>
          <a:xfrm>
            <a:off x="6012160" y="2113221"/>
            <a:ext cx="1685077"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137</a:t>
            </a:r>
            <a:r>
              <a:rPr kumimoji="1" lang="en-US" altLang="ja-JP" dirty="0" smtClean="0">
                <a:latin typeface="ＭＳ ゴシック" pitchFamily="49" charset="-128"/>
                <a:ea typeface="ＭＳ ゴシック" pitchFamily="49" charset="-128"/>
              </a:rPr>
              <a:t>,753</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10" name="テキスト ボックス 9"/>
          <p:cNvSpPr txBox="1"/>
          <p:nvPr/>
        </p:nvSpPr>
        <p:spPr>
          <a:xfrm>
            <a:off x="6732240" y="2780928"/>
            <a:ext cx="2050561" cy="923330"/>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肺癌</a:t>
            </a:r>
            <a:endParaRPr lang="en-US" altLang="ja-JP" b="1" dirty="0" smtClean="0">
              <a:latin typeface="ＭＳ ゴシック" pitchFamily="49" charset="-128"/>
              <a:ea typeface="ＭＳ ゴシック" pitchFamily="49" charset="-128"/>
            </a:endParaRPr>
          </a:p>
          <a:p>
            <a:r>
              <a:rPr lang="en-US" altLang="ja-JP" b="1" dirty="0" smtClean="0">
                <a:latin typeface="ＭＳ ゴシック" pitchFamily="49" charset="-128"/>
                <a:ea typeface="ＭＳ ゴシック" pitchFamily="49" charset="-128"/>
              </a:rPr>
              <a:t>13</a:t>
            </a:r>
            <a:r>
              <a:rPr kumimoji="1" lang="ja-JP" altLang="en-US" b="1" dirty="0" smtClean="0">
                <a:latin typeface="ＭＳ ゴシック" pitchFamily="49" charset="-128"/>
                <a:ea typeface="ＭＳ ゴシック" pitchFamily="49" charset="-128"/>
              </a:rPr>
              <a:t>％（</a:t>
            </a:r>
            <a:r>
              <a:rPr lang="en-US" altLang="ja-JP" b="1" dirty="0" smtClean="0">
                <a:latin typeface="ＭＳ ゴシック" pitchFamily="49" charset="-128"/>
                <a:ea typeface="ＭＳ ゴシック" pitchFamily="49" charset="-128"/>
              </a:rPr>
              <a:t>18,548</a:t>
            </a:r>
            <a:r>
              <a:rPr kumimoji="1" lang="ja-JP" altLang="en-US" b="1" dirty="0" smtClean="0">
                <a:latin typeface="ＭＳ ゴシック" pitchFamily="49" charset="-128"/>
                <a:ea typeface="ＭＳ ゴシック" pitchFamily="49" charset="-128"/>
              </a:rPr>
              <a:t>例）</a:t>
            </a:r>
            <a:endParaRPr kumimoji="1"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女性の第１位</a:t>
            </a:r>
            <a:endParaRPr kumimoji="1" lang="ja-JP" altLang="en-US" b="1" dirty="0">
              <a:latin typeface="ＭＳ ゴシック" pitchFamily="49" charset="-128"/>
              <a:ea typeface="ＭＳ ゴシック" pitchFamily="49" charset="-128"/>
            </a:endParaRPr>
          </a:p>
        </p:txBody>
      </p:sp>
      <p:sp>
        <p:nvSpPr>
          <p:cNvPr id="11" name="テキスト ボックス 10"/>
          <p:cNvSpPr txBox="1"/>
          <p:nvPr/>
        </p:nvSpPr>
        <p:spPr>
          <a:xfrm>
            <a:off x="5927208" y="3873029"/>
            <a:ext cx="2146742" cy="646331"/>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その他の癌</a:t>
            </a:r>
            <a:endParaRPr kumimoji="1" lang="en-US" altLang="ja-JP" dirty="0" smtClean="0">
              <a:latin typeface="ＭＳ ゴシック" pitchFamily="49" charset="-128"/>
              <a:ea typeface="ＭＳ ゴシック" pitchFamily="49" charset="-128"/>
            </a:endParaRPr>
          </a:p>
          <a:p>
            <a:r>
              <a:rPr lang="en-US" altLang="ja-JP" dirty="0">
                <a:latin typeface="ＭＳ ゴシック" pitchFamily="49" charset="-128"/>
                <a:ea typeface="ＭＳ ゴシック" pitchFamily="49" charset="-128"/>
              </a:rPr>
              <a:t>87</a:t>
            </a:r>
            <a:r>
              <a:rPr kumimoji="1"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119</a:t>
            </a:r>
            <a:r>
              <a:rPr kumimoji="1" lang="en-US" altLang="ja-JP" dirty="0" smtClean="0">
                <a:latin typeface="ＭＳ ゴシック" pitchFamily="49" charset="-128"/>
                <a:ea typeface="ＭＳ ゴシック" pitchFamily="49" charset="-128"/>
              </a:rPr>
              <a:t>,205</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13" name="テキスト ボックス 12"/>
          <p:cNvSpPr txBox="1"/>
          <p:nvPr/>
        </p:nvSpPr>
        <p:spPr>
          <a:xfrm>
            <a:off x="2951812" y="6074132"/>
            <a:ext cx="5724644" cy="461665"/>
          </a:xfrm>
          <a:prstGeom prst="rect">
            <a:avLst/>
          </a:prstGeom>
          <a:noFill/>
        </p:spPr>
        <p:txBody>
          <a:bodyPr wrap="none" rtlCol="0">
            <a:spAutoFit/>
          </a:bodyPr>
          <a:lstStyle/>
          <a:p>
            <a:r>
              <a:rPr kumimoji="1" lang="ja-JP" altLang="en-US" sz="1200" dirty="0" smtClean="0">
                <a:latin typeface="ＭＳ ゴシック" pitchFamily="49" charset="-128"/>
                <a:ea typeface="ＭＳ ゴシック" pitchFamily="49" charset="-128"/>
              </a:rPr>
              <a:t>国立がんセンター（がんの統計</a:t>
            </a:r>
            <a:r>
              <a:rPr lang="en-US" altLang="ja-JP" sz="1200" dirty="0" smtClean="0">
                <a:latin typeface="ＭＳ ゴシック" pitchFamily="49" charset="-128"/>
                <a:ea typeface="ＭＳ ゴシック" pitchFamily="49" charset="-128"/>
              </a:rPr>
              <a:t>'10</a:t>
            </a:r>
            <a:r>
              <a:rPr lang="ja-JP" altLang="en-US" sz="1200" dirty="0" smtClean="0">
                <a:latin typeface="ＭＳ ゴシック" pitchFamily="49" charset="-128"/>
                <a:ea typeface="ＭＳ ゴシック" pitchFamily="49" charset="-128"/>
              </a:rPr>
              <a:t>）</a:t>
            </a:r>
            <a:endParaRPr lang="en-US" altLang="ja-JP" sz="1200" dirty="0" smtClean="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http://ganjoho.jp/data/public/statistics/backnumber/2010/files/fig01.pdf</a:t>
            </a:r>
            <a:endParaRPr kumimoji="1" lang="ja-JP" altLang="en-US" sz="12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6813387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ＭＳ ゴシック" pitchFamily="49" charset="-128"/>
                <a:ea typeface="ＭＳ ゴシック" pitchFamily="49" charset="-128"/>
              </a:rPr>
              <a:t>ニコチン依存症の</a:t>
            </a:r>
            <a:r>
              <a:rPr lang="ja-JP" altLang="en-US" dirty="0" smtClean="0">
                <a:latin typeface="ＭＳ ゴシック" pitchFamily="49" charset="-128"/>
                <a:ea typeface="ＭＳ ゴシック" pitchFamily="49" charset="-128"/>
              </a:rPr>
              <a:t>形成（３）</a:t>
            </a:r>
            <a:endParaRPr kumimoji="1" lang="ja-JP" altLang="en-US" dirty="0"/>
          </a:p>
        </p:txBody>
      </p:sp>
      <p:pic>
        <p:nvPicPr>
          <p:cNvPr id="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テキスト ボックス 5"/>
          <p:cNvSpPr txBox="1"/>
          <p:nvPr/>
        </p:nvSpPr>
        <p:spPr>
          <a:xfrm>
            <a:off x="2843808" y="6218148"/>
            <a:ext cx="6109365" cy="523220"/>
          </a:xfrm>
          <a:prstGeom prst="rect">
            <a:avLst/>
          </a:prstGeom>
          <a:noFill/>
        </p:spPr>
        <p:txBody>
          <a:bodyPr wrap="none" rtlCol="0">
            <a:spAutoFit/>
          </a:bodyPr>
          <a:lstStyle/>
          <a:p>
            <a:r>
              <a:rPr lang="ja-JP" altLang="en-US" sz="1400" b="1" dirty="0" smtClean="0">
                <a:solidFill>
                  <a:schemeClr val="bg1"/>
                </a:solidFill>
                <a:latin typeface="ＭＳ ゴシック" pitchFamily="49" charset="-128"/>
                <a:ea typeface="ＭＳ ゴシック" pitchFamily="49" charset="-128"/>
              </a:rPr>
              <a:t>図作者：</a:t>
            </a:r>
            <a:r>
              <a:rPr lang="ja-JP" altLang="en-US" sz="1400" b="1" dirty="0">
                <a:solidFill>
                  <a:schemeClr val="bg1"/>
                </a:solidFill>
                <a:latin typeface="ＭＳ ゴシック" pitchFamily="49" charset="-128"/>
                <a:ea typeface="ＭＳ ゴシック" pitchFamily="49" charset="-128"/>
              </a:rPr>
              <a:t>ジャック・ヘニングフィールド博士（ジョンズホプキンス大学</a:t>
            </a:r>
            <a:r>
              <a:rPr lang="ja-JP" altLang="en-US" sz="1400" b="1" dirty="0" smtClean="0">
                <a:solidFill>
                  <a:schemeClr val="bg1"/>
                </a:solidFill>
                <a:latin typeface="ＭＳ ゴシック" pitchFamily="49" charset="-128"/>
                <a:ea typeface="ＭＳ ゴシック" pitchFamily="49" charset="-128"/>
              </a:rPr>
              <a:t>）</a:t>
            </a:r>
            <a:endParaRPr lang="en-US" altLang="ja-JP" sz="1400" b="1" dirty="0" smtClean="0">
              <a:solidFill>
                <a:schemeClr val="bg1"/>
              </a:solidFill>
              <a:latin typeface="ＭＳ ゴシック" pitchFamily="49" charset="-128"/>
              <a:ea typeface="ＭＳ ゴシック" pitchFamily="49" charset="-128"/>
            </a:endParaRPr>
          </a:p>
          <a:p>
            <a:r>
              <a:rPr lang="ja-JP" altLang="en-US" sz="1400" b="1" dirty="0" smtClean="0">
                <a:solidFill>
                  <a:schemeClr val="bg1"/>
                </a:solidFill>
                <a:latin typeface="ＭＳ ゴシック" pitchFamily="49" charset="-128"/>
                <a:ea typeface="ＭＳ ゴシック" pitchFamily="49" charset="-128"/>
              </a:rPr>
              <a:t>（英語の説明部分を日本語へ改変）</a:t>
            </a:r>
            <a:endParaRPr lang="en-US" altLang="ja-JP" sz="1400" b="1" dirty="0" smtClean="0">
              <a:solidFill>
                <a:schemeClr val="bg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0487503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ＭＳ ゴシック" pitchFamily="49" charset="-128"/>
                <a:ea typeface="ＭＳ ゴシック" pitchFamily="49" charset="-128"/>
              </a:rPr>
              <a:t>ニコチン依存症の</a:t>
            </a:r>
            <a:r>
              <a:rPr lang="ja-JP" altLang="en-US" dirty="0" smtClean="0">
                <a:latin typeface="ＭＳ ゴシック" pitchFamily="49" charset="-128"/>
                <a:ea typeface="ＭＳ ゴシック" pitchFamily="49" charset="-128"/>
              </a:rPr>
              <a:t>形成（４）</a:t>
            </a:r>
            <a:endParaRPr kumimoji="1" lang="ja-JP" altLang="en-US" dirty="0"/>
          </a:p>
        </p:txBody>
      </p:sp>
      <p:pic>
        <p:nvPicPr>
          <p:cNvPr id="3" name="Picture 4" descr="ニコチン２"/>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696" b="949"/>
          <a:stretch/>
        </p:blipFill>
        <p:spPr bwMode="auto">
          <a:xfrm>
            <a:off x="-36512" y="0"/>
            <a:ext cx="91805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テキスト ボックス 3"/>
          <p:cNvSpPr txBox="1"/>
          <p:nvPr/>
        </p:nvSpPr>
        <p:spPr>
          <a:xfrm>
            <a:off x="78462" y="6218148"/>
            <a:ext cx="3775393" cy="523220"/>
          </a:xfrm>
          <a:prstGeom prst="rect">
            <a:avLst/>
          </a:prstGeom>
          <a:noFill/>
        </p:spPr>
        <p:txBody>
          <a:bodyPr wrap="none" rtlCol="0">
            <a:spAutoFit/>
          </a:bodyPr>
          <a:lstStyle/>
          <a:p>
            <a:r>
              <a:rPr lang="ja-JP" altLang="en-US" sz="1400" b="1" dirty="0" smtClean="0">
                <a:latin typeface="ＭＳ ゴシック" pitchFamily="49" charset="-128"/>
                <a:ea typeface="ＭＳ ゴシック" pitchFamily="49" charset="-128"/>
              </a:rPr>
              <a:t>図作者：</a:t>
            </a:r>
            <a:r>
              <a:rPr lang="ja-JP" altLang="en-US" sz="1400" b="1" dirty="0">
                <a:latin typeface="ＭＳ ゴシック" pitchFamily="49" charset="-128"/>
                <a:ea typeface="ＭＳ ゴシック" pitchFamily="49" charset="-128"/>
              </a:rPr>
              <a:t>ジャック・ヘニングフィールド</a:t>
            </a:r>
            <a:r>
              <a:rPr lang="ja-JP" altLang="en-US" sz="1400" b="1" dirty="0" smtClean="0">
                <a:latin typeface="ＭＳ ゴシック" pitchFamily="49" charset="-128"/>
                <a:ea typeface="ＭＳ ゴシック" pitchFamily="49" charset="-128"/>
              </a:rPr>
              <a:t>博士</a:t>
            </a:r>
            <a:endParaRPr lang="en-US" altLang="ja-JP" sz="1400" b="1" dirty="0" smtClean="0">
              <a:latin typeface="ＭＳ ゴシック" pitchFamily="49" charset="-128"/>
              <a:ea typeface="ＭＳ ゴシック" pitchFamily="49" charset="-128"/>
            </a:endParaRPr>
          </a:p>
          <a:p>
            <a:r>
              <a:rPr lang="ja-JP" altLang="en-US" sz="1400" b="1" dirty="0" smtClean="0">
                <a:latin typeface="ＭＳ ゴシック" pitchFamily="49" charset="-128"/>
                <a:ea typeface="ＭＳ ゴシック" pitchFamily="49" charset="-128"/>
              </a:rPr>
              <a:t>（英語の説明部分を日本語へ改変）</a:t>
            </a:r>
            <a:endParaRPr lang="en-US" altLang="ja-JP" sz="1400" b="1" dirty="0" smtClean="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7161154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492896"/>
            <a:ext cx="7772400" cy="1470025"/>
          </a:xfrm>
        </p:spPr>
        <p:txBody>
          <a:bodyPr>
            <a:normAutofit/>
          </a:bodyPr>
          <a:lstStyle/>
          <a:p>
            <a:r>
              <a:rPr lang="ja-JP" altLang="en-US" sz="2400" dirty="0">
                <a:latin typeface="ＭＳ ゴシック" pitchFamily="49" charset="-128"/>
                <a:ea typeface="ＭＳ ゴシック" pitchFamily="49" charset="-128"/>
              </a:rPr>
              <a:t>ニコチン依存</a:t>
            </a:r>
            <a:r>
              <a:rPr lang="ja-JP" altLang="en-US" sz="2400" dirty="0" smtClean="0">
                <a:latin typeface="ＭＳ ゴシック" pitchFamily="49" charset="-128"/>
                <a:ea typeface="ＭＳ ゴシック" pitchFamily="49" charset="-128"/>
              </a:rPr>
              <a:t>症の形成（５）</a:t>
            </a:r>
            <a:endParaRPr lang="ja-JP" altLang="en-US" sz="2400" dirty="0">
              <a:latin typeface="ＭＳ ゴシック" pitchFamily="49" charset="-128"/>
              <a:ea typeface="ＭＳ ゴシック" pitchFamily="49" charset="-128"/>
            </a:endParaRPr>
          </a:p>
        </p:txBody>
      </p:sp>
      <p:pic>
        <p:nvPicPr>
          <p:cNvPr id="4" name="Picture 2" descr="smoking_monkey"/>
          <p:cNvPicPr>
            <a:picLocks noChangeAspect="1" noChangeArrowheads="1"/>
          </p:cNvPicPr>
          <p:nvPr/>
        </p:nvPicPr>
        <p:blipFill>
          <a:blip r:embed="rId3" cstate="print">
            <a:extLst>
              <a:ext uri="{28A0092B-C50C-407E-A947-70E740481C1C}">
                <a14:useLocalDpi xmlns="" xmlns:a14="http://schemas.microsoft.com/office/drawing/2010/main" val="0"/>
              </a:ext>
            </a:extLst>
          </a:blip>
          <a:srcRect t="3400" b="17226"/>
          <a:stretch>
            <a:fillRect/>
          </a:stretch>
        </p:blipFill>
        <p:spPr bwMode="auto">
          <a:xfrm>
            <a:off x="1744935" y="116632"/>
            <a:ext cx="6067425" cy="633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8271357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高野義久\1禁煙用\肺癌学会委員会活動\イラスト関係\9-11\6.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165" t="7406" r="12785" b="13108"/>
          <a:stretch/>
        </p:blipFill>
        <p:spPr bwMode="auto">
          <a:xfrm>
            <a:off x="541729" y="989328"/>
            <a:ext cx="6852064" cy="50608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タイトル 2"/>
          <p:cNvSpPr>
            <a:spLocks noGrp="1"/>
          </p:cNvSpPr>
          <p:nvPr>
            <p:ph type="ctrTitle"/>
          </p:nvPr>
        </p:nvSpPr>
        <p:spPr>
          <a:xfrm>
            <a:off x="749300" y="163642"/>
            <a:ext cx="7772400" cy="792088"/>
          </a:xfrm>
        </p:spPr>
        <p:txBody>
          <a:bodyPr>
            <a:normAutofit/>
          </a:bodyPr>
          <a:lstStyle/>
          <a:p>
            <a:r>
              <a:rPr lang="ja-JP" altLang="en-US" sz="3200" dirty="0">
                <a:latin typeface="ＭＳ ゴシック" pitchFamily="49" charset="-128"/>
                <a:ea typeface="ＭＳ ゴシック" pitchFamily="49" charset="-128"/>
              </a:rPr>
              <a:t>ニコチン依存</a:t>
            </a:r>
            <a:r>
              <a:rPr lang="ja-JP" altLang="en-US" sz="3200" dirty="0" smtClean="0">
                <a:latin typeface="ＭＳ ゴシック" pitchFamily="49" charset="-128"/>
                <a:ea typeface="ＭＳ ゴシック" pitchFamily="49" charset="-128"/>
              </a:rPr>
              <a:t>症の形成</a:t>
            </a:r>
            <a:endParaRPr lang="ja-JP" altLang="en-US" sz="3200" dirty="0">
              <a:latin typeface="ＭＳ ゴシック" pitchFamily="49" charset="-128"/>
              <a:ea typeface="ＭＳ ゴシック" pitchFamily="49" charset="-128"/>
            </a:endParaRPr>
          </a:p>
        </p:txBody>
      </p:sp>
      <p:sp>
        <p:nvSpPr>
          <p:cNvPr id="5" name="Text Box 3"/>
          <p:cNvSpPr txBox="1">
            <a:spLocks noChangeArrowheads="1"/>
          </p:cNvSpPr>
          <p:nvPr/>
        </p:nvSpPr>
        <p:spPr bwMode="auto">
          <a:xfrm>
            <a:off x="3348038" y="6304518"/>
            <a:ext cx="554513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kumimoji="0" lang="en-US" altLang="en-US" sz="1200" dirty="0" smtClean="0">
                <a:solidFill>
                  <a:srgbClr val="000000"/>
                </a:solidFill>
                <a:latin typeface="ＭＳ ゴシック" pitchFamily="49" charset="-128"/>
                <a:ea typeface="ＭＳ ゴシック" pitchFamily="49" charset="-128"/>
              </a:rPr>
              <a:t>1</a:t>
            </a:r>
            <a:r>
              <a:rPr kumimoji="0" lang="en-US" altLang="ja-JP" sz="1200" dirty="0" smtClean="0">
                <a:solidFill>
                  <a:srgbClr val="000000"/>
                </a:solidFill>
                <a:latin typeface="ＭＳ ゴシック" pitchFamily="49" charset="-128"/>
                <a:ea typeface="ＭＳ ゴシック" pitchFamily="49" charset="-128"/>
              </a:rPr>
              <a:t>)</a:t>
            </a:r>
            <a:r>
              <a:rPr kumimoji="0" lang="en-US" altLang="en-US" sz="1200" dirty="0" smtClean="0">
                <a:solidFill>
                  <a:srgbClr val="000000"/>
                </a:solidFill>
                <a:latin typeface="ＭＳ ゴシック" pitchFamily="49" charset="-128"/>
                <a:ea typeface="ＭＳ ゴシック" pitchFamily="49" charset="-128"/>
              </a:rPr>
              <a:t> Jarvis</a:t>
            </a:r>
            <a:r>
              <a:rPr kumimoji="0" lang="en-US" altLang="ja-JP" sz="1200" dirty="0" smtClean="0">
                <a:solidFill>
                  <a:srgbClr val="000000"/>
                </a:solidFill>
                <a:latin typeface="ＭＳ ゴシック" pitchFamily="49" charset="-128"/>
                <a:ea typeface="ＭＳ ゴシック" pitchFamily="49" charset="-128"/>
              </a:rPr>
              <a:t>,</a:t>
            </a:r>
            <a:r>
              <a:rPr kumimoji="0" lang="en-US" altLang="en-US" sz="1200" dirty="0" smtClean="0">
                <a:solidFill>
                  <a:srgbClr val="000000"/>
                </a:solidFill>
                <a:latin typeface="ＭＳ ゴシック" pitchFamily="49" charset="-128"/>
                <a:ea typeface="ＭＳ ゴシック" pitchFamily="49" charset="-128"/>
              </a:rPr>
              <a:t> MJ</a:t>
            </a:r>
            <a:r>
              <a:rPr kumimoji="0" lang="en-US" altLang="ja-JP" sz="1200" dirty="0" smtClean="0">
                <a:solidFill>
                  <a:srgbClr val="000000"/>
                </a:solidFill>
                <a:latin typeface="ＭＳ ゴシック" pitchFamily="49" charset="-128"/>
                <a:ea typeface="ＭＳ ゴシック" pitchFamily="49" charset="-128"/>
              </a:rPr>
              <a:t>: </a:t>
            </a:r>
            <a:r>
              <a:rPr kumimoji="0" lang="en-US" altLang="en-US" sz="1200" dirty="0" smtClean="0">
                <a:solidFill>
                  <a:srgbClr val="000000"/>
                </a:solidFill>
                <a:latin typeface="ＭＳ ゴシック" pitchFamily="49" charset="-128"/>
                <a:ea typeface="ＭＳ ゴシック" pitchFamily="49" charset="-128"/>
              </a:rPr>
              <a:t>BMJ </a:t>
            </a:r>
            <a:r>
              <a:rPr kumimoji="0" lang="en-US" altLang="ja-JP" sz="1200" dirty="0" smtClean="0">
                <a:solidFill>
                  <a:srgbClr val="000000"/>
                </a:solidFill>
                <a:latin typeface="ＭＳ ゴシック" pitchFamily="49" charset="-128"/>
                <a:ea typeface="ＭＳ ゴシック" pitchFamily="49" charset="-128"/>
              </a:rPr>
              <a:t>328; 277 ,2004.</a:t>
            </a:r>
          </a:p>
          <a:p>
            <a:pPr fontAlgn="base">
              <a:spcBef>
                <a:spcPct val="0"/>
              </a:spcBef>
              <a:spcAft>
                <a:spcPct val="0"/>
              </a:spcAft>
            </a:pPr>
            <a:r>
              <a:rPr kumimoji="0" lang="en-US" altLang="en-US" sz="1200" dirty="0" smtClean="0">
                <a:solidFill>
                  <a:srgbClr val="000000"/>
                </a:solidFill>
                <a:latin typeface="ＭＳ ゴシック" pitchFamily="49" charset="-128"/>
                <a:ea typeface="ＭＳ ゴシック" pitchFamily="49" charset="-128"/>
              </a:rPr>
              <a:t>2</a:t>
            </a:r>
            <a:r>
              <a:rPr kumimoji="0" lang="en-US" altLang="ja-JP" sz="1200" dirty="0" smtClean="0">
                <a:solidFill>
                  <a:srgbClr val="000000"/>
                </a:solidFill>
                <a:latin typeface="ＭＳ ゴシック" pitchFamily="49" charset="-128"/>
                <a:ea typeface="ＭＳ ゴシック" pitchFamily="49" charset="-128"/>
              </a:rPr>
              <a:t>)</a:t>
            </a:r>
            <a:r>
              <a:rPr kumimoji="0" lang="en-US" altLang="en-US" sz="1200" dirty="0" smtClean="0">
                <a:solidFill>
                  <a:srgbClr val="000000"/>
                </a:solidFill>
                <a:latin typeface="ＭＳ ゴシック" pitchFamily="49" charset="-128"/>
                <a:ea typeface="ＭＳ ゴシック" pitchFamily="49" charset="-128"/>
              </a:rPr>
              <a:t> </a:t>
            </a:r>
            <a:r>
              <a:rPr kumimoji="0" lang="en-US" altLang="en-US" sz="1200" dirty="0" err="1" smtClean="0">
                <a:solidFill>
                  <a:srgbClr val="000000"/>
                </a:solidFill>
                <a:latin typeface="ＭＳ ゴシック" pitchFamily="49" charset="-128"/>
                <a:ea typeface="ＭＳ ゴシック" pitchFamily="49" charset="-128"/>
              </a:rPr>
              <a:t>Picciotto</a:t>
            </a:r>
            <a:r>
              <a:rPr kumimoji="0" lang="en-US" altLang="en-US" sz="1200" dirty="0">
                <a:solidFill>
                  <a:srgbClr val="000000"/>
                </a:solidFill>
                <a:latin typeface="ＭＳ ゴシック" pitchFamily="49" charset="-128"/>
                <a:ea typeface="ＭＳ ゴシック" pitchFamily="49" charset="-128"/>
              </a:rPr>
              <a:t> </a:t>
            </a:r>
            <a:r>
              <a:rPr kumimoji="0" lang="en-US" altLang="en-US" sz="1200" dirty="0" smtClean="0">
                <a:solidFill>
                  <a:srgbClr val="000000"/>
                </a:solidFill>
                <a:latin typeface="ＭＳ ゴシック" pitchFamily="49" charset="-128"/>
                <a:ea typeface="ＭＳ ゴシック" pitchFamily="49" charset="-128"/>
              </a:rPr>
              <a:t>MR, et al</a:t>
            </a:r>
            <a:r>
              <a:rPr kumimoji="0" lang="en-US" altLang="ja-JP" sz="1200" dirty="0" smtClean="0">
                <a:solidFill>
                  <a:srgbClr val="000000"/>
                </a:solidFill>
                <a:latin typeface="ＭＳ ゴシック" pitchFamily="49" charset="-128"/>
                <a:ea typeface="ＭＳ ゴシック" pitchFamily="49" charset="-128"/>
              </a:rPr>
              <a:t>: Nicotine and </a:t>
            </a:r>
            <a:r>
              <a:rPr kumimoji="0" lang="en-US" altLang="ja-JP" sz="1200" dirty="0" err="1" smtClean="0">
                <a:solidFill>
                  <a:srgbClr val="000000"/>
                </a:solidFill>
                <a:latin typeface="ＭＳ ゴシック" pitchFamily="49" charset="-128"/>
                <a:ea typeface="ＭＳ ゴシック" pitchFamily="49" charset="-128"/>
              </a:rPr>
              <a:t>Tob</a:t>
            </a:r>
            <a:r>
              <a:rPr kumimoji="0" lang="en-US" altLang="ja-JP" sz="1200" dirty="0" smtClean="0">
                <a:solidFill>
                  <a:srgbClr val="000000"/>
                </a:solidFill>
                <a:latin typeface="ＭＳ ゴシック" pitchFamily="49" charset="-128"/>
                <a:ea typeface="ＭＳ ゴシック" pitchFamily="49" charset="-128"/>
              </a:rPr>
              <a:t> Res Suppl2; S121, 1999.</a:t>
            </a:r>
          </a:p>
        </p:txBody>
      </p:sp>
      <p:sp>
        <p:nvSpPr>
          <p:cNvPr id="12" name="Text Box 10"/>
          <p:cNvSpPr txBox="1">
            <a:spLocks noChangeArrowheads="1"/>
          </p:cNvSpPr>
          <p:nvPr/>
        </p:nvSpPr>
        <p:spPr bwMode="auto">
          <a:xfrm>
            <a:off x="3660012" y="1002942"/>
            <a:ext cx="1568450" cy="433965"/>
          </a:xfrm>
          <a:prstGeom prst="rect">
            <a:avLst/>
          </a:prstGeom>
          <a:solidFill>
            <a:srgbClr val="FFFF00"/>
          </a:solidFill>
          <a:ln w="9525">
            <a:noFill/>
            <a:miter lim="800000"/>
            <a:headEnd/>
            <a:tailEnd/>
          </a:ln>
          <a:effectLst>
            <a:outerShdw dist="35921" dir="2700000" algn="ctr" rotWithShape="0">
              <a:srgbClr val="FFFFFF"/>
            </a:outerShdw>
          </a:effectLst>
        </p:spPr>
        <p:txBody>
          <a:bodyPr lIns="64008" tIns="32004" rIns="64008" bIns="32004">
            <a:spAutoFit/>
          </a:bodyPr>
          <a:lstStyle/>
          <a:p>
            <a:pPr marL="0" marR="0" lvl="0" indent="0" algn="ctr" defTabSz="639763" eaLnBrk="1" fontAlgn="base" latinLnBrk="0" hangingPunct="1">
              <a:lnSpc>
                <a:spcPct val="100000"/>
              </a:lnSpc>
              <a:spcBef>
                <a:spcPct val="50000"/>
              </a:spcBef>
              <a:spcAft>
                <a:spcPct val="0"/>
              </a:spcAft>
              <a:buClrTx/>
              <a:buSzTx/>
              <a:buFontTx/>
              <a:buNone/>
              <a:tabLst/>
              <a:defRPr/>
            </a:pPr>
            <a:r>
              <a:rPr kumimoji="0" lang="ja-JP" altLang="en-US" sz="2400" b="1" i="0" u="none" strike="noStrike" kern="0" cap="none" spc="0" normalizeH="0" baseline="0" noProof="0" dirty="0">
                <a:ln>
                  <a:noFill/>
                </a:ln>
                <a:effectLst/>
                <a:uLnTx/>
                <a:uFillTx/>
                <a:latin typeface="ＭＳ ゴシック" pitchFamily="49" charset="-128"/>
                <a:ea typeface="ＭＳ ゴシック" pitchFamily="49" charset="-128"/>
              </a:rPr>
              <a:t>ドパミン</a:t>
            </a:r>
          </a:p>
        </p:txBody>
      </p:sp>
      <p:sp>
        <p:nvSpPr>
          <p:cNvPr id="13" name="Text Box 11"/>
          <p:cNvSpPr txBox="1">
            <a:spLocks noChangeArrowheads="1"/>
          </p:cNvSpPr>
          <p:nvPr/>
        </p:nvSpPr>
        <p:spPr bwMode="auto">
          <a:xfrm>
            <a:off x="1929494" y="2286273"/>
            <a:ext cx="1640483" cy="433965"/>
          </a:xfrm>
          <a:prstGeom prst="rect">
            <a:avLst/>
          </a:prstGeom>
          <a:solidFill>
            <a:srgbClr val="FFFF00"/>
          </a:solidFill>
          <a:ln w="9525">
            <a:noFill/>
            <a:miter lim="800000"/>
            <a:headEnd/>
            <a:tailEnd/>
          </a:ln>
          <a:effectLst>
            <a:outerShdw dist="35921" dir="2700000" algn="ctr" rotWithShape="0">
              <a:srgbClr val="FFFFFF"/>
            </a:outerShdw>
          </a:effectLst>
        </p:spPr>
        <p:txBody>
          <a:bodyPr wrap="square" lIns="64008" tIns="32004" rIns="64008" bIns="32004">
            <a:spAutoFit/>
          </a:bodyPr>
          <a:lstStyle/>
          <a:p>
            <a:pPr marL="0" marR="0" lvl="0" indent="0" algn="ctr" defTabSz="639763" eaLnBrk="1" fontAlgn="base" latinLnBrk="0" hangingPunct="1">
              <a:lnSpc>
                <a:spcPct val="100000"/>
              </a:lnSpc>
              <a:spcBef>
                <a:spcPct val="50000"/>
              </a:spcBef>
              <a:spcAft>
                <a:spcPct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ＭＳ ゴシック" pitchFamily="49" charset="-128"/>
                <a:ea typeface="ＭＳ ゴシック" pitchFamily="49" charset="-128"/>
              </a:rPr>
              <a:t>ニコチン</a:t>
            </a:r>
          </a:p>
        </p:txBody>
      </p:sp>
      <p:sp>
        <p:nvSpPr>
          <p:cNvPr id="15" name="Text Box 13"/>
          <p:cNvSpPr txBox="1">
            <a:spLocks noChangeArrowheads="1"/>
          </p:cNvSpPr>
          <p:nvPr/>
        </p:nvSpPr>
        <p:spPr bwMode="auto">
          <a:xfrm>
            <a:off x="6136372" y="1008357"/>
            <a:ext cx="2006499" cy="5847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③</a:t>
            </a: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ドパミンは快感や快楽をもたらす</a:t>
            </a:r>
          </a:p>
        </p:txBody>
      </p:sp>
      <p:sp>
        <p:nvSpPr>
          <p:cNvPr id="16" name="Text Box 14"/>
          <p:cNvSpPr txBox="1">
            <a:spLocks noChangeArrowheads="1"/>
          </p:cNvSpPr>
          <p:nvPr/>
        </p:nvSpPr>
        <p:spPr bwMode="auto">
          <a:xfrm>
            <a:off x="1619672" y="1142233"/>
            <a:ext cx="1822438" cy="5847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②</a:t>
            </a: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ニコチンが脳で</a:t>
            </a: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ドパミンを放出</a:t>
            </a:r>
          </a:p>
        </p:txBody>
      </p:sp>
      <p:sp>
        <p:nvSpPr>
          <p:cNvPr id="17" name="Text Box 15"/>
          <p:cNvSpPr txBox="1">
            <a:spLocks noChangeArrowheads="1"/>
          </p:cNvSpPr>
          <p:nvPr/>
        </p:nvSpPr>
        <p:spPr bwMode="auto">
          <a:xfrm>
            <a:off x="1187624" y="4572417"/>
            <a:ext cx="1872208" cy="5847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①</a:t>
            </a: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喫煙により脳にニコチンが到達</a:t>
            </a:r>
          </a:p>
        </p:txBody>
      </p:sp>
      <p:sp>
        <p:nvSpPr>
          <p:cNvPr id="18" name="Text Box 16"/>
          <p:cNvSpPr txBox="1">
            <a:spLocks noChangeArrowheads="1"/>
          </p:cNvSpPr>
          <p:nvPr/>
        </p:nvSpPr>
        <p:spPr bwMode="auto">
          <a:xfrm>
            <a:off x="6817519" y="2286273"/>
            <a:ext cx="1953169" cy="5847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④</a:t>
            </a: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ニコチンは時間とともに欠乏</a:t>
            </a:r>
          </a:p>
        </p:txBody>
      </p:sp>
      <p:sp>
        <p:nvSpPr>
          <p:cNvPr id="19" name="Text Box 17"/>
          <p:cNvSpPr txBox="1">
            <a:spLocks noChangeArrowheads="1"/>
          </p:cNvSpPr>
          <p:nvPr/>
        </p:nvSpPr>
        <p:spPr bwMode="auto">
          <a:xfrm>
            <a:off x="6732240" y="4265220"/>
            <a:ext cx="2304256" cy="11079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⑤</a:t>
            </a: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ドパミンによる快感を回復させようとニコチンを切望（いわゆるストレス）</a:t>
            </a:r>
          </a:p>
        </p:txBody>
      </p:sp>
      <p:sp>
        <p:nvSpPr>
          <p:cNvPr id="20" name="Text Box 18"/>
          <p:cNvSpPr txBox="1">
            <a:spLocks noChangeArrowheads="1"/>
          </p:cNvSpPr>
          <p:nvPr/>
        </p:nvSpPr>
        <p:spPr bwMode="auto">
          <a:xfrm>
            <a:off x="2915551" y="5373216"/>
            <a:ext cx="3057372" cy="584775"/>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ja-JP"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⑥</a:t>
            </a: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タバコを吸いたい</a:t>
            </a:r>
            <a:endParaRPr kumimoji="1" lang="en-US" altLang="ja-JP"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smtClean="0">
                <a:ln>
                  <a:noFill/>
                </a:ln>
                <a:solidFill>
                  <a:srgbClr val="000000"/>
                </a:solidFill>
                <a:effectLst/>
                <a:uLnTx/>
                <a:uFillTx/>
                <a:latin typeface="ＭＳ ゴシック" pitchFamily="49" charset="-128"/>
                <a:ea typeface="ＭＳ ゴシック" pitchFamily="49" charset="-128"/>
              </a:rPr>
              <a:t>イライラが生じ、我慢できない</a:t>
            </a:r>
          </a:p>
        </p:txBody>
      </p:sp>
    </p:spTree>
    <p:extLst>
      <p:ext uri="{BB962C8B-B14F-4D97-AF65-F5344CB8AC3E}">
        <p14:creationId xmlns="" xmlns:p14="http://schemas.microsoft.com/office/powerpoint/2010/main" val="40189569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332656"/>
            <a:ext cx="7772400" cy="936104"/>
          </a:xfrm>
        </p:spPr>
        <p:txBody>
          <a:bodyPr>
            <a:normAutofit/>
          </a:bodyPr>
          <a:lstStyle/>
          <a:p>
            <a:r>
              <a:rPr lang="ja-JP" altLang="en-US" sz="3600" dirty="0" smtClean="0">
                <a:latin typeface="ＭＳ ゴシック" pitchFamily="49" charset="-128"/>
                <a:ea typeface="ＭＳ ゴシック" pitchFamily="49" charset="-128"/>
              </a:rPr>
              <a:t>喫煙</a:t>
            </a:r>
            <a:r>
              <a:rPr lang="ja-JP" altLang="en-US" sz="3600" dirty="0">
                <a:latin typeface="ＭＳ ゴシック" pitchFamily="49" charset="-128"/>
                <a:ea typeface="ＭＳ ゴシック" pitchFamily="49" charset="-128"/>
              </a:rPr>
              <a:t>とストレス</a:t>
            </a:r>
          </a:p>
        </p:txBody>
      </p:sp>
      <p:graphicFrame>
        <p:nvGraphicFramePr>
          <p:cNvPr id="4" name="図表 3"/>
          <p:cNvGraphicFramePr/>
          <p:nvPr>
            <p:extLst>
              <p:ext uri="{D42A27DB-BD31-4B8C-83A1-F6EECF244321}">
                <p14:modId xmlns="" xmlns:p14="http://schemas.microsoft.com/office/powerpoint/2010/main" val="1034487806"/>
              </p:ext>
            </p:extLst>
          </p:nvPr>
        </p:nvGraphicFramePr>
        <p:xfrm>
          <a:off x="539552" y="1628800"/>
          <a:ext cx="813690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317534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高野義久\1禁煙用\肺癌学会委員会活動\イラスト関係\12-16\1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4131112"/>
            <a:ext cx="1910818" cy="26983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タイトル 2"/>
          <p:cNvSpPr>
            <a:spLocks noGrp="1"/>
          </p:cNvSpPr>
          <p:nvPr>
            <p:ph type="ctrTitle"/>
          </p:nvPr>
        </p:nvSpPr>
        <p:spPr>
          <a:xfrm>
            <a:off x="755576" y="44625"/>
            <a:ext cx="7772400" cy="1107525"/>
          </a:xfrm>
        </p:spPr>
        <p:txBody>
          <a:bodyPr>
            <a:normAutofit/>
          </a:bodyPr>
          <a:lstStyle/>
          <a:p>
            <a:r>
              <a:rPr lang="ja-JP" altLang="en-US" sz="2000" dirty="0" smtClean="0">
                <a:latin typeface="ＭＳ ゴシック" pitchFamily="49" charset="-128"/>
                <a:ea typeface="ＭＳ ゴシック" pitchFamily="49" charset="-128"/>
              </a:rPr>
              <a:t>しこう</a:t>
            </a:r>
            <a:r>
              <a:rPr lang="ja-JP" altLang="en-US" sz="2000" dirty="0">
                <a:latin typeface="ＭＳ ゴシック" pitchFamily="49" charset="-128"/>
                <a:ea typeface="ＭＳ ゴシック" pitchFamily="49" charset="-128"/>
              </a:rPr>
              <a:t>ひん</a:t>
            </a:r>
            <a:r>
              <a:rPr lang="en-US" altLang="ja-JP" sz="3200" dirty="0" smtClean="0">
                <a:latin typeface="ＭＳ ゴシック" pitchFamily="49" charset="-128"/>
                <a:ea typeface="ＭＳ ゴシック" pitchFamily="49" charset="-128"/>
              </a:rPr>
              <a:t/>
            </a:r>
            <a:br>
              <a:rPr lang="en-US" altLang="ja-JP" sz="3200" dirty="0" smtClean="0">
                <a:latin typeface="ＭＳ ゴシック" pitchFamily="49" charset="-128"/>
                <a:ea typeface="ＭＳ ゴシック" pitchFamily="49" charset="-128"/>
              </a:rPr>
            </a:br>
            <a:r>
              <a:rPr lang="ja-JP" altLang="en-US" sz="3200" dirty="0" smtClean="0">
                <a:latin typeface="ＭＳ ゴシック" pitchFamily="49" charset="-128"/>
                <a:ea typeface="ＭＳ ゴシック" pitchFamily="49" charset="-128"/>
              </a:rPr>
              <a:t>タバコは「嗜好品」ではない</a:t>
            </a:r>
            <a:endParaRPr lang="ja-JP" altLang="en-US" sz="3200" dirty="0">
              <a:latin typeface="ＭＳ ゴシック" pitchFamily="49" charset="-128"/>
              <a:ea typeface="ＭＳ ゴシック" pitchFamily="49" charset="-128"/>
            </a:endParaRPr>
          </a:p>
        </p:txBody>
      </p:sp>
      <p:sp>
        <p:nvSpPr>
          <p:cNvPr id="2" name="テキスト ボックス 1"/>
          <p:cNvSpPr txBox="1"/>
          <p:nvPr/>
        </p:nvSpPr>
        <p:spPr>
          <a:xfrm>
            <a:off x="3821546" y="4484272"/>
            <a:ext cx="954107" cy="615553"/>
          </a:xfrm>
          <a:prstGeom prst="rect">
            <a:avLst/>
          </a:prstGeom>
          <a:noFill/>
        </p:spPr>
        <p:txBody>
          <a:bodyPr wrap="none" rtlCol="0">
            <a:spAutoFit/>
          </a:bodyPr>
          <a:lstStyle/>
          <a:p>
            <a:r>
              <a:rPr kumimoji="1" lang="ja-JP" altLang="en-US" sz="1400" b="1" dirty="0" smtClean="0">
                <a:latin typeface="ＭＳ ゴシック" pitchFamily="49" charset="-128"/>
                <a:ea typeface="ＭＳ ゴシック" pitchFamily="49" charset="-128"/>
              </a:rPr>
              <a:t>しこう</a:t>
            </a:r>
            <a:endParaRPr kumimoji="1" lang="en-US" altLang="ja-JP" sz="1400" b="1" dirty="0" smtClean="0">
              <a:latin typeface="ＭＳ ゴシック" pitchFamily="49" charset="-128"/>
              <a:ea typeface="ＭＳ ゴシック" pitchFamily="49" charset="-128"/>
            </a:endParaRPr>
          </a:p>
          <a:p>
            <a:r>
              <a:rPr kumimoji="1" lang="ja-JP" altLang="en-US" sz="2000" b="1" dirty="0" smtClean="0">
                <a:latin typeface="ＭＳ ゴシック" pitchFamily="49" charset="-128"/>
                <a:ea typeface="ＭＳ ゴシック" pitchFamily="49" charset="-128"/>
              </a:rPr>
              <a:t>嗜好品</a:t>
            </a:r>
            <a:endParaRPr kumimoji="1" lang="en-US" altLang="ja-JP" sz="2000" b="1" dirty="0" smtClean="0">
              <a:latin typeface="ＭＳ ゴシック" pitchFamily="49" charset="-128"/>
              <a:ea typeface="ＭＳ ゴシック" pitchFamily="49" charset="-128"/>
            </a:endParaRPr>
          </a:p>
        </p:txBody>
      </p:sp>
      <p:sp>
        <p:nvSpPr>
          <p:cNvPr id="6" name="テキスト ボックス 5"/>
          <p:cNvSpPr txBox="1"/>
          <p:nvPr/>
        </p:nvSpPr>
        <p:spPr>
          <a:xfrm>
            <a:off x="5140503" y="4484272"/>
            <a:ext cx="2507418" cy="923330"/>
          </a:xfrm>
          <a:prstGeom prst="rect">
            <a:avLst/>
          </a:prstGeom>
          <a:noFill/>
        </p:spPr>
        <p:txBody>
          <a:bodyPr wrap="none" rtlCol="0">
            <a:spAutoFit/>
          </a:bodyPr>
          <a:lstStyle/>
          <a:p>
            <a:pPr algn="ctr"/>
            <a:r>
              <a:rPr kumimoji="1" lang="ja-JP" altLang="en-US" sz="1400" b="1" dirty="0" smtClean="0">
                <a:latin typeface="ＭＳ ゴシック" pitchFamily="49" charset="-128"/>
                <a:ea typeface="ＭＳ ゴシック" pitchFamily="49" charset="-128"/>
              </a:rPr>
              <a:t>しへき　</a:t>
            </a:r>
            <a:endParaRPr kumimoji="1" lang="en-US" altLang="ja-JP" sz="1400" b="1" dirty="0" smtClean="0">
              <a:latin typeface="ＭＳ ゴシック" pitchFamily="49" charset="-128"/>
              <a:ea typeface="ＭＳ ゴシック" pitchFamily="49" charset="-128"/>
            </a:endParaRPr>
          </a:p>
          <a:p>
            <a:pPr algn="ctr"/>
            <a:r>
              <a:rPr lang="ja-JP" altLang="en-US" sz="2000" b="1" dirty="0" smtClean="0">
                <a:latin typeface="ＭＳ ゴシック" pitchFamily="49" charset="-128"/>
                <a:ea typeface="ＭＳ ゴシック" pitchFamily="49" charset="-128"/>
              </a:rPr>
              <a:t>嗜癖品</a:t>
            </a:r>
            <a:endParaRPr lang="en-US" altLang="ja-JP" sz="2000" b="1" dirty="0" smtClean="0">
              <a:latin typeface="ＭＳ ゴシック" pitchFamily="49" charset="-128"/>
              <a:ea typeface="ＭＳ ゴシック" pitchFamily="49" charset="-128"/>
            </a:endParaRPr>
          </a:p>
          <a:p>
            <a:pPr algn="ctr"/>
            <a:r>
              <a:rPr kumimoji="1" lang="ja-JP" altLang="en-US" sz="2000" b="1" dirty="0" smtClean="0">
                <a:latin typeface="ＭＳ ゴシック" pitchFamily="49" charset="-128"/>
                <a:ea typeface="ＭＳ ゴシック" pitchFamily="49" charset="-128"/>
              </a:rPr>
              <a:t>（ニコチン依存症）</a:t>
            </a:r>
            <a:endParaRPr kumimoji="1" lang="en-US" altLang="ja-JP" sz="2000" b="1" dirty="0" smtClean="0">
              <a:latin typeface="ＭＳ ゴシック" pitchFamily="49" charset="-128"/>
              <a:ea typeface="ＭＳ ゴシック" pitchFamily="49" charset="-128"/>
            </a:endParaRPr>
          </a:p>
        </p:txBody>
      </p:sp>
      <p:sp>
        <p:nvSpPr>
          <p:cNvPr id="9" name="テキスト ボックス 8"/>
          <p:cNvSpPr txBox="1"/>
          <p:nvPr/>
        </p:nvSpPr>
        <p:spPr>
          <a:xfrm>
            <a:off x="683568" y="1268760"/>
            <a:ext cx="8136904" cy="2654573"/>
          </a:xfrm>
          <a:prstGeom prst="rect">
            <a:avLst/>
          </a:prstGeom>
          <a:noFill/>
        </p:spPr>
        <p:txBody>
          <a:bodyPr wrap="square" rtlCol="0">
            <a:spAutoFit/>
          </a:bodyPr>
          <a:lstStyle/>
          <a:p>
            <a:pPr>
              <a:lnSpc>
                <a:spcPct val="150000"/>
              </a:lnSpc>
            </a:pPr>
            <a:r>
              <a:rPr lang="ja-JP" altLang="en-US" sz="2000" b="1" dirty="0" smtClean="0">
                <a:latin typeface="ＭＳ ゴシック" pitchFamily="49" charset="-128"/>
                <a:ea typeface="ＭＳ ゴシック" pitchFamily="49" charset="-128"/>
              </a:rPr>
              <a:t>　　　　　　　　　　　　コーヒー　　　　タバコ</a:t>
            </a:r>
            <a:endParaRPr lang="en-US" altLang="ja-JP" sz="2000" b="1" dirty="0" smtClean="0">
              <a:latin typeface="ＭＳ ゴシック" pitchFamily="49" charset="-128"/>
              <a:ea typeface="ＭＳ ゴシック" pitchFamily="49" charset="-128"/>
            </a:endParaRPr>
          </a:p>
          <a:p>
            <a:endParaRPr lang="en-US" altLang="ja-JP" sz="1100" b="1" dirty="0">
              <a:latin typeface="ＭＳ ゴシック" pitchFamily="49" charset="-128"/>
              <a:ea typeface="ＭＳ ゴシック" pitchFamily="49" charset="-128"/>
            </a:endParaRPr>
          </a:p>
          <a:p>
            <a:pPr>
              <a:lnSpc>
                <a:spcPct val="150000"/>
              </a:lnSpc>
            </a:pPr>
            <a:r>
              <a:rPr lang="ja-JP" altLang="en-US" sz="2000" b="1" dirty="0" smtClean="0">
                <a:latin typeface="ＭＳ ゴシック" pitchFamily="49" charset="-128"/>
                <a:ea typeface="ＭＳ ゴシック" pitchFamily="49" charset="-128"/>
              </a:rPr>
              <a:t>■夜間切れたら　　　　　次の日に買う　　その日に買う</a:t>
            </a:r>
            <a:endParaRPr lang="en-US" altLang="ja-JP" sz="2000" b="1" dirty="0" smtClean="0">
              <a:latin typeface="ＭＳ ゴシック" pitchFamily="49" charset="-128"/>
              <a:ea typeface="ＭＳ ゴシック" pitchFamily="49" charset="-128"/>
            </a:endParaRPr>
          </a:p>
          <a:p>
            <a:pPr>
              <a:lnSpc>
                <a:spcPct val="150000"/>
              </a:lnSpc>
            </a:pPr>
            <a:r>
              <a:rPr lang="ja-JP" altLang="en-US" sz="2000" b="1" dirty="0" smtClean="0">
                <a:latin typeface="ＭＳ ゴシック" pitchFamily="49" charset="-128"/>
                <a:ea typeface="ＭＳ ゴシック" pitchFamily="49" charset="-128"/>
              </a:rPr>
              <a:t>■摂取したら　　　　　　満足　　　　　　次の欲求が生まれる</a:t>
            </a:r>
            <a:endParaRPr lang="en-US" altLang="ja-JP" sz="2000" b="1" dirty="0" smtClean="0">
              <a:latin typeface="ＭＳ ゴシック" pitchFamily="49" charset="-128"/>
              <a:ea typeface="ＭＳ ゴシック" pitchFamily="49" charset="-128"/>
            </a:endParaRPr>
          </a:p>
          <a:p>
            <a:pPr>
              <a:lnSpc>
                <a:spcPct val="150000"/>
              </a:lnSpc>
            </a:pPr>
            <a:r>
              <a:rPr lang="ja-JP" altLang="en-US" sz="2000" b="1" dirty="0" smtClean="0">
                <a:latin typeface="ＭＳ ゴシック" pitchFamily="49" charset="-128"/>
                <a:ea typeface="ＭＳ ゴシック" pitchFamily="49" charset="-128"/>
              </a:rPr>
              <a:t>■</a:t>
            </a:r>
            <a:r>
              <a:rPr lang="ja-JP" altLang="en-US" sz="2000" b="1" dirty="0">
                <a:latin typeface="ＭＳ ゴシック" pitchFamily="49" charset="-128"/>
                <a:ea typeface="ＭＳ ゴシック" pitchFamily="49" charset="-128"/>
              </a:rPr>
              <a:t>職場で</a:t>
            </a:r>
            <a:r>
              <a:rPr lang="ja-JP" altLang="en-US" sz="2000" b="1" dirty="0" smtClean="0">
                <a:latin typeface="ＭＳ ゴシック" pitchFamily="49" charset="-128"/>
                <a:ea typeface="ＭＳ ゴシック" pitchFamily="49" charset="-128"/>
              </a:rPr>
              <a:t>禁止されたら　　受け入れ　　　　反対</a:t>
            </a:r>
            <a:endParaRPr lang="en-US" altLang="ja-JP" sz="2000" b="1" dirty="0" smtClean="0">
              <a:latin typeface="ＭＳ ゴシック" pitchFamily="49" charset="-128"/>
              <a:ea typeface="ＭＳ ゴシック" pitchFamily="49" charset="-128"/>
            </a:endParaRPr>
          </a:p>
          <a:p>
            <a:pPr>
              <a:lnSpc>
                <a:spcPct val="150000"/>
              </a:lnSpc>
            </a:pPr>
            <a:r>
              <a:rPr kumimoji="1" lang="ja-JP" altLang="en-US" sz="2000" b="1" dirty="0" smtClean="0">
                <a:latin typeface="ＭＳ ゴシック" pitchFamily="49" charset="-128"/>
                <a:ea typeface="ＭＳ ゴシック" pitchFamily="49" charset="-128"/>
              </a:rPr>
              <a:t>■自己規制　　　　　　　できる　　　　　できない</a:t>
            </a:r>
            <a:endParaRPr kumimoji="1" lang="ja-JP" altLang="en-US" sz="2000" b="1" dirty="0">
              <a:latin typeface="ＭＳ ゴシック" pitchFamily="49" charset="-128"/>
              <a:ea typeface="ＭＳ ゴシック" pitchFamily="49" charset="-128"/>
            </a:endParaRPr>
          </a:p>
        </p:txBody>
      </p:sp>
      <p:cxnSp>
        <p:nvCxnSpPr>
          <p:cNvPr id="11" name="直線矢印コネクタ 10"/>
          <p:cNvCxnSpPr/>
          <p:nvPr/>
        </p:nvCxnSpPr>
        <p:spPr>
          <a:xfrm>
            <a:off x="4261155" y="4051413"/>
            <a:ext cx="0" cy="380010"/>
          </a:xfrm>
          <a:prstGeom prst="straightConnector1">
            <a:avLst/>
          </a:prstGeom>
          <a:ln w="571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2" name="直線矢印コネクタ 11"/>
          <p:cNvCxnSpPr/>
          <p:nvPr/>
        </p:nvCxnSpPr>
        <p:spPr>
          <a:xfrm>
            <a:off x="6341826" y="4051413"/>
            <a:ext cx="0" cy="380010"/>
          </a:xfrm>
          <a:prstGeom prst="straightConnector1">
            <a:avLst/>
          </a:prstGeom>
          <a:ln w="571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8" name="直線コネクタ 7"/>
          <p:cNvCxnSpPr/>
          <p:nvPr/>
        </p:nvCxnSpPr>
        <p:spPr>
          <a:xfrm>
            <a:off x="10908704" y="2060848"/>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3940" y="1807202"/>
            <a:ext cx="7632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43940" y="1268760"/>
            <a:ext cx="7632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43940" y="3923333"/>
            <a:ext cx="7632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5" name="Picture 3" descr="C:\Users\高野義久\1禁煙用\肺癌学会委員会活動\イラスト関係\12-16\1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50182" y="5122562"/>
            <a:ext cx="1760538" cy="15816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94006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63863" y="2259917"/>
            <a:ext cx="2819400" cy="305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ctrTitle"/>
          </p:nvPr>
        </p:nvSpPr>
        <p:spPr>
          <a:xfrm>
            <a:off x="755576" y="260648"/>
            <a:ext cx="7772400" cy="936104"/>
          </a:xfrm>
        </p:spPr>
        <p:txBody>
          <a:bodyPr>
            <a:normAutofit fontScale="90000"/>
          </a:bodyPr>
          <a:lstStyle/>
          <a:p>
            <a:r>
              <a:rPr lang="ja-JP" altLang="en-US" sz="3600" dirty="0" smtClean="0">
                <a:latin typeface="ＭＳ ゴシック" pitchFamily="49" charset="-128"/>
                <a:ea typeface="ＭＳ ゴシック" pitchFamily="49" charset="-128"/>
              </a:rPr>
              <a:t>－ニコチン</a:t>
            </a:r>
            <a:r>
              <a:rPr lang="ja-JP" altLang="en-US" sz="3600" dirty="0">
                <a:latin typeface="ＭＳ ゴシック" pitchFamily="49" charset="-128"/>
                <a:ea typeface="ＭＳ ゴシック" pitchFamily="49" charset="-128"/>
              </a:rPr>
              <a:t>離脱症状－</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2700" dirty="0" smtClean="0">
                <a:latin typeface="ＭＳ ゴシック" pitchFamily="49" charset="-128"/>
                <a:ea typeface="ＭＳ ゴシック" pitchFamily="49" charset="-128"/>
              </a:rPr>
              <a:t>３日目がヤマ！</a:t>
            </a:r>
            <a:endParaRPr lang="ja-JP" altLang="en-US" sz="2700" dirty="0">
              <a:latin typeface="ＭＳ ゴシック" pitchFamily="49" charset="-128"/>
              <a:ea typeface="ＭＳ ゴシック" pitchFamily="49" charset="-128"/>
            </a:endParaRPr>
          </a:p>
        </p:txBody>
      </p:sp>
      <p:sp>
        <p:nvSpPr>
          <p:cNvPr id="2" name="円/楕円 1"/>
          <p:cNvSpPr/>
          <p:nvPr/>
        </p:nvSpPr>
        <p:spPr>
          <a:xfrm>
            <a:off x="2339752" y="1366884"/>
            <a:ext cx="1656184" cy="14989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n-ea"/>
              </a:rPr>
              <a:t>イライラ</a:t>
            </a:r>
            <a:endParaRPr kumimoji="1" lang="en-US" altLang="ja-JP" b="1" dirty="0" smtClean="0">
              <a:latin typeface="+mn-ea"/>
            </a:endParaRPr>
          </a:p>
          <a:p>
            <a:pPr algn="ctr"/>
            <a:r>
              <a:rPr lang="ja-JP" altLang="en-US" b="1" dirty="0" smtClean="0">
                <a:latin typeface="+mn-ea"/>
              </a:rPr>
              <a:t>欲求不満</a:t>
            </a:r>
            <a:endParaRPr lang="en-US" altLang="ja-JP" b="1" dirty="0" smtClean="0">
              <a:latin typeface="+mn-ea"/>
            </a:endParaRPr>
          </a:p>
          <a:p>
            <a:pPr algn="ctr"/>
            <a:r>
              <a:rPr kumimoji="1" lang="ja-JP" altLang="en-US" b="1" dirty="0">
                <a:latin typeface="+mn-ea"/>
              </a:rPr>
              <a:t>怒り</a:t>
            </a:r>
          </a:p>
        </p:txBody>
      </p:sp>
      <p:sp>
        <p:nvSpPr>
          <p:cNvPr id="7" name="円/楕円 6"/>
          <p:cNvSpPr/>
          <p:nvPr/>
        </p:nvSpPr>
        <p:spPr>
          <a:xfrm>
            <a:off x="1511660" y="2906946"/>
            <a:ext cx="1656184" cy="14989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mn-ea"/>
              </a:rPr>
              <a:t>不快</a:t>
            </a:r>
            <a:endParaRPr lang="en-US" altLang="ja-JP" b="1" dirty="0" smtClean="0">
              <a:latin typeface="+mn-ea"/>
            </a:endParaRPr>
          </a:p>
          <a:p>
            <a:pPr algn="ctr"/>
            <a:r>
              <a:rPr lang="ja-JP" altLang="en-US" b="1" dirty="0" smtClean="0">
                <a:latin typeface="+mn-ea"/>
              </a:rPr>
              <a:t>不安</a:t>
            </a:r>
            <a:endParaRPr lang="en-US" altLang="ja-JP" b="1" dirty="0" smtClean="0">
              <a:latin typeface="+mn-ea"/>
            </a:endParaRPr>
          </a:p>
          <a:p>
            <a:pPr algn="ctr"/>
            <a:r>
              <a:rPr lang="ja-JP" altLang="en-US" b="1" dirty="0" smtClean="0">
                <a:latin typeface="+mn-ea"/>
              </a:rPr>
              <a:t>抑うつ</a:t>
            </a:r>
            <a:endParaRPr kumimoji="1" lang="ja-JP" altLang="en-US" b="1" dirty="0">
              <a:latin typeface="+mn-ea"/>
            </a:endParaRPr>
          </a:p>
        </p:txBody>
      </p:sp>
      <p:sp>
        <p:nvSpPr>
          <p:cNvPr id="8" name="円/楕円 7"/>
          <p:cNvSpPr/>
          <p:nvPr/>
        </p:nvSpPr>
        <p:spPr>
          <a:xfrm>
            <a:off x="1943708" y="4567966"/>
            <a:ext cx="1656184" cy="14989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n-ea"/>
              </a:rPr>
              <a:t>落ち着き</a:t>
            </a:r>
            <a:endParaRPr kumimoji="1" lang="en-US" altLang="ja-JP" b="1" dirty="0" smtClean="0">
              <a:latin typeface="+mn-ea"/>
            </a:endParaRPr>
          </a:p>
          <a:p>
            <a:pPr algn="ctr"/>
            <a:r>
              <a:rPr lang="ja-JP" altLang="en-US" b="1" dirty="0" smtClean="0">
                <a:latin typeface="+mn-ea"/>
              </a:rPr>
              <a:t>のなさ</a:t>
            </a:r>
            <a:endParaRPr kumimoji="1" lang="ja-JP" altLang="en-US" b="1" dirty="0">
              <a:latin typeface="+mn-ea"/>
            </a:endParaRPr>
          </a:p>
        </p:txBody>
      </p:sp>
      <p:sp>
        <p:nvSpPr>
          <p:cNvPr id="9" name="円/楕円 8"/>
          <p:cNvSpPr/>
          <p:nvPr/>
        </p:nvSpPr>
        <p:spPr>
          <a:xfrm>
            <a:off x="3699850" y="5170408"/>
            <a:ext cx="1656184" cy="14989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latin typeface="+mn-ea"/>
              </a:rPr>
              <a:t>集中</a:t>
            </a:r>
            <a:endParaRPr lang="en-US" altLang="ja-JP" b="1" dirty="0" smtClean="0">
              <a:latin typeface="+mn-ea"/>
            </a:endParaRPr>
          </a:p>
          <a:p>
            <a:pPr algn="ctr"/>
            <a:r>
              <a:rPr lang="ja-JP" altLang="en-US" b="1" dirty="0" smtClean="0">
                <a:latin typeface="+mn-ea"/>
              </a:rPr>
              <a:t>できない</a:t>
            </a:r>
            <a:endParaRPr kumimoji="1" lang="ja-JP" altLang="en-US" b="1" dirty="0">
              <a:latin typeface="+mn-ea"/>
            </a:endParaRPr>
          </a:p>
        </p:txBody>
      </p:sp>
      <p:sp>
        <p:nvSpPr>
          <p:cNvPr id="10" name="円/楕円 9"/>
          <p:cNvSpPr/>
          <p:nvPr/>
        </p:nvSpPr>
        <p:spPr>
          <a:xfrm>
            <a:off x="5381896" y="4420932"/>
            <a:ext cx="1656184" cy="14989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n-ea"/>
              </a:rPr>
              <a:t>心拍の</a:t>
            </a:r>
            <a:endParaRPr kumimoji="1" lang="en-US" altLang="ja-JP" b="1" dirty="0" smtClean="0">
              <a:latin typeface="+mn-ea"/>
            </a:endParaRPr>
          </a:p>
          <a:p>
            <a:pPr algn="ctr"/>
            <a:r>
              <a:rPr lang="ja-JP" altLang="en-US" b="1" dirty="0">
                <a:latin typeface="+mn-ea"/>
              </a:rPr>
              <a:t>減少</a:t>
            </a:r>
            <a:endParaRPr kumimoji="1" lang="ja-JP" altLang="en-US" b="1" dirty="0">
              <a:latin typeface="+mn-ea"/>
            </a:endParaRPr>
          </a:p>
        </p:txBody>
      </p:sp>
      <p:sp>
        <p:nvSpPr>
          <p:cNvPr id="11" name="円/楕円 10"/>
          <p:cNvSpPr/>
          <p:nvPr/>
        </p:nvSpPr>
        <p:spPr>
          <a:xfrm>
            <a:off x="5818954" y="2865836"/>
            <a:ext cx="1656184" cy="14989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n-ea"/>
              </a:rPr>
              <a:t>食欲亢進</a:t>
            </a:r>
            <a:endParaRPr kumimoji="1" lang="en-US" altLang="ja-JP" b="1" dirty="0" smtClean="0">
              <a:latin typeface="+mn-ea"/>
            </a:endParaRPr>
          </a:p>
          <a:p>
            <a:pPr algn="ctr"/>
            <a:r>
              <a:rPr lang="ja-JP" altLang="en-US" b="1" dirty="0" smtClean="0">
                <a:latin typeface="+mn-ea"/>
              </a:rPr>
              <a:t>体重</a:t>
            </a:r>
            <a:r>
              <a:rPr lang="ja-JP" altLang="en-US" b="1" dirty="0">
                <a:latin typeface="+mn-ea"/>
              </a:rPr>
              <a:t>増加</a:t>
            </a:r>
            <a:endParaRPr kumimoji="1" lang="ja-JP" altLang="en-US" b="1" dirty="0">
              <a:latin typeface="+mn-ea"/>
            </a:endParaRPr>
          </a:p>
        </p:txBody>
      </p:sp>
      <p:sp>
        <p:nvSpPr>
          <p:cNvPr id="12" name="円/楕円 11"/>
          <p:cNvSpPr/>
          <p:nvPr/>
        </p:nvSpPr>
        <p:spPr>
          <a:xfrm>
            <a:off x="4955171" y="1366884"/>
            <a:ext cx="1656184" cy="14989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n-ea"/>
              </a:rPr>
              <a:t>不眠</a:t>
            </a:r>
            <a:endParaRPr kumimoji="1" lang="ja-JP" altLang="en-US" b="1" dirty="0">
              <a:latin typeface="+mn-ea"/>
            </a:endParaRPr>
          </a:p>
        </p:txBody>
      </p:sp>
    </p:spTree>
    <p:extLst>
      <p:ext uri="{BB962C8B-B14F-4D97-AF65-F5344CB8AC3E}">
        <p14:creationId xmlns="" xmlns:p14="http://schemas.microsoft.com/office/powerpoint/2010/main" val="35167389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492896"/>
            <a:ext cx="7772400" cy="1470025"/>
          </a:xfrm>
        </p:spPr>
        <p:txBody>
          <a:bodyPr>
            <a:normAutofit/>
          </a:bodyPr>
          <a:lstStyle/>
          <a:p>
            <a:r>
              <a:rPr lang="en-US" altLang="ja-JP" sz="3600" dirty="0">
                <a:latin typeface="ＭＳ ゴシック" pitchFamily="49" charset="-128"/>
                <a:ea typeface="ＭＳ ゴシック" pitchFamily="49" charset="-128"/>
              </a:rPr>
              <a:t>Ⅶ</a:t>
            </a:r>
            <a:r>
              <a:rPr lang="ja-JP" altLang="en-US" sz="3600" dirty="0" err="1" smtClean="0">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ニ</a:t>
            </a:r>
            <a:r>
              <a:rPr lang="ja-JP" altLang="en-US" sz="3600" dirty="0">
                <a:latin typeface="ＭＳ ゴシック" pitchFamily="49" charset="-128"/>
                <a:ea typeface="ＭＳ ゴシック" pitchFamily="49" charset="-128"/>
              </a:rPr>
              <a:t>コチン依存症の診断・治療</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5258888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90138" y="116632"/>
            <a:ext cx="7772400" cy="864096"/>
          </a:xfrm>
        </p:spPr>
        <p:txBody>
          <a:bodyPr>
            <a:noAutofit/>
          </a:bodyPr>
          <a:lstStyle/>
          <a:p>
            <a:r>
              <a:rPr lang="ja-JP" altLang="en-US" sz="3200" dirty="0">
                <a:latin typeface="ＭＳ ゴシック" pitchFamily="49" charset="-128"/>
                <a:ea typeface="ＭＳ ゴシック" pitchFamily="49" charset="-128"/>
              </a:rPr>
              <a:t>ニコチン依存症</a:t>
            </a:r>
            <a:r>
              <a:rPr lang="en-US" altLang="ja-JP" sz="3200" dirty="0">
                <a:latin typeface="ＭＳ ゴシック" pitchFamily="49" charset="-128"/>
                <a:ea typeface="ＭＳ ゴシック" pitchFamily="49" charset="-128"/>
              </a:rPr>
              <a:t/>
            </a:r>
            <a:br>
              <a:rPr lang="en-US" altLang="ja-JP" sz="3200" dirty="0">
                <a:latin typeface="ＭＳ ゴシック" pitchFamily="49" charset="-128"/>
                <a:ea typeface="ＭＳ ゴシック" pitchFamily="49" charset="-128"/>
              </a:rPr>
            </a:br>
            <a:r>
              <a:rPr lang="ja-JP" altLang="en-US" sz="2000" dirty="0">
                <a:latin typeface="ＭＳ ゴシック" pitchFamily="49" charset="-128"/>
                <a:ea typeface="ＭＳ ゴシック" pitchFamily="49" charset="-128"/>
              </a:rPr>
              <a:t>（</a:t>
            </a:r>
            <a:r>
              <a:rPr lang="en-US" altLang="ja-JP" sz="2000" dirty="0">
                <a:latin typeface="ＭＳ ゴシック" pitchFamily="49" charset="-128"/>
                <a:ea typeface="ＭＳ ゴシック" pitchFamily="49" charset="-128"/>
              </a:rPr>
              <a:t>ICD-10</a:t>
            </a:r>
            <a:r>
              <a:rPr lang="ja-JP" altLang="en-US" sz="2000" dirty="0">
                <a:latin typeface="ＭＳ ゴシック" pitchFamily="49" charset="-128"/>
                <a:ea typeface="ＭＳ ゴシック" pitchFamily="49" charset="-128"/>
              </a:rPr>
              <a:t>：３項目以上あれば依存症）</a:t>
            </a:r>
          </a:p>
        </p:txBody>
      </p:sp>
      <p:graphicFrame>
        <p:nvGraphicFramePr>
          <p:cNvPr id="2" name="図表 1"/>
          <p:cNvGraphicFramePr/>
          <p:nvPr>
            <p:extLst>
              <p:ext uri="{D42A27DB-BD31-4B8C-83A1-F6EECF244321}">
                <p14:modId xmlns="" xmlns:p14="http://schemas.microsoft.com/office/powerpoint/2010/main" val="3666712655"/>
              </p:ext>
            </p:extLst>
          </p:nvPr>
        </p:nvGraphicFramePr>
        <p:xfrm>
          <a:off x="179512" y="980727"/>
          <a:ext cx="8856983" cy="5209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4973071" y="6189839"/>
            <a:ext cx="3775393" cy="307777"/>
          </a:xfrm>
          <a:prstGeom prst="rect">
            <a:avLst/>
          </a:prstGeom>
          <a:noFill/>
        </p:spPr>
        <p:txBody>
          <a:bodyPr wrap="none" rtlCol="0">
            <a:spAutoFit/>
          </a:bodyPr>
          <a:lstStyle/>
          <a:p>
            <a:r>
              <a:rPr kumimoji="1" lang="ja-JP" altLang="en-US" sz="1400" dirty="0" smtClean="0">
                <a:latin typeface="ＭＳ ゴシック" pitchFamily="49" charset="-128"/>
                <a:ea typeface="ＭＳ ゴシック" pitchFamily="49" charset="-128"/>
              </a:rPr>
              <a:t>新版喫煙と健康</a:t>
            </a:r>
            <a:r>
              <a:rPr kumimoji="1" lang="en-US" altLang="ja-JP" sz="1400" dirty="0" smtClean="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保健同人社（東京）</a:t>
            </a:r>
            <a:r>
              <a:rPr lang="en-US" altLang="ja-JP" sz="1400" dirty="0" smtClean="0">
                <a:latin typeface="ＭＳ ゴシック" pitchFamily="49" charset="-128"/>
                <a:ea typeface="ＭＳ ゴシック" pitchFamily="49" charset="-128"/>
              </a:rPr>
              <a:t>, 2002</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3680784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864095"/>
          </a:xfrm>
        </p:spPr>
        <p:txBody>
          <a:bodyPr>
            <a:normAutofit/>
          </a:bodyPr>
          <a:lstStyle/>
          <a:p>
            <a:r>
              <a:rPr lang="ja-JP" altLang="en-US" sz="3200" dirty="0">
                <a:latin typeface="ＭＳ ゴシック" pitchFamily="49" charset="-128"/>
                <a:ea typeface="ＭＳ ゴシック" pitchFamily="49" charset="-128"/>
              </a:rPr>
              <a:t>ニコチン依存症の診断</a:t>
            </a:r>
            <a:r>
              <a:rPr lang="en-US" altLang="ja-JP" sz="3200" dirty="0">
                <a:latin typeface="ＭＳ ゴシック" pitchFamily="49" charset="-128"/>
                <a:ea typeface="ＭＳ ゴシック" pitchFamily="49" charset="-128"/>
              </a:rPr>
              <a:t/>
            </a:r>
            <a:br>
              <a:rPr lang="en-US" altLang="ja-JP" sz="3200" dirty="0">
                <a:latin typeface="ＭＳ ゴシック" pitchFamily="49" charset="-128"/>
                <a:ea typeface="ＭＳ ゴシック" pitchFamily="49" charset="-128"/>
              </a:rPr>
            </a:br>
            <a:r>
              <a:rPr lang="ja-JP" altLang="en-US" sz="1800" dirty="0">
                <a:latin typeface="ＭＳ ゴシック" pitchFamily="49" charset="-128"/>
                <a:ea typeface="ＭＳ ゴシック" pitchFamily="49" charset="-128"/>
              </a:rPr>
              <a:t>（保険適応に必要な要件は５点以上）</a:t>
            </a:r>
            <a:endParaRPr lang="ja-JP" altLang="en-US" sz="3200" dirty="0">
              <a:latin typeface="ＭＳ ゴシック" pitchFamily="49" charset="-128"/>
              <a:ea typeface="ＭＳ ゴシック" pitchFamily="49" charset="-128"/>
            </a:endParaRPr>
          </a:p>
        </p:txBody>
      </p:sp>
      <p:graphicFrame>
        <p:nvGraphicFramePr>
          <p:cNvPr id="4" name="表 3"/>
          <p:cNvGraphicFramePr>
            <a:graphicFrameLocks noGrp="1"/>
          </p:cNvGraphicFramePr>
          <p:nvPr>
            <p:extLst>
              <p:ext uri="{D42A27DB-BD31-4B8C-83A1-F6EECF244321}">
                <p14:modId xmlns="" xmlns:p14="http://schemas.microsoft.com/office/powerpoint/2010/main" val="1311066691"/>
              </p:ext>
            </p:extLst>
          </p:nvPr>
        </p:nvGraphicFramePr>
        <p:xfrm>
          <a:off x="323528" y="1412776"/>
          <a:ext cx="8496947" cy="5195873"/>
        </p:xfrm>
        <a:graphic>
          <a:graphicData uri="http://schemas.openxmlformats.org/drawingml/2006/table">
            <a:tbl>
              <a:tblPr firstRow="1" firstCol="1" lastRow="1" lastCol="1" bandRow="1" bandCol="1"/>
              <a:tblGrid>
                <a:gridCol w="7128792"/>
                <a:gridCol w="720080"/>
                <a:gridCol w="648075"/>
              </a:tblGrid>
              <a:tr h="299329">
                <a:tc>
                  <a:txBody>
                    <a:bodyPr/>
                    <a:lstStyle/>
                    <a:p>
                      <a:pPr algn="ctr">
                        <a:spcAft>
                          <a:spcPts val="0"/>
                        </a:spcAft>
                      </a:pPr>
                      <a:r>
                        <a:rPr lang="ja-JP" sz="1400" b="1" kern="100" dirty="0">
                          <a:solidFill>
                            <a:schemeClr val="bg1"/>
                          </a:solidFill>
                          <a:effectLst/>
                          <a:latin typeface="ＭＳ ゴシック" pitchFamily="49" charset="-128"/>
                          <a:ea typeface="ＭＳ ゴシック" pitchFamily="49" charset="-128"/>
                          <a:cs typeface="Times New Roman"/>
                        </a:rPr>
                        <a:t>設問内容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ja-JP" sz="1200" b="1" kern="100" dirty="0">
                          <a:solidFill>
                            <a:schemeClr val="bg1"/>
                          </a:solidFill>
                          <a:effectLst/>
                          <a:latin typeface="ＭＳ ゴシック" pitchFamily="49" charset="-128"/>
                          <a:ea typeface="ＭＳ ゴシック" pitchFamily="49" charset="-128"/>
                          <a:cs typeface="Times New Roman"/>
                        </a:rPr>
                        <a:t>はい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ja-JP" sz="1200" b="1" kern="100" dirty="0">
                          <a:solidFill>
                            <a:schemeClr val="bg1"/>
                          </a:solidFill>
                          <a:effectLst/>
                          <a:latin typeface="ＭＳ ゴシック" pitchFamily="49" charset="-128"/>
                          <a:ea typeface="ＭＳ ゴシック" pitchFamily="49" charset="-128"/>
                          <a:cs typeface="Times New Roman"/>
                        </a:rPr>
                        <a:t>いいえ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348743">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自分が吸うつもりより、ずっと多くのタバコを吸ってしまうことがありましたか。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ＭＳ ゴシック" pitchFamily="49" charset="-128"/>
                          <a:ea typeface="ＭＳ ゴシック" pitchFamily="49" charset="-128"/>
                          <a:cs typeface="Times New Roman"/>
                        </a:rPr>
                        <a:t> </a:t>
                      </a:r>
                      <a:endParaRPr lang="ja-JP" sz="1200" b="1" kern="100" dirty="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禁煙や本数を減らそうと試みて、できなかったことがありましたか。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禁煙したり本数を減らそうとしたときに、タバコが</a:t>
                      </a:r>
                      <a:r>
                        <a:rPr lang="ja-JP" sz="1400" b="1" kern="100" dirty="0" err="1">
                          <a:effectLst/>
                          <a:latin typeface="ＭＳ ゴシック" pitchFamily="49" charset="-128"/>
                          <a:ea typeface="ＭＳ ゴシック" pitchFamily="49" charset="-128"/>
                          <a:cs typeface="Times New Roman"/>
                        </a:rPr>
                        <a:t>ほしくてほしくて</a:t>
                      </a:r>
                      <a:r>
                        <a:rPr lang="ja-JP" sz="1400" b="1" kern="100" dirty="0">
                          <a:effectLst/>
                          <a:latin typeface="ＭＳ ゴシック" pitchFamily="49" charset="-128"/>
                          <a:ea typeface="ＭＳ ゴシック" pitchFamily="49" charset="-128"/>
                          <a:cs typeface="Times New Roman"/>
                        </a:rPr>
                        <a:t>たまらなくなることがありましたか。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禁煙したり本数を減らしたときに、次のどれかがありましたか。（イライラ、神経質、落ち着かない、集中しにくい、ゆううつ、頭痛、眠気、胃のむかつき、脈が遅い、手のふるえ、食欲または体重増加）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上の症状を消すために、またタバコを吸い始めることがありましたか。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重い病気にかかったときに、タバコはよくないとわかっているのに吸うことがありましたか。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タバコのために自分に健康問題が起きているとわかっていても、吸うことがありましたか。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タバコのために自分に精神的問題が起きているとわかっていても、吸うことがありましたか。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自分はタバコに依存していると感じることがありましたか。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a:spcAft>
                          <a:spcPts val="0"/>
                        </a:spcAft>
                      </a:pPr>
                      <a:r>
                        <a:rPr lang="ja-JP" sz="1400" b="1" kern="100" dirty="0">
                          <a:effectLst/>
                          <a:latin typeface="ＭＳ ゴシック" pitchFamily="49" charset="-128"/>
                          <a:ea typeface="ＭＳ ゴシック" pitchFamily="49" charset="-128"/>
                          <a:cs typeface="Times New Roman"/>
                        </a:rPr>
                        <a:t>タバコが吸えないような仕事やつきあいを避けることが何度かありましたか。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ゴシック" pitchFamily="49" charset="-128"/>
                          <a:ea typeface="ＭＳ ゴシック" pitchFamily="49" charset="-128"/>
                          <a:cs typeface="Times New Roman"/>
                        </a:rPr>
                        <a:t> </a:t>
                      </a:r>
                      <a:endParaRPr lang="ja-JP" sz="1200" b="1" kern="10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effectLst/>
                          <a:latin typeface="ＭＳ ゴシック" pitchFamily="49" charset="-128"/>
                          <a:ea typeface="ＭＳ ゴシック" pitchFamily="49" charset="-128"/>
                          <a:cs typeface="Times New Roman"/>
                        </a:rPr>
                        <a:t> </a:t>
                      </a:r>
                      <a:endParaRPr lang="ja-JP" sz="1200" b="1" kern="100" dirty="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9">
                <a:tc>
                  <a:txBody>
                    <a:bodyPr/>
                    <a:lstStyle/>
                    <a:p>
                      <a:pPr algn="ctr">
                        <a:spcAft>
                          <a:spcPts val="0"/>
                        </a:spcAft>
                      </a:pPr>
                      <a:r>
                        <a:rPr lang="ja-JP" sz="1200" b="1" kern="100" dirty="0">
                          <a:effectLst/>
                          <a:latin typeface="ＭＳ ゴシック" pitchFamily="49" charset="-128"/>
                          <a:ea typeface="ＭＳ ゴシック" pitchFamily="49" charset="-128"/>
                          <a:cs typeface="Times New Roman"/>
                        </a:rPr>
                        <a:t>合　　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latinLnBrk="1">
                        <a:spcAft>
                          <a:spcPts val="0"/>
                        </a:spcAft>
                      </a:pPr>
                      <a:r>
                        <a:rPr lang="ja-JP" sz="1200" b="1" kern="100" dirty="0">
                          <a:effectLst/>
                          <a:latin typeface="ＭＳ ゴシック" pitchFamily="49" charset="-128"/>
                          <a:ea typeface="ＭＳ ゴシック" pitchFamily="49" charset="-128"/>
                          <a:cs typeface="Times New Roman"/>
                        </a:rPr>
                        <a:t>点</a:t>
                      </a:r>
                      <a:r>
                        <a:rPr lang="en-US" sz="1200" b="1" kern="100" dirty="0">
                          <a:effectLst/>
                          <a:latin typeface="ＭＳ ゴシック" pitchFamily="49" charset="-128"/>
                          <a:ea typeface="ＭＳ ゴシック" pitchFamily="49" charset="-128"/>
                          <a:cs typeface="Times New Roman"/>
                        </a:rPr>
                        <a:t> </a:t>
                      </a:r>
                      <a:endParaRPr lang="ja-JP" sz="1200" b="1" kern="100" dirty="0">
                        <a:effectLst/>
                        <a:latin typeface="ＭＳ ゴシック" pitchFamily="49" charset="-128"/>
                        <a:ea typeface="ＭＳ ゴシック"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bl>
          </a:graphicData>
        </a:graphic>
      </p:graphicFrame>
      <p:sp>
        <p:nvSpPr>
          <p:cNvPr id="5" name="Rectangle 2"/>
          <p:cNvSpPr>
            <a:spLocks noChangeArrowheads="1"/>
          </p:cNvSpPr>
          <p:nvPr/>
        </p:nvSpPr>
        <p:spPr bwMode="auto">
          <a:xfrm>
            <a:off x="395536" y="1052736"/>
            <a:ext cx="835292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以下の質問を読んであてはまる項目に✔をいれてください。該当しない項目は「いいえ」とお答えください。</a:t>
            </a:r>
            <a:endParaRPr kumimoji="1" 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 xmlns:p14="http://schemas.microsoft.com/office/powerpoint/2010/main" val="21786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6633"/>
            <a:ext cx="7772400" cy="864096"/>
          </a:xfrm>
        </p:spPr>
        <p:txBody>
          <a:bodyPr>
            <a:normAutofit/>
          </a:bodyPr>
          <a:lstStyle/>
          <a:p>
            <a:r>
              <a:rPr lang="ja-JP" altLang="en-US" sz="3600" dirty="0" smtClean="0">
                <a:latin typeface="ＭＳ ゴシック" pitchFamily="49" charset="-128"/>
                <a:ea typeface="ＭＳ ゴシック" pitchFamily="49" charset="-128"/>
              </a:rPr>
              <a:t>部位別の癌死亡数の推移</a:t>
            </a:r>
            <a:endParaRPr kumimoji="1" lang="ja-JP" altLang="en-US" sz="3600" dirty="0">
              <a:latin typeface="ＭＳ ゴシック" pitchFamily="49" charset="-128"/>
              <a:ea typeface="ＭＳ ゴシック" pitchFamily="49" charset="-128"/>
            </a:endParaRPr>
          </a:p>
        </p:txBody>
      </p:sp>
      <p:graphicFrame>
        <p:nvGraphicFramePr>
          <p:cNvPr id="3" name="グラフ 2"/>
          <p:cNvGraphicFramePr/>
          <p:nvPr>
            <p:extLst>
              <p:ext uri="{D42A27DB-BD31-4B8C-83A1-F6EECF244321}">
                <p14:modId xmlns="" xmlns:p14="http://schemas.microsoft.com/office/powerpoint/2010/main" val="2767197575"/>
              </p:ext>
            </p:extLst>
          </p:nvPr>
        </p:nvGraphicFramePr>
        <p:xfrm>
          <a:off x="899592" y="1268760"/>
          <a:ext cx="7848872"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3491880" y="2636912"/>
            <a:ext cx="646331"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胃癌</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7211928" y="1774763"/>
            <a:ext cx="649537" cy="369332"/>
          </a:xfrm>
          <a:prstGeom prst="rect">
            <a:avLst/>
          </a:prstGeom>
          <a:noFill/>
        </p:spPr>
        <p:txBody>
          <a:bodyPr wrap="none" rtlCol="0">
            <a:spAutoFit/>
          </a:bodyPr>
          <a:lstStyle/>
          <a:p>
            <a:r>
              <a:rPr lang="ja-JP" altLang="en-US" b="1" dirty="0">
                <a:latin typeface="ＭＳ ゴシック" pitchFamily="49" charset="-128"/>
                <a:ea typeface="ＭＳ ゴシック" pitchFamily="49" charset="-128"/>
              </a:rPr>
              <a:t>肺</a:t>
            </a:r>
            <a:r>
              <a:rPr kumimoji="1" lang="ja-JP" altLang="en-US" b="1" dirty="0" smtClean="0">
                <a:latin typeface="ＭＳ ゴシック" pitchFamily="49" charset="-128"/>
                <a:ea typeface="ＭＳ ゴシック" pitchFamily="49" charset="-128"/>
              </a:rPr>
              <a:t>癌</a:t>
            </a:r>
            <a:endParaRPr kumimoji="1" lang="ja-JP" altLang="en-US" b="1" dirty="0">
              <a:latin typeface="ＭＳ ゴシック" pitchFamily="49" charset="-128"/>
              <a:ea typeface="ＭＳ ゴシック" pitchFamily="49" charset="-128"/>
            </a:endParaRPr>
          </a:p>
        </p:txBody>
      </p:sp>
      <p:sp>
        <p:nvSpPr>
          <p:cNvPr id="6" name="テキスト ボックス 5"/>
          <p:cNvSpPr txBox="1"/>
          <p:nvPr/>
        </p:nvSpPr>
        <p:spPr>
          <a:xfrm>
            <a:off x="6714363" y="2996952"/>
            <a:ext cx="881973" cy="369332"/>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肝臓</a:t>
            </a:r>
            <a:r>
              <a:rPr kumimoji="1" lang="ja-JP" altLang="en-US" b="1" dirty="0" smtClean="0">
                <a:latin typeface="ＭＳ ゴシック" pitchFamily="49" charset="-128"/>
                <a:ea typeface="ＭＳ ゴシック" pitchFamily="49" charset="-128"/>
              </a:rPr>
              <a:t>癌</a:t>
            </a:r>
            <a:endParaRPr kumimoji="1" lang="ja-JP" altLang="en-US" b="1" dirty="0">
              <a:latin typeface="ＭＳ ゴシック" pitchFamily="49" charset="-128"/>
              <a:ea typeface="ＭＳ ゴシック" pitchFamily="49" charset="-128"/>
            </a:endParaRPr>
          </a:p>
        </p:txBody>
      </p:sp>
      <p:sp>
        <p:nvSpPr>
          <p:cNvPr id="7" name="テキスト ボックス 6"/>
          <p:cNvSpPr txBox="1"/>
          <p:nvPr/>
        </p:nvSpPr>
        <p:spPr>
          <a:xfrm>
            <a:off x="6714363" y="3538216"/>
            <a:ext cx="881973" cy="369332"/>
          </a:xfrm>
          <a:prstGeom prst="rect">
            <a:avLst/>
          </a:prstGeom>
          <a:noFill/>
        </p:spPr>
        <p:txBody>
          <a:bodyPr wrap="none" rtlCol="0">
            <a:spAutoFit/>
          </a:bodyPr>
          <a:lstStyle/>
          <a:p>
            <a:r>
              <a:rPr lang="ja-JP" altLang="en-US" b="1" dirty="0">
                <a:latin typeface="ＭＳ ゴシック" pitchFamily="49" charset="-128"/>
                <a:ea typeface="ＭＳ ゴシック" pitchFamily="49" charset="-128"/>
              </a:rPr>
              <a:t>結腸</a:t>
            </a:r>
            <a:r>
              <a:rPr kumimoji="1" lang="ja-JP" altLang="en-US" b="1" dirty="0" smtClean="0">
                <a:latin typeface="ＭＳ ゴシック" pitchFamily="49" charset="-128"/>
                <a:ea typeface="ＭＳ ゴシック" pitchFamily="49" charset="-128"/>
              </a:rPr>
              <a:t>癌</a:t>
            </a:r>
            <a:endParaRPr kumimoji="1" lang="ja-JP" altLang="en-US" b="1" dirty="0">
              <a:latin typeface="ＭＳ ゴシック" pitchFamily="49" charset="-128"/>
              <a:ea typeface="ＭＳ ゴシック" pitchFamily="49" charset="-128"/>
            </a:endParaRPr>
          </a:p>
        </p:txBody>
      </p:sp>
      <p:sp>
        <p:nvSpPr>
          <p:cNvPr id="8" name="テキスト ボックス 7"/>
          <p:cNvSpPr txBox="1"/>
          <p:nvPr/>
        </p:nvSpPr>
        <p:spPr>
          <a:xfrm>
            <a:off x="6714363" y="4176996"/>
            <a:ext cx="881973" cy="369332"/>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直腸</a:t>
            </a:r>
            <a:r>
              <a:rPr kumimoji="1" lang="ja-JP" altLang="en-US" b="1" dirty="0" smtClean="0">
                <a:latin typeface="ＭＳ ゴシック" pitchFamily="49" charset="-128"/>
                <a:ea typeface="ＭＳ ゴシック" pitchFamily="49" charset="-128"/>
              </a:rPr>
              <a:t>癌</a:t>
            </a:r>
            <a:endParaRPr kumimoji="1" lang="ja-JP" altLang="en-US" b="1" dirty="0">
              <a:latin typeface="ＭＳ ゴシック" pitchFamily="49" charset="-128"/>
              <a:ea typeface="ＭＳ ゴシック" pitchFamily="49" charset="-128"/>
            </a:endParaRPr>
          </a:p>
        </p:txBody>
      </p:sp>
      <p:sp>
        <p:nvSpPr>
          <p:cNvPr id="9" name="正方形/長方形 8"/>
          <p:cNvSpPr/>
          <p:nvPr/>
        </p:nvSpPr>
        <p:spPr>
          <a:xfrm>
            <a:off x="3275856" y="6066874"/>
            <a:ext cx="5477195" cy="523220"/>
          </a:xfrm>
          <a:prstGeom prst="rect">
            <a:avLst/>
          </a:prstGeom>
        </p:spPr>
        <p:txBody>
          <a:bodyPr wrap="square">
            <a:spAutoFit/>
          </a:bodyPr>
          <a:lstStyle/>
          <a:p>
            <a:r>
              <a:rPr lang="ja-JP" altLang="en-US" sz="1400" dirty="0" smtClean="0">
                <a:latin typeface="ＭＳ ゴシック" pitchFamily="49" charset="-128"/>
                <a:ea typeface="ＭＳ ゴシック" pitchFamily="49" charset="-128"/>
              </a:rPr>
              <a:t>国立</a:t>
            </a:r>
            <a:r>
              <a:rPr lang="ja-JP" altLang="en-US" sz="1400" dirty="0">
                <a:latin typeface="ＭＳ ゴシック" pitchFamily="49" charset="-128"/>
                <a:ea typeface="ＭＳ ゴシック" pitchFamily="49" charset="-128"/>
              </a:rPr>
              <a:t>がん研究センターがん対策情報センター</a:t>
            </a:r>
            <a:endParaRPr lang="en-US" altLang="ja-JP" sz="1400" dirty="0">
              <a:latin typeface="ＭＳ ゴシック" pitchFamily="49" charset="-128"/>
              <a:ea typeface="ＭＳ ゴシック" pitchFamily="49" charset="-128"/>
            </a:endParaRPr>
          </a:p>
          <a:p>
            <a:r>
              <a:rPr lang="en-US" altLang="ja-JP" sz="1400" dirty="0">
                <a:latin typeface="ＭＳ ゴシック" pitchFamily="49" charset="-128"/>
                <a:ea typeface="ＭＳ ゴシック" pitchFamily="49" charset="-128"/>
              </a:rPr>
              <a:t>http://ganjoho.jp/professional/statistics/statistics.html</a:t>
            </a:r>
            <a:endParaRPr lang="ja-JP" altLang="en-US" sz="1400" dirty="0">
              <a:latin typeface="ＭＳ ゴシック" pitchFamily="49" charset="-128"/>
              <a:ea typeface="ＭＳ ゴシック" pitchFamily="49" charset="-128"/>
            </a:endParaRPr>
          </a:p>
        </p:txBody>
      </p:sp>
      <p:sp>
        <p:nvSpPr>
          <p:cNvPr id="11" name="テキスト ボックス 10"/>
          <p:cNvSpPr txBox="1"/>
          <p:nvPr/>
        </p:nvSpPr>
        <p:spPr>
          <a:xfrm>
            <a:off x="436766" y="1281534"/>
            <a:ext cx="492443" cy="1865254"/>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死亡者数（人）</a:t>
            </a:r>
            <a:endParaRPr kumimoji="1" lang="ja-JP" altLang="en-US" sz="2000" b="1" dirty="0">
              <a:latin typeface="ＭＳ ゴシック" pitchFamily="49" charset="-128"/>
              <a:ea typeface="ＭＳ ゴシック" pitchFamily="49" charset="-128"/>
            </a:endParaRPr>
          </a:p>
        </p:txBody>
      </p:sp>
      <p:sp>
        <p:nvSpPr>
          <p:cNvPr id="12" name="テキスト ボックス 11"/>
          <p:cNvSpPr txBox="1"/>
          <p:nvPr/>
        </p:nvSpPr>
        <p:spPr>
          <a:xfrm>
            <a:off x="7956376" y="5579948"/>
            <a:ext cx="88197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死亡年</a:t>
            </a:r>
            <a:endParaRPr kumimoji="1" lang="ja-JP" altLang="en-US" b="1" dirty="0">
              <a:latin typeface="ＭＳ ゴシック" pitchFamily="49" charset="-128"/>
              <a:ea typeface="ＭＳ ゴシック" pitchFamily="49" charset="-128"/>
            </a:endParaRPr>
          </a:p>
        </p:txBody>
      </p:sp>
      <p:cxnSp>
        <p:nvCxnSpPr>
          <p:cNvPr id="13" name="直線矢印コネクタ 12"/>
          <p:cNvCxnSpPr/>
          <p:nvPr/>
        </p:nvCxnSpPr>
        <p:spPr>
          <a:xfrm flipV="1">
            <a:off x="7837714" y="1959430"/>
            <a:ext cx="676894" cy="332508"/>
          </a:xfrm>
          <a:prstGeom prst="straightConnector1">
            <a:avLst/>
          </a:prstGeom>
          <a:ln w="1016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9439632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660" y="1916832"/>
            <a:ext cx="8423227" cy="2952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2" name="タイトル 1"/>
          <p:cNvSpPr>
            <a:spLocks noGrp="1"/>
          </p:cNvSpPr>
          <p:nvPr>
            <p:ph type="title"/>
          </p:nvPr>
        </p:nvSpPr>
        <p:spPr/>
        <p:txBody>
          <a:bodyPr>
            <a:normAutofit/>
          </a:bodyPr>
          <a:lstStyle/>
          <a:p>
            <a:r>
              <a:rPr kumimoji="1" lang="ja-JP" altLang="en-US" sz="2800" dirty="0" smtClean="0">
                <a:latin typeface="ＭＳ ゴシック" pitchFamily="49" charset="-128"/>
                <a:ea typeface="ＭＳ ゴシック" pitchFamily="49" charset="-128"/>
              </a:rPr>
              <a:t>“喫煙には高度の依存性がある”</a:t>
            </a:r>
            <a:r>
              <a:rPr kumimoji="1" lang="en-US" altLang="ja-JP" sz="2800" dirty="0" smtClean="0">
                <a:latin typeface="ＭＳ ゴシック" pitchFamily="49" charset="-128"/>
                <a:ea typeface="ＭＳ ゴシック" pitchFamily="49" charset="-128"/>
              </a:rPr>
              <a:t/>
            </a:r>
            <a:br>
              <a:rPr kumimoji="1" lang="en-US" altLang="ja-JP" sz="2800" dirty="0" smtClean="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“吸い始めないで”</a:t>
            </a:r>
            <a:endParaRPr kumimoji="1" lang="ja-JP" altLang="en-US" sz="28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1763381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高野義久\1禁煙用\肺癌学会委員会活動\イラスト関係\医者.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3279"/>
          <a:stretch/>
        </p:blipFill>
        <p:spPr bwMode="auto">
          <a:xfrm>
            <a:off x="5292080" y="1772816"/>
            <a:ext cx="3619500" cy="491483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タイトル 2"/>
          <p:cNvSpPr>
            <a:spLocks noGrp="1"/>
          </p:cNvSpPr>
          <p:nvPr>
            <p:ph type="ctrTitle"/>
          </p:nvPr>
        </p:nvSpPr>
        <p:spPr>
          <a:xfrm>
            <a:off x="755576" y="1124744"/>
            <a:ext cx="7772400" cy="1470025"/>
          </a:xfrm>
        </p:spPr>
        <p:txBody>
          <a:bodyPr>
            <a:normAutofit/>
          </a:bodyPr>
          <a:lstStyle/>
          <a:p>
            <a:r>
              <a:rPr lang="ja-JP" altLang="en-US" sz="6000" dirty="0">
                <a:latin typeface="ＭＳ ゴシック" pitchFamily="49" charset="-128"/>
                <a:ea typeface="ＭＳ ゴシック" pitchFamily="49" charset="-128"/>
              </a:rPr>
              <a:t>禁</a:t>
            </a:r>
            <a:r>
              <a:rPr lang="ja-JP" altLang="en-US" sz="3600" dirty="0">
                <a:latin typeface="ＭＳ ゴシック" pitchFamily="49" charset="-128"/>
                <a:ea typeface="ＭＳ ゴシック" pitchFamily="49" charset="-128"/>
              </a:rPr>
              <a:t>煙への助言</a:t>
            </a:r>
          </a:p>
        </p:txBody>
      </p:sp>
      <p:sp>
        <p:nvSpPr>
          <p:cNvPr id="5" name="正方形/長方形 4"/>
          <p:cNvSpPr/>
          <p:nvPr/>
        </p:nvSpPr>
        <p:spPr>
          <a:xfrm>
            <a:off x="0" y="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9652481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332656"/>
            <a:ext cx="7772400" cy="648072"/>
          </a:xfrm>
        </p:spPr>
        <p:txBody>
          <a:bodyPr>
            <a:normAutofit/>
          </a:bodyPr>
          <a:lstStyle/>
          <a:p>
            <a:r>
              <a:rPr lang="ja-JP" altLang="en-US" sz="3200" dirty="0" smtClean="0">
                <a:latin typeface="ＭＳ ゴシック" pitchFamily="49" charset="-128"/>
                <a:ea typeface="ＭＳ ゴシック" pitchFamily="49" charset="-128"/>
              </a:rPr>
              <a:t>禁煙サポートの流れ（５Ａアプローチ）</a:t>
            </a:r>
            <a:endParaRPr lang="ja-JP" altLang="en-US" sz="3200" dirty="0">
              <a:latin typeface="ＭＳ ゴシック" pitchFamily="49" charset="-128"/>
              <a:ea typeface="ＭＳ ゴシック" pitchFamily="49" charset="-128"/>
            </a:endParaRPr>
          </a:p>
        </p:txBody>
      </p:sp>
      <p:sp>
        <p:nvSpPr>
          <p:cNvPr id="2" name="角丸四角形 1"/>
          <p:cNvSpPr/>
          <p:nvPr/>
        </p:nvSpPr>
        <p:spPr>
          <a:xfrm>
            <a:off x="1763688" y="1548930"/>
            <a:ext cx="5328592" cy="474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ＭＳ ゴシック" pitchFamily="49" charset="-128"/>
                <a:ea typeface="ＭＳ ゴシック" pitchFamily="49" charset="-128"/>
              </a:rPr>
              <a:t>① </a:t>
            </a:r>
            <a:r>
              <a:rPr kumimoji="1" lang="en-US" altLang="ja-JP" b="1" dirty="0" smtClean="0">
                <a:solidFill>
                  <a:schemeClr val="tx1"/>
                </a:solidFill>
                <a:latin typeface="ＭＳ ゴシック" pitchFamily="49" charset="-128"/>
                <a:ea typeface="ＭＳ ゴシック" pitchFamily="49" charset="-128"/>
              </a:rPr>
              <a:t>Ask</a:t>
            </a:r>
            <a:r>
              <a:rPr kumimoji="1" lang="ja-JP" altLang="en-US" b="1" dirty="0" smtClean="0">
                <a:solidFill>
                  <a:schemeClr val="tx1"/>
                </a:solidFill>
                <a:latin typeface="ＭＳ ゴシック" pitchFamily="49" charset="-128"/>
                <a:ea typeface="ＭＳ ゴシック" pitchFamily="49" charset="-128"/>
              </a:rPr>
              <a:t>　現在、喫煙していますか？</a:t>
            </a:r>
            <a:endParaRPr kumimoji="1" lang="ja-JP" altLang="en-US" b="1" dirty="0">
              <a:solidFill>
                <a:schemeClr val="tx1"/>
              </a:solidFill>
              <a:latin typeface="ＭＳ ゴシック" pitchFamily="49" charset="-128"/>
              <a:ea typeface="ＭＳ ゴシック" pitchFamily="49" charset="-128"/>
            </a:endParaRPr>
          </a:p>
        </p:txBody>
      </p:sp>
      <p:sp>
        <p:nvSpPr>
          <p:cNvPr id="4" name="角丸四角形 3"/>
          <p:cNvSpPr/>
          <p:nvPr/>
        </p:nvSpPr>
        <p:spPr>
          <a:xfrm>
            <a:off x="1763688" y="2668699"/>
            <a:ext cx="5328592" cy="502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ゴシック" pitchFamily="49" charset="-128"/>
                <a:ea typeface="ＭＳ ゴシック" pitchFamily="49" charset="-128"/>
              </a:rPr>
              <a:t>②</a:t>
            </a:r>
            <a:r>
              <a:rPr kumimoji="1" lang="ja-JP" altLang="en-US" b="1" dirty="0" smtClean="0">
                <a:solidFill>
                  <a:schemeClr val="tx1"/>
                </a:solidFill>
                <a:latin typeface="ＭＳ ゴシック" pitchFamily="49" charset="-128"/>
                <a:ea typeface="ＭＳ ゴシック" pitchFamily="49" charset="-128"/>
              </a:rPr>
              <a:t> </a:t>
            </a:r>
            <a:r>
              <a:rPr kumimoji="1" lang="en-US" altLang="ja-JP" b="1" dirty="0" smtClean="0">
                <a:solidFill>
                  <a:schemeClr val="tx1"/>
                </a:solidFill>
                <a:latin typeface="ＭＳ ゴシック" pitchFamily="49" charset="-128"/>
                <a:ea typeface="ＭＳ ゴシック" pitchFamily="49" charset="-128"/>
              </a:rPr>
              <a:t>Advise</a:t>
            </a:r>
            <a:r>
              <a:rPr kumimoji="1" lang="ja-JP" altLang="en-US" b="1" dirty="0" smtClean="0">
                <a:solidFill>
                  <a:schemeClr val="tx1"/>
                </a:solidFill>
                <a:latin typeface="ＭＳ ゴシック" pitchFamily="49" charset="-128"/>
                <a:ea typeface="ＭＳ ゴシック" pitchFamily="49" charset="-128"/>
              </a:rPr>
              <a:t>　</a:t>
            </a:r>
            <a:r>
              <a:rPr lang="ja-JP" altLang="en-US" b="1" dirty="0" smtClean="0">
                <a:solidFill>
                  <a:schemeClr val="tx1"/>
                </a:solidFill>
                <a:latin typeface="ＭＳ ゴシック" pitchFamily="49" charset="-128"/>
                <a:ea typeface="ＭＳ ゴシック" pitchFamily="49" charset="-128"/>
              </a:rPr>
              <a:t>禁煙が重要です。お手伝いします。</a:t>
            </a:r>
            <a:endParaRPr kumimoji="1" lang="ja-JP" altLang="en-US" b="1" dirty="0">
              <a:solidFill>
                <a:schemeClr val="tx1"/>
              </a:solidFill>
              <a:latin typeface="ＭＳ ゴシック" pitchFamily="49" charset="-128"/>
              <a:ea typeface="ＭＳ ゴシック" pitchFamily="49" charset="-128"/>
            </a:endParaRPr>
          </a:p>
        </p:txBody>
      </p:sp>
      <p:sp>
        <p:nvSpPr>
          <p:cNvPr id="7" name="テキスト ボックス 6"/>
          <p:cNvSpPr txBox="1"/>
          <p:nvPr/>
        </p:nvSpPr>
        <p:spPr>
          <a:xfrm>
            <a:off x="4453138" y="2170237"/>
            <a:ext cx="1107996"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喫煙あり</a:t>
            </a:r>
            <a:endParaRPr kumimoji="1" lang="ja-JP" altLang="en-US" b="1" dirty="0">
              <a:latin typeface="ＭＳ ゴシック" pitchFamily="49" charset="-128"/>
              <a:ea typeface="ＭＳ ゴシック" pitchFamily="49" charset="-128"/>
            </a:endParaRPr>
          </a:p>
        </p:txBody>
      </p:sp>
      <p:cxnSp>
        <p:nvCxnSpPr>
          <p:cNvPr id="8" name="直線矢印コネクタ 7"/>
          <p:cNvCxnSpPr/>
          <p:nvPr/>
        </p:nvCxnSpPr>
        <p:spPr>
          <a:xfrm>
            <a:off x="2566030" y="3891450"/>
            <a:ext cx="0" cy="505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972246" y="4444907"/>
            <a:ext cx="3240360" cy="10154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ＭＳ ゴシック" pitchFamily="49" charset="-128"/>
                <a:ea typeface="ＭＳ ゴシック" pitchFamily="49" charset="-128"/>
              </a:rPr>
              <a:t>以後の「５</a:t>
            </a:r>
            <a:r>
              <a:rPr lang="ja-JP" altLang="en-US" b="1" dirty="0" smtClean="0">
                <a:solidFill>
                  <a:schemeClr val="tx1"/>
                </a:solidFill>
                <a:latin typeface="ＭＳ ゴシック" pitchFamily="49" charset="-128"/>
                <a:ea typeface="ＭＳ ゴシック" pitchFamily="49" charset="-128"/>
              </a:rPr>
              <a:t>Ａアプローチ」</a:t>
            </a:r>
            <a:endParaRPr lang="en-US" altLang="ja-JP" b="1" dirty="0" smtClean="0">
              <a:solidFill>
                <a:schemeClr val="tx1"/>
              </a:solidFill>
              <a:latin typeface="ＭＳ ゴシック" pitchFamily="49" charset="-128"/>
              <a:ea typeface="ＭＳ ゴシック" pitchFamily="49" charset="-128"/>
            </a:endParaRPr>
          </a:p>
          <a:p>
            <a:pPr algn="ctr"/>
            <a:r>
              <a:rPr kumimoji="1" lang="ja-JP" altLang="en-US" b="1" dirty="0" smtClean="0">
                <a:solidFill>
                  <a:schemeClr val="tx1"/>
                </a:solidFill>
                <a:latin typeface="ＭＳ ゴシック" pitchFamily="49" charset="-128"/>
                <a:ea typeface="ＭＳ ゴシック" pitchFamily="49" charset="-128"/>
              </a:rPr>
              <a:t>④ </a:t>
            </a:r>
            <a:r>
              <a:rPr kumimoji="1" lang="en-US" altLang="ja-JP" b="1" dirty="0" smtClean="0">
                <a:solidFill>
                  <a:schemeClr val="tx1"/>
                </a:solidFill>
                <a:latin typeface="ＭＳ ゴシック" pitchFamily="49" charset="-128"/>
                <a:ea typeface="ＭＳ ゴシック" pitchFamily="49" charset="-128"/>
              </a:rPr>
              <a:t>Assist</a:t>
            </a:r>
            <a:r>
              <a:rPr kumimoji="1" lang="ja-JP" altLang="en-US" b="1" dirty="0" err="1" smtClean="0">
                <a:solidFill>
                  <a:schemeClr val="tx1"/>
                </a:solidFill>
                <a:latin typeface="ＭＳ ゴシック" pitchFamily="49" charset="-128"/>
                <a:ea typeface="ＭＳ ゴシック" pitchFamily="49" charset="-128"/>
              </a:rPr>
              <a:t>、</a:t>
            </a:r>
            <a:r>
              <a:rPr lang="ja-JP" altLang="en-US" b="1" dirty="0" smtClean="0">
                <a:solidFill>
                  <a:schemeClr val="tx1"/>
                </a:solidFill>
                <a:latin typeface="ＭＳ ゴシック" pitchFamily="49" charset="-128"/>
                <a:ea typeface="ＭＳ ゴシック" pitchFamily="49" charset="-128"/>
              </a:rPr>
              <a:t>⑤ </a:t>
            </a:r>
            <a:r>
              <a:rPr kumimoji="1" lang="en-US" altLang="ja-JP" b="1" dirty="0" smtClean="0">
                <a:solidFill>
                  <a:schemeClr val="tx1"/>
                </a:solidFill>
                <a:latin typeface="ＭＳ ゴシック" pitchFamily="49" charset="-128"/>
                <a:ea typeface="ＭＳ ゴシック" pitchFamily="49" charset="-128"/>
              </a:rPr>
              <a:t>Arrange</a:t>
            </a:r>
            <a:endParaRPr kumimoji="1" lang="ja-JP" altLang="en-US" b="1" dirty="0">
              <a:solidFill>
                <a:schemeClr val="tx1"/>
              </a:solidFill>
              <a:latin typeface="ＭＳ ゴシック" pitchFamily="49" charset="-128"/>
              <a:ea typeface="ＭＳ ゴシック" pitchFamily="49" charset="-128"/>
            </a:endParaRPr>
          </a:p>
        </p:txBody>
      </p:sp>
      <p:cxnSp>
        <p:nvCxnSpPr>
          <p:cNvPr id="19" name="直線矢印コネクタ 18"/>
          <p:cNvCxnSpPr/>
          <p:nvPr/>
        </p:nvCxnSpPr>
        <p:spPr>
          <a:xfrm>
            <a:off x="4355976" y="2102303"/>
            <a:ext cx="0" cy="505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265212" y="3879574"/>
            <a:ext cx="0" cy="505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1763688" y="3324011"/>
            <a:ext cx="5328592" cy="5029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ＭＳ ゴシック" pitchFamily="49" charset="-128"/>
                <a:ea typeface="ＭＳ ゴシック" pitchFamily="49" charset="-128"/>
              </a:rPr>
              <a:t>③</a:t>
            </a:r>
            <a:r>
              <a:rPr kumimoji="1" lang="ja-JP" altLang="en-US" b="1" dirty="0" smtClean="0">
                <a:solidFill>
                  <a:schemeClr val="tx1"/>
                </a:solidFill>
                <a:latin typeface="ＭＳ ゴシック" pitchFamily="49" charset="-128"/>
                <a:ea typeface="ＭＳ ゴシック" pitchFamily="49" charset="-128"/>
              </a:rPr>
              <a:t> </a:t>
            </a:r>
            <a:r>
              <a:rPr kumimoji="1" lang="en-US" altLang="ja-JP" b="1" dirty="0" smtClean="0">
                <a:solidFill>
                  <a:schemeClr val="tx1"/>
                </a:solidFill>
                <a:latin typeface="ＭＳ ゴシック" pitchFamily="49" charset="-128"/>
                <a:ea typeface="ＭＳ ゴシック" pitchFamily="49" charset="-128"/>
              </a:rPr>
              <a:t>Assess</a:t>
            </a:r>
            <a:r>
              <a:rPr lang="ja-JP" altLang="en-US" b="1" dirty="0" smtClean="0">
                <a:solidFill>
                  <a:schemeClr val="tx1"/>
                </a:solidFill>
                <a:latin typeface="ＭＳ ゴシック" pitchFamily="49" charset="-128"/>
                <a:ea typeface="ＭＳ ゴシック" pitchFamily="49" charset="-128"/>
              </a:rPr>
              <a:t>（</a:t>
            </a:r>
            <a:r>
              <a:rPr lang="ja-JP" altLang="en-US" b="1" dirty="0">
                <a:solidFill>
                  <a:schemeClr val="tx1"/>
                </a:solidFill>
                <a:latin typeface="ＭＳ ゴシック" pitchFamily="49" charset="-128"/>
                <a:ea typeface="ＭＳ ゴシック" pitchFamily="49" charset="-128"/>
              </a:rPr>
              <a:t>禁煙への関心度を</a:t>
            </a:r>
            <a:r>
              <a:rPr lang="ja-JP" altLang="en-US" b="1" dirty="0" smtClean="0">
                <a:solidFill>
                  <a:schemeClr val="tx1"/>
                </a:solidFill>
                <a:latin typeface="ＭＳ ゴシック" pitchFamily="49" charset="-128"/>
                <a:ea typeface="ＭＳ ゴシック" pitchFamily="49" charset="-128"/>
              </a:rPr>
              <a:t>評価）</a:t>
            </a:r>
            <a:endParaRPr kumimoji="1" lang="ja-JP" altLang="en-US" b="1" dirty="0">
              <a:solidFill>
                <a:schemeClr val="tx1"/>
              </a:solidFill>
              <a:latin typeface="ＭＳ ゴシック" pitchFamily="49" charset="-128"/>
              <a:ea typeface="ＭＳ ゴシック" pitchFamily="49" charset="-128"/>
            </a:endParaRPr>
          </a:p>
        </p:txBody>
      </p:sp>
      <p:sp>
        <p:nvSpPr>
          <p:cNvPr id="22" name="テキスト ボックス 21"/>
          <p:cNvSpPr txBox="1"/>
          <p:nvPr/>
        </p:nvSpPr>
        <p:spPr>
          <a:xfrm>
            <a:off x="2700438" y="3987349"/>
            <a:ext cx="1579278" cy="369332"/>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禁煙意志あり</a:t>
            </a:r>
            <a:endParaRPr kumimoji="1" lang="ja-JP" altLang="en-US" b="1" dirty="0">
              <a:latin typeface="ＭＳ ゴシック" pitchFamily="49" charset="-128"/>
              <a:ea typeface="ＭＳ ゴシック" pitchFamily="49" charset="-128"/>
            </a:endParaRPr>
          </a:p>
        </p:txBody>
      </p:sp>
      <p:sp>
        <p:nvSpPr>
          <p:cNvPr id="23" name="テキスト ボックス 22"/>
          <p:cNvSpPr txBox="1"/>
          <p:nvPr/>
        </p:nvSpPr>
        <p:spPr>
          <a:xfrm>
            <a:off x="6377744" y="3987349"/>
            <a:ext cx="1579278" cy="369332"/>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禁煙意志なし</a:t>
            </a:r>
            <a:endParaRPr kumimoji="1" lang="ja-JP" altLang="en-US" b="1" dirty="0">
              <a:latin typeface="ＭＳ ゴシック" pitchFamily="49" charset="-128"/>
              <a:ea typeface="ＭＳ ゴシック" pitchFamily="49" charset="-128"/>
            </a:endParaRPr>
          </a:p>
        </p:txBody>
      </p:sp>
      <p:sp>
        <p:nvSpPr>
          <p:cNvPr id="24" name="テキスト ボックス 23"/>
          <p:cNvSpPr txBox="1"/>
          <p:nvPr/>
        </p:nvSpPr>
        <p:spPr>
          <a:xfrm>
            <a:off x="983862" y="1771347"/>
            <a:ext cx="492443" cy="1865254"/>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診察の度に行う</a:t>
            </a:r>
            <a:endParaRPr kumimoji="1" lang="ja-JP" altLang="en-US" sz="2000" b="1" dirty="0">
              <a:latin typeface="ＭＳ ゴシック" pitchFamily="49" charset="-128"/>
              <a:ea typeface="ＭＳ ゴシック" pitchFamily="49" charset="-128"/>
            </a:endParaRPr>
          </a:p>
        </p:txBody>
      </p:sp>
      <p:sp>
        <p:nvSpPr>
          <p:cNvPr id="25" name="左大かっこ 24"/>
          <p:cNvSpPr/>
          <p:nvPr/>
        </p:nvSpPr>
        <p:spPr>
          <a:xfrm>
            <a:off x="1476302" y="1786395"/>
            <a:ext cx="72008" cy="178907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26" name="テキスト ボックス 25"/>
          <p:cNvSpPr txBox="1"/>
          <p:nvPr/>
        </p:nvSpPr>
        <p:spPr>
          <a:xfrm>
            <a:off x="7092280" y="2583752"/>
            <a:ext cx="2031325" cy="646331"/>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はっきり、強く、</a:t>
            </a:r>
            <a:endParaRPr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個別的に助言する</a:t>
            </a:r>
            <a:endParaRPr lang="en-US" altLang="ja-JP" b="1" dirty="0" smtClean="0">
              <a:latin typeface="ＭＳ ゴシック" pitchFamily="49" charset="-128"/>
              <a:ea typeface="ＭＳ ゴシック" pitchFamily="49" charset="-128"/>
            </a:endParaRPr>
          </a:p>
        </p:txBody>
      </p:sp>
      <p:sp>
        <p:nvSpPr>
          <p:cNvPr id="27" name="角丸四角形 26"/>
          <p:cNvSpPr/>
          <p:nvPr/>
        </p:nvSpPr>
        <p:spPr>
          <a:xfrm>
            <a:off x="4644008" y="4440564"/>
            <a:ext cx="3240360" cy="10154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ＭＳ ゴシック" pitchFamily="49" charset="-128"/>
                <a:ea typeface="ＭＳ ゴシック" pitchFamily="49" charset="-128"/>
              </a:rPr>
              <a:t>「５</a:t>
            </a:r>
            <a:r>
              <a:rPr lang="ja-JP" altLang="en-US" b="1" dirty="0">
                <a:solidFill>
                  <a:schemeClr val="tx1"/>
                </a:solidFill>
                <a:latin typeface="ＭＳ ゴシック" pitchFamily="49" charset="-128"/>
                <a:ea typeface="ＭＳ ゴシック" pitchFamily="49" charset="-128"/>
              </a:rPr>
              <a:t>Ｒ</a:t>
            </a:r>
            <a:r>
              <a:rPr lang="ja-JP" altLang="en-US" b="1" dirty="0" smtClean="0">
                <a:solidFill>
                  <a:schemeClr val="tx1"/>
                </a:solidFill>
                <a:latin typeface="ＭＳ ゴシック" pitchFamily="49" charset="-128"/>
                <a:ea typeface="ＭＳ ゴシック" pitchFamily="49" charset="-128"/>
              </a:rPr>
              <a:t>アプローチ」</a:t>
            </a:r>
            <a:endParaRPr lang="en-US" altLang="ja-JP" b="1" dirty="0" smtClean="0">
              <a:solidFill>
                <a:schemeClr val="tx1"/>
              </a:solidFill>
              <a:latin typeface="ＭＳ ゴシック" pitchFamily="49" charset="-128"/>
              <a:ea typeface="ＭＳ ゴシック" pitchFamily="49" charset="-128"/>
            </a:endParaRPr>
          </a:p>
          <a:p>
            <a:pPr algn="ctr"/>
            <a:r>
              <a:rPr lang="ja-JP" altLang="en-US" b="1" dirty="0" smtClean="0">
                <a:solidFill>
                  <a:schemeClr val="tx1"/>
                </a:solidFill>
                <a:latin typeface="ＭＳ ゴシック" pitchFamily="49" charset="-128"/>
                <a:ea typeface="ＭＳ ゴシック" pitchFamily="49" charset="-128"/>
              </a:rPr>
              <a:t>「禁煙動機の強化」</a:t>
            </a:r>
            <a:endParaRPr lang="en-US" altLang="ja-JP" b="1" dirty="0" smtClean="0">
              <a:solidFill>
                <a:schemeClr val="tx1"/>
              </a:solidFill>
              <a:latin typeface="ＭＳ ゴシック" pitchFamily="49" charset="-128"/>
              <a:ea typeface="ＭＳ ゴシック" pitchFamily="49" charset="-128"/>
            </a:endParaRPr>
          </a:p>
        </p:txBody>
      </p:sp>
      <p:sp>
        <p:nvSpPr>
          <p:cNvPr id="28" name="正方形/長方形 27"/>
          <p:cNvSpPr/>
          <p:nvPr/>
        </p:nvSpPr>
        <p:spPr>
          <a:xfrm>
            <a:off x="4453138" y="6130176"/>
            <a:ext cx="4134465" cy="307777"/>
          </a:xfrm>
          <a:prstGeom prst="rect">
            <a:avLst/>
          </a:prstGeom>
        </p:spPr>
        <p:txBody>
          <a:bodyPr wrap="none">
            <a:spAutoFit/>
          </a:bodyPr>
          <a:lstStyle/>
          <a:p>
            <a:r>
              <a:rPr lang="ja-JP" altLang="en-US" sz="1400" dirty="0">
                <a:latin typeface="ＭＳ ゴシック" pitchFamily="49" charset="-128"/>
                <a:ea typeface="ＭＳ ゴシック" pitchFamily="49" charset="-128"/>
              </a:rPr>
              <a:t>禁煙ガイドライン（</a:t>
            </a:r>
            <a:r>
              <a:rPr lang="en-US" altLang="ja-JP" sz="1400" dirty="0">
                <a:latin typeface="ＭＳ ゴシック" pitchFamily="49" charset="-128"/>
                <a:ea typeface="ＭＳ ゴシック" pitchFamily="49" charset="-128"/>
              </a:rPr>
              <a:t>2010</a:t>
            </a:r>
            <a:r>
              <a:rPr lang="ja-JP" altLang="en-US" sz="1400" dirty="0">
                <a:latin typeface="ＭＳ ゴシック" pitchFamily="49" charset="-128"/>
                <a:ea typeface="ＭＳ ゴシック" pitchFamily="49" charset="-128"/>
              </a:rPr>
              <a:t>年改訂版</a:t>
            </a:r>
            <a:r>
              <a:rPr lang="ja-JP" altLang="en-US" sz="1400" dirty="0" smtClean="0">
                <a:latin typeface="ＭＳ ゴシック" pitchFamily="49" charset="-128"/>
                <a:ea typeface="ＭＳ ゴシック" pitchFamily="49" charset="-128"/>
              </a:rPr>
              <a:t>）を参照し作図</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381380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792088"/>
          </a:xfrm>
        </p:spPr>
        <p:txBody>
          <a:bodyPr>
            <a:noAutofit/>
          </a:bodyPr>
          <a:lstStyle/>
          <a:p>
            <a:pPr lvl="0">
              <a:spcBef>
                <a:spcPts val="0"/>
              </a:spcBef>
            </a:pPr>
            <a:r>
              <a:rPr lang="ja-JP" altLang="en-US" sz="2800" dirty="0" smtClean="0">
                <a:latin typeface="ＭＳ ゴシック" pitchFamily="49" charset="-128"/>
                <a:ea typeface="ＭＳ ゴシック" pitchFamily="49" charset="-128"/>
              </a:rPr>
              <a:t>① </a:t>
            </a:r>
            <a:r>
              <a:rPr lang="en-US" altLang="ja-JP" sz="2800" dirty="0" smtClean="0">
                <a:latin typeface="ＭＳ ゴシック" pitchFamily="49" charset="-128"/>
                <a:ea typeface="ＭＳ ゴシック" pitchFamily="49" charset="-128"/>
              </a:rPr>
              <a:t>Ask</a:t>
            </a:r>
            <a:r>
              <a:rPr lang="ja-JP" altLang="en-US" sz="2800" dirty="0" smtClean="0">
                <a:latin typeface="ＭＳ ゴシック" pitchFamily="49" charset="-128"/>
                <a:ea typeface="ＭＳ ゴシック" pitchFamily="49" charset="-128"/>
              </a:rPr>
              <a:t>の際の注意事項</a:t>
            </a: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ja-JP" altLang="en-US" sz="2000" dirty="0">
                <a:solidFill>
                  <a:prstClr val="black"/>
                </a:solidFill>
                <a:latin typeface="ＭＳ ゴシック" pitchFamily="49" charset="-128"/>
                <a:ea typeface="ＭＳ ゴシック" pitchFamily="49" charset="-128"/>
                <a:cs typeface="+mn-cs"/>
              </a:rPr>
              <a:t>以前喫煙していたがやめたと言われた（過去喫煙）</a:t>
            </a:r>
            <a:r>
              <a:rPr lang="ja-JP" altLang="en-US" sz="2000" dirty="0" smtClean="0">
                <a:solidFill>
                  <a:prstClr val="black"/>
                </a:solidFill>
                <a:latin typeface="ＭＳ ゴシック" pitchFamily="49" charset="-128"/>
                <a:ea typeface="ＭＳ ゴシック" pitchFamily="49" charset="-128"/>
                <a:cs typeface="+mn-cs"/>
              </a:rPr>
              <a:t>場合</a:t>
            </a:r>
            <a:endParaRPr lang="ja-JP" altLang="en-US" sz="2800" dirty="0">
              <a:latin typeface="ＭＳ ゴシック" pitchFamily="49" charset="-128"/>
              <a:ea typeface="ＭＳ ゴシック" pitchFamily="49" charset="-128"/>
            </a:endParaRPr>
          </a:p>
        </p:txBody>
      </p:sp>
      <p:graphicFrame>
        <p:nvGraphicFramePr>
          <p:cNvPr id="5" name="図表 4"/>
          <p:cNvGraphicFramePr/>
          <p:nvPr>
            <p:extLst>
              <p:ext uri="{D42A27DB-BD31-4B8C-83A1-F6EECF244321}">
                <p14:modId xmlns="" xmlns:p14="http://schemas.microsoft.com/office/powerpoint/2010/main" val="2225817851"/>
              </p:ext>
            </p:extLst>
          </p:nvPr>
        </p:nvGraphicFramePr>
        <p:xfrm>
          <a:off x="683568" y="1093800"/>
          <a:ext cx="8048483" cy="5287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5619209" y="6381328"/>
            <a:ext cx="3416320" cy="307777"/>
          </a:xfrm>
          <a:prstGeom prst="rect">
            <a:avLst/>
          </a:prstGeom>
        </p:spPr>
        <p:txBody>
          <a:bodyPr wrap="none">
            <a:spAutoFit/>
          </a:bodyPr>
          <a:lstStyle/>
          <a:p>
            <a:r>
              <a:rPr lang="ja-JP" altLang="en-US" sz="1400" dirty="0">
                <a:latin typeface="ＭＳ ゴシック" pitchFamily="49" charset="-128"/>
                <a:ea typeface="ＭＳ ゴシック" pitchFamily="49" charset="-128"/>
              </a:rPr>
              <a:t>禁煙ガイドライン（</a:t>
            </a:r>
            <a:r>
              <a:rPr lang="en-US" altLang="ja-JP" sz="1400" dirty="0">
                <a:latin typeface="ＭＳ ゴシック" pitchFamily="49" charset="-128"/>
                <a:ea typeface="ＭＳ ゴシック" pitchFamily="49" charset="-128"/>
              </a:rPr>
              <a:t>2010</a:t>
            </a:r>
            <a:r>
              <a:rPr lang="ja-JP" altLang="en-US" sz="1400" dirty="0">
                <a:latin typeface="ＭＳ ゴシック" pitchFamily="49" charset="-128"/>
                <a:ea typeface="ＭＳ ゴシック" pitchFamily="49" charset="-128"/>
              </a:rPr>
              <a:t>年改訂版</a:t>
            </a:r>
            <a:r>
              <a:rPr lang="ja-JP" altLang="en-US" sz="1400" dirty="0" smtClean="0">
                <a:latin typeface="ＭＳ ゴシック" pitchFamily="49" charset="-128"/>
                <a:ea typeface="ＭＳ ゴシック" pitchFamily="49" charset="-128"/>
              </a:rPr>
              <a:t>）参照</a:t>
            </a:r>
            <a:endParaRPr lang="ja-JP" altLang="en-US" sz="1400" dirty="0"/>
          </a:p>
        </p:txBody>
      </p:sp>
    </p:spTree>
    <p:extLst>
      <p:ext uri="{BB962C8B-B14F-4D97-AF65-F5344CB8AC3E}">
        <p14:creationId xmlns="" xmlns:p14="http://schemas.microsoft.com/office/powerpoint/2010/main" val="21974996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27584" y="1412776"/>
            <a:ext cx="7772400" cy="1470025"/>
          </a:xfrm>
        </p:spPr>
        <p:txBody>
          <a:bodyPr>
            <a:normAutofit/>
          </a:bodyPr>
          <a:lstStyle/>
          <a:p>
            <a:r>
              <a:rPr lang="ja-JP" altLang="en-US" sz="6000" dirty="0" smtClean="0">
                <a:latin typeface="+mj-ea"/>
              </a:rPr>
              <a:t>抵</a:t>
            </a:r>
            <a:r>
              <a:rPr lang="ja-JP" altLang="en-US" sz="3600" dirty="0" smtClean="0">
                <a:latin typeface="+mj-ea"/>
              </a:rPr>
              <a:t>抗された場合</a:t>
            </a:r>
            <a:r>
              <a:rPr lang="ja-JP" altLang="en-US" sz="3600" dirty="0">
                <a:latin typeface="+mj-ea"/>
              </a:rPr>
              <a:t>に</a:t>
            </a:r>
            <a:r>
              <a:rPr lang="ja-JP" altLang="en-US" sz="3600" dirty="0" smtClean="0">
                <a:latin typeface="+mj-ea"/>
              </a:rPr>
              <a:t>はどうしますか</a:t>
            </a:r>
            <a:endParaRPr lang="ja-JP" altLang="en-US" sz="3600" dirty="0">
              <a:latin typeface="+mj-ea"/>
            </a:endParaRPr>
          </a:p>
        </p:txBody>
      </p:sp>
      <p:pic>
        <p:nvPicPr>
          <p:cNvPr id="6" name="Picture 5"/>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616" t="7730" r="4988" b="14789"/>
          <a:stretch/>
        </p:blipFill>
        <p:spPr bwMode="auto">
          <a:xfrm>
            <a:off x="5940152" y="3407490"/>
            <a:ext cx="2803947" cy="330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5" name="正方形/長方形 4"/>
          <p:cNvSpPr/>
          <p:nvPr/>
        </p:nvSpPr>
        <p:spPr>
          <a:xfrm>
            <a:off x="0" y="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2675434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332656"/>
            <a:ext cx="7772400" cy="648072"/>
          </a:xfrm>
        </p:spPr>
        <p:txBody>
          <a:bodyPr>
            <a:normAutofit/>
          </a:bodyPr>
          <a:lstStyle/>
          <a:p>
            <a:r>
              <a:rPr lang="ja-JP" altLang="en-US" sz="3200" dirty="0" smtClean="0">
                <a:latin typeface="ＭＳ ゴシック" pitchFamily="49" charset="-128"/>
                <a:ea typeface="ＭＳ ゴシック" pitchFamily="49" charset="-128"/>
              </a:rPr>
              <a:t>② </a:t>
            </a:r>
            <a:r>
              <a:rPr lang="en-US" altLang="ja-JP" sz="3200" smtClean="0">
                <a:latin typeface="ＭＳ ゴシック" pitchFamily="49" charset="-128"/>
                <a:ea typeface="ＭＳ ゴシック" pitchFamily="49" charset="-128"/>
              </a:rPr>
              <a:t>Advise</a:t>
            </a:r>
            <a:r>
              <a:rPr lang="ja-JP" altLang="en-US" sz="3200" dirty="0" smtClean="0">
                <a:latin typeface="ＭＳ ゴシック" pitchFamily="49" charset="-128"/>
                <a:ea typeface="ＭＳ ゴシック" pitchFamily="49" charset="-128"/>
              </a:rPr>
              <a:t>の際の注意事項</a:t>
            </a:r>
            <a:endParaRPr lang="ja-JP" altLang="en-US" sz="3200" dirty="0">
              <a:latin typeface="ＭＳ ゴシック" pitchFamily="49" charset="-128"/>
              <a:ea typeface="ＭＳ ゴシック" pitchFamily="49" charset="-128"/>
            </a:endParaRPr>
          </a:p>
        </p:txBody>
      </p:sp>
      <p:graphicFrame>
        <p:nvGraphicFramePr>
          <p:cNvPr id="2" name="図表 1"/>
          <p:cNvGraphicFramePr/>
          <p:nvPr>
            <p:extLst>
              <p:ext uri="{D42A27DB-BD31-4B8C-83A1-F6EECF244321}">
                <p14:modId xmlns="" xmlns:p14="http://schemas.microsoft.com/office/powerpoint/2010/main" val="4126255425"/>
              </p:ext>
            </p:extLst>
          </p:nvPr>
        </p:nvGraphicFramePr>
        <p:xfrm>
          <a:off x="755576" y="908720"/>
          <a:ext cx="7976475" cy="525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5619209" y="6381328"/>
            <a:ext cx="3416320" cy="307777"/>
          </a:xfrm>
          <a:prstGeom prst="rect">
            <a:avLst/>
          </a:prstGeom>
        </p:spPr>
        <p:txBody>
          <a:bodyPr wrap="none">
            <a:spAutoFit/>
          </a:bodyPr>
          <a:lstStyle/>
          <a:p>
            <a:r>
              <a:rPr lang="ja-JP" altLang="en-US" sz="1400" dirty="0">
                <a:latin typeface="ＭＳ ゴシック" pitchFamily="49" charset="-128"/>
                <a:ea typeface="ＭＳ ゴシック" pitchFamily="49" charset="-128"/>
              </a:rPr>
              <a:t>禁煙ガイドライン（</a:t>
            </a:r>
            <a:r>
              <a:rPr lang="en-US" altLang="ja-JP" sz="1400" dirty="0">
                <a:latin typeface="ＭＳ ゴシック" pitchFamily="49" charset="-128"/>
                <a:ea typeface="ＭＳ ゴシック" pitchFamily="49" charset="-128"/>
              </a:rPr>
              <a:t>2010</a:t>
            </a:r>
            <a:r>
              <a:rPr lang="ja-JP" altLang="en-US" sz="1400" dirty="0">
                <a:latin typeface="ＭＳ ゴシック" pitchFamily="49" charset="-128"/>
                <a:ea typeface="ＭＳ ゴシック" pitchFamily="49" charset="-128"/>
              </a:rPr>
              <a:t>年改訂版</a:t>
            </a:r>
            <a:r>
              <a:rPr lang="ja-JP" altLang="en-US" sz="1400" dirty="0" smtClean="0">
                <a:latin typeface="ＭＳ ゴシック" pitchFamily="49" charset="-128"/>
                <a:ea typeface="ＭＳ ゴシック" pitchFamily="49" charset="-128"/>
              </a:rPr>
              <a:t>）参照</a:t>
            </a:r>
            <a:endParaRPr lang="ja-JP" altLang="en-US" sz="1400" dirty="0"/>
          </a:p>
        </p:txBody>
      </p:sp>
    </p:spTree>
    <p:extLst>
      <p:ext uri="{BB962C8B-B14F-4D97-AF65-F5344CB8AC3E}">
        <p14:creationId xmlns="" xmlns:p14="http://schemas.microsoft.com/office/powerpoint/2010/main" val="31597374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936104"/>
          </a:xfrm>
        </p:spPr>
        <p:txBody>
          <a:bodyPr>
            <a:noAutofit/>
          </a:bodyPr>
          <a:lstStyle/>
          <a:p>
            <a:r>
              <a:rPr lang="ja-JP" altLang="en-US" sz="2800" dirty="0">
                <a:latin typeface="ＭＳ ゴシック" pitchFamily="49" charset="-128"/>
                <a:ea typeface="ＭＳ ゴシック" pitchFamily="49" charset="-128"/>
              </a:rPr>
              <a:t>③ </a:t>
            </a:r>
            <a:r>
              <a:rPr lang="en-US" altLang="ja-JP" sz="2800" dirty="0">
                <a:latin typeface="ＭＳ ゴシック" pitchFamily="49" charset="-128"/>
                <a:ea typeface="ＭＳ ゴシック" pitchFamily="49" charset="-128"/>
              </a:rPr>
              <a:t>Assess</a:t>
            </a:r>
            <a:r>
              <a:rPr lang="ja-JP" altLang="en-US" sz="2800" dirty="0">
                <a:latin typeface="ＭＳ ゴシック" pitchFamily="49" charset="-128"/>
                <a:ea typeface="ＭＳ ゴシック" pitchFamily="49" charset="-128"/>
              </a:rPr>
              <a:t>（禁煙への関心度を評価）</a:t>
            </a:r>
            <a:br>
              <a:rPr lang="ja-JP" altLang="en-US" sz="2800" dirty="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行動変容ステージモデル</a:t>
            </a:r>
            <a:endParaRPr lang="ja-JP" altLang="en-US" sz="2800" dirty="0">
              <a:latin typeface="ＭＳ ゴシック" pitchFamily="49" charset="-128"/>
              <a:ea typeface="ＭＳ ゴシック" pitchFamily="49" charset="-128"/>
            </a:endParaRPr>
          </a:p>
        </p:txBody>
      </p:sp>
      <p:sp>
        <p:nvSpPr>
          <p:cNvPr id="9" name="Rectangle 56"/>
          <p:cNvSpPr>
            <a:spLocks noChangeArrowheads="1"/>
          </p:cNvSpPr>
          <p:nvPr/>
        </p:nvSpPr>
        <p:spPr bwMode="auto">
          <a:xfrm>
            <a:off x="6773782" y="1412875"/>
            <a:ext cx="2057767"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1600" b="1" dirty="0">
                <a:solidFill>
                  <a:srgbClr val="000000"/>
                </a:solidFill>
                <a:latin typeface="ＭＳ ゴシック" pitchFamily="49" charset="-128"/>
                <a:ea typeface="ＭＳ ゴシック" pitchFamily="49" charset="-128"/>
              </a:rPr>
              <a:t>禁煙して６ヵ月以上</a:t>
            </a:r>
          </a:p>
        </p:txBody>
      </p:sp>
      <p:sp>
        <p:nvSpPr>
          <p:cNvPr id="10" name="Rectangle 57"/>
          <p:cNvSpPr>
            <a:spLocks noChangeArrowheads="1"/>
          </p:cNvSpPr>
          <p:nvPr/>
        </p:nvSpPr>
        <p:spPr bwMode="auto">
          <a:xfrm>
            <a:off x="1855494" y="4799960"/>
            <a:ext cx="6976055" cy="9325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1600" b="1">
                <a:solidFill>
                  <a:srgbClr val="000000"/>
                </a:solidFill>
                <a:latin typeface="ＭＳ ゴシック" pitchFamily="49" charset="-128"/>
                <a:ea typeface="ＭＳ ゴシック" pitchFamily="49" charset="-128"/>
              </a:rPr>
              <a:t>禁煙する気はない</a:t>
            </a:r>
          </a:p>
        </p:txBody>
      </p:sp>
      <p:sp>
        <p:nvSpPr>
          <p:cNvPr id="11" name="Rectangle 58"/>
          <p:cNvSpPr>
            <a:spLocks noChangeArrowheads="1"/>
          </p:cNvSpPr>
          <p:nvPr/>
        </p:nvSpPr>
        <p:spPr bwMode="auto">
          <a:xfrm>
            <a:off x="406658" y="4799960"/>
            <a:ext cx="1448836" cy="932557"/>
          </a:xfrm>
          <a:prstGeom prst="rect">
            <a:avLst/>
          </a:prstGeom>
          <a:solidFill>
            <a:srgbClr val="FFC000"/>
          </a:solidFill>
          <a:ln>
            <a:noFill/>
          </a:ln>
          <a:effectLst/>
        </p:spPr>
        <p:txBody>
          <a:bodyPr lIns="90000" tIns="46800" rIns="90000" bIns="46800" anchor="ctr"/>
          <a:lstStyle/>
          <a:p>
            <a:pPr algn="ctr">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000" b="1" dirty="0">
                <a:solidFill>
                  <a:srgbClr val="000000"/>
                </a:solidFill>
                <a:latin typeface="ＭＳ ゴシック" pitchFamily="49" charset="-128"/>
                <a:ea typeface="ＭＳ ゴシック" pitchFamily="49" charset="-128"/>
              </a:rPr>
              <a:t>無関心期</a:t>
            </a:r>
          </a:p>
        </p:txBody>
      </p:sp>
      <p:sp>
        <p:nvSpPr>
          <p:cNvPr id="12" name="Rectangle 59"/>
          <p:cNvSpPr>
            <a:spLocks noChangeArrowheads="1"/>
          </p:cNvSpPr>
          <p:nvPr/>
        </p:nvSpPr>
        <p:spPr bwMode="auto">
          <a:xfrm>
            <a:off x="3084662" y="3960988"/>
            <a:ext cx="5746886" cy="8389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b="1" dirty="0" smtClean="0">
                <a:solidFill>
                  <a:srgbClr val="000000"/>
                </a:solidFill>
                <a:latin typeface="ＭＳ ゴシック" pitchFamily="49" charset="-128"/>
                <a:ea typeface="ＭＳ ゴシック" pitchFamily="49" charset="-128"/>
              </a:rPr>
              <a:t>６</a:t>
            </a:r>
            <a:r>
              <a:rPr lang="ja-JP" altLang="en-GB" sz="1600" b="1" dirty="0" smtClean="0">
                <a:solidFill>
                  <a:srgbClr val="000000"/>
                </a:solidFill>
                <a:latin typeface="ＭＳ ゴシック" pitchFamily="49" charset="-128"/>
                <a:ea typeface="ＭＳ ゴシック" pitchFamily="49" charset="-128"/>
              </a:rPr>
              <a:t>ヵ月</a:t>
            </a:r>
            <a:r>
              <a:rPr lang="ja-JP" altLang="en-GB" sz="1600" b="1" dirty="0">
                <a:solidFill>
                  <a:srgbClr val="000000"/>
                </a:solidFill>
                <a:latin typeface="ＭＳ ゴシック" pitchFamily="49" charset="-128"/>
                <a:ea typeface="ＭＳ ゴシック" pitchFamily="49" charset="-128"/>
              </a:rPr>
              <a:t>以内に禁煙しようと考えているが、</a:t>
            </a:r>
          </a:p>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b="1" dirty="0" smtClean="0">
                <a:solidFill>
                  <a:srgbClr val="000000"/>
                </a:solidFill>
                <a:latin typeface="ＭＳ ゴシック" pitchFamily="49" charset="-128"/>
                <a:ea typeface="ＭＳ ゴシック" pitchFamily="49" charset="-128"/>
              </a:rPr>
              <a:t>１</a:t>
            </a:r>
            <a:r>
              <a:rPr lang="ja-JP" altLang="en-GB" sz="1600" b="1" dirty="0" smtClean="0">
                <a:solidFill>
                  <a:srgbClr val="000000"/>
                </a:solidFill>
                <a:latin typeface="ＭＳ ゴシック" pitchFamily="49" charset="-128"/>
                <a:ea typeface="ＭＳ ゴシック" pitchFamily="49" charset="-128"/>
              </a:rPr>
              <a:t>ヵ月</a:t>
            </a:r>
            <a:r>
              <a:rPr lang="ja-JP" altLang="en-GB" sz="1600" b="1" dirty="0">
                <a:solidFill>
                  <a:srgbClr val="000000"/>
                </a:solidFill>
                <a:latin typeface="ＭＳ ゴシック" pitchFamily="49" charset="-128"/>
                <a:ea typeface="ＭＳ ゴシック" pitchFamily="49" charset="-128"/>
              </a:rPr>
              <a:t>以内ではない　</a:t>
            </a:r>
          </a:p>
        </p:txBody>
      </p:sp>
      <p:sp>
        <p:nvSpPr>
          <p:cNvPr id="13" name="Rectangle 60"/>
          <p:cNvSpPr>
            <a:spLocks noChangeArrowheads="1"/>
          </p:cNvSpPr>
          <p:nvPr/>
        </p:nvSpPr>
        <p:spPr bwMode="auto">
          <a:xfrm>
            <a:off x="1855494" y="3960988"/>
            <a:ext cx="1229168" cy="838973"/>
          </a:xfrm>
          <a:prstGeom prst="rect">
            <a:avLst/>
          </a:prstGeom>
          <a:solidFill>
            <a:schemeClr val="accent6">
              <a:lumMod val="60000"/>
              <a:lumOff val="40000"/>
            </a:schemeClr>
          </a:solidFill>
          <a:ln>
            <a:noFill/>
          </a:ln>
          <a:effectLst/>
        </p:spPr>
        <p:txBody>
          <a:bodyPr lIns="90000" tIns="46800" rIns="90000" bIns="46800" anchor="ctr"/>
          <a:lstStyle/>
          <a:p>
            <a:pPr algn="ctr">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000" b="1" dirty="0">
                <a:solidFill>
                  <a:srgbClr val="000000"/>
                </a:solidFill>
                <a:latin typeface="ＭＳ ゴシック" pitchFamily="49" charset="-128"/>
                <a:ea typeface="ＭＳ ゴシック" pitchFamily="49" charset="-128"/>
              </a:rPr>
              <a:t>関心期</a:t>
            </a:r>
          </a:p>
        </p:txBody>
      </p:sp>
      <p:sp>
        <p:nvSpPr>
          <p:cNvPr id="14" name="Rectangle 61"/>
          <p:cNvSpPr>
            <a:spLocks noChangeArrowheads="1"/>
          </p:cNvSpPr>
          <p:nvPr/>
        </p:nvSpPr>
        <p:spPr bwMode="auto">
          <a:xfrm>
            <a:off x="406658" y="3960988"/>
            <a:ext cx="1448836" cy="8389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5" name="Rectangle 62"/>
          <p:cNvSpPr>
            <a:spLocks noChangeArrowheads="1"/>
          </p:cNvSpPr>
          <p:nvPr/>
        </p:nvSpPr>
        <p:spPr bwMode="auto">
          <a:xfrm>
            <a:off x="4317060" y="3112164"/>
            <a:ext cx="4514488"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b="1" dirty="0" smtClean="0">
                <a:solidFill>
                  <a:srgbClr val="000000"/>
                </a:solidFill>
                <a:latin typeface="ＭＳ ゴシック" pitchFamily="49" charset="-128"/>
                <a:ea typeface="ＭＳ ゴシック" pitchFamily="49" charset="-128"/>
              </a:rPr>
              <a:t>１</a:t>
            </a:r>
            <a:r>
              <a:rPr lang="ja-JP" altLang="en-GB" sz="1600" b="1" dirty="0" smtClean="0">
                <a:solidFill>
                  <a:srgbClr val="000000"/>
                </a:solidFill>
                <a:latin typeface="ＭＳ ゴシック" pitchFamily="49" charset="-128"/>
                <a:ea typeface="ＭＳ ゴシック" pitchFamily="49" charset="-128"/>
              </a:rPr>
              <a:t>ヵ月</a:t>
            </a:r>
            <a:r>
              <a:rPr lang="ja-JP" altLang="en-GB" sz="1600" b="1" dirty="0">
                <a:solidFill>
                  <a:srgbClr val="000000"/>
                </a:solidFill>
                <a:latin typeface="ＭＳ ゴシック" pitchFamily="49" charset="-128"/>
                <a:ea typeface="ＭＳ ゴシック" pitchFamily="49" charset="-128"/>
              </a:rPr>
              <a:t>以内に禁煙しようと考えている</a:t>
            </a:r>
          </a:p>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ja-JP" altLang="en-GB" sz="1600" b="1" dirty="0">
              <a:solidFill>
                <a:srgbClr val="000000"/>
              </a:solidFill>
              <a:latin typeface="ＭＳ ゴシック" pitchFamily="49" charset="-128"/>
              <a:ea typeface="ＭＳ ゴシック" pitchFamily="49" charset="-128"/>
            </a:endParaRPr>
          </a:p>
        </p:txBody>
      </p:sp>
      <p:sp>
        <p:nvSpPr>
          <p:cNvPr id="16" name="Rectangle 63"/>
          <p:cNvSpPr>
            <a:spLocks noChangeArrowheads="1"/>
          </p:cNvSpPr>
          <p:nvPr/>
        </p:nvSpPr>
        <p:spPr bwMode="auto">
          <a:xfrm>
            <a:off x="3084662" y="3112164"/>
            <a:ext cx="1232399" cy="848824"/>
          </a:xfrm>
          <a:prstGeom prst="rect">
            <a:avLst/>
          </a:prstGeom>
          <a:solidFill>
            <a:schemeClr val="tx2">
              <a:lumMod val="20000"/>
              <a:lumOff val="80000"/>
            </a:schemeClr>
          </a:solidFill>
          <a:ln>
            <a:noFill/>
          </a:ln>
          <a:effectLst/>
        </p:spPr>
        <p:txBody>
          <a:bodyPr lIns="90000" tIns="46800" rIns="90000" bIns="46800" anchor="ctr"/>
          <a:lstStyle/>
          <a:p>
            <a:pPr algn="ctr">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000" b="1" dirty="0">
                <a:solidFill>
                  <a:srgbClr val="000000"/>
                </a:solidFill>
                <a:latin typeface="ＭＳ ゴシック" pitchFamily="49" charset="-128"/>
                <a:ea typeface="ＭＳ ゴシック" pitchFamily="49" charset="-128"/>
              </a:rPr>
              <a:t>準備期</a:t>
            </a:r>
          </a:p>
        </p:txBody>
      </p:sp>
      <p:sp>
        <p:nvSpPr>
          <p:cNvPr id="17" name="Rectangle 64"/>
          <p:cNvSpPr>
            <a:spLocks noChangeArrowheads="1"/>
          </p:cNvSpPr>
          <p:nvPr/>
        </p:nvSpPr>
        <p:spPr bwMode="auto">
          <a:xfrm>
            <a:off x="1855494" y="3112164"/>
            <a:ext cx="1229168"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8" name="Rectangle 65"/>
          <p:cNvSpPr>
            <a:spLocks noChangeArrowheads="1"/>
          </p:cNvSpPr>
          <p:nvPr/>
        </p:nvSpPr>
        <p:spPr bwMode="auto">
          <a:xfrm>
            <a:off x="406658" y="3112164"/>
            <a:ext cx="1448836"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9" name="Rectangle 66"/>
          <p:cNvSpPr>
            <a:spLocks noChangeArrowheads="1"/>
          </p:cNvSpPr>
          <p:nvPr/>
        </p:nvSpPr>
        <p:spPr bwMode="auto">
          <a:xfrm>
            <a:off x="5541383" y="2261699"/>
            <a:ext cx="3290165" cy="8504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1600" b="1">
                <a:solidFill>
                  <a:srgbClr val="000000"/>
                </a:solidFill>
                <a:latin typeface="ＭＳ ゴシック" pitchFamily="49" charset="-128"/>
                <a:ea typeface="ＭＳ ゴシック" pitchFamily="49" charset="-128"/>
              </a:rPr>
              <a:t>禁煙して６ヵ月未満</a:t>
            </a:r>
          </a:p>
          <a:p>
            <a:pPr algn="l">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ja-JP" altLang="en-GB" sz="1600" b="1">
              <a:solidFill>
                <a:srgbClr val="000000"/>
              </a:solidFill>
              <a:latin typeface="ＭＳ ゴシック" pitchFamily="49" charset="-128"/>
              <a:ea typeface="ＭＳ ゴシック" pitchFamily="49" charset="-128"/>
            </a:endParaRPr>
          </a:p>
        </p:txBody>
      </p:sp>
      <p:sp>
        <p:nvSpPr>
          <p:cNvPr id="20" name="Rectangle 67"/>
          <p:cNvSpPr>
            <a:spLocks noChangeArrowheads="1"/>
          </p:cNvSpPr>
          <p:nvPr/>
        </p:nvSpPr>
        <p:spPr bwMode="auto">
          <a:xfrm>
            <a:off x="4317060" y="2261699"/>
            <a:ext cx="1224323" cy="850465"/>
          </a:xfrm>
          <a:prstGeom prst="rect">
            <a:avLst/>
          </a:prstGeom>
          <a:solidFill>
            <a:schemeClr val="tx2">
              <a:lumMod val="40000"/>
              <a:lumOff val="60000"/>
            </a:schemeClr>
          </a:solidFill>
          <a:ln>
            <a:noFill/>
          </a:ln>
          <a:effectLst/>
        </p:spPr>
        <p:txBody>
          <a:bodyPr lIns="90000" tIns="46800" rIns="90000" bIns="46800" anchor="ctr"/>
          <a:lstStyle/>
          <a:p>
            <a:pPr algn="ctr">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000" b="1" dirty="0">
                <a:solidFill>
                  <a:srgbClr val="000000"/>
                </a:solidFill>
                <a:latin typeface="ＭＳ ゴシック" pitchFamily="49" charset="-128"/>
                <a:ea typeface="ＭＳ ゴシック" pitchFamily="49" charset="-128"/>
              </a:rPr>
              <a:t>実行期</a:t>
            </a:r>
          </a:p>
        </p:txBody>
      </p:sp>
      <p:sp>
        <p:nvSpPr>
          <p:cNvPr id="21" name="Rectangle 68"/>
          <p:cNvSpPr>
            <a:spLocks noChangeArrowheads="1"/>
          </p:cNvSpPr>
          <p:nvPr/>
        </p:nvSpPr>
        <p:spPr bwMode="auto">
          <a:xfrm>
            <a:off x="3084662" y="2261699"/>
            <a:ext cx="1232399" cy="8504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2" name="Rectangle 69"/>
          <p:cNvSpPr>
            <a:spLocks noChangeArrowheads="1"/>
          </p:cNvSpPr>
          <p:nvPr/>
        </p:nvSpPr>
        <p:spPr bwMode="auto">
          <a:xfrm>
            <a:off x="1855494" y="2261699"/>
            <a:ext cx="1229168" cy="8504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3" name="Rectangle 70"/>
          <p:cNvSpPr>
            <a:spLocks noChangeArrowheads="1"/>
          </p:cNvSpPr>
          <p:nvPr/>
        </p:nvSpPr>
        <p:spPr bwMode="auto">
          <a:xfrm>
            <a:off x="406658" y="2261699"/>
            <a:ext cx="1448836" cy="8504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4" name="Rectangle 71"/>
          <p:cNvSpPr>
            <a:spLocks noChangeArrowheads="1"/>
          </p:cNvSpPr>
          <p:nvPr/>
        </p:nvSpPr>
        <p:spPr bwMode="auto">
          <a:xfrm>
            <a:off x="5541383" y="1412875"/>
            <a:ext cx="1232399" cy="848824"/>
          </a:xfrm>
          <a:prstGeom prst="rect">
            <a:avLst/>
          </a:prstGeom>
          <a:solidFill>
            <a:schemeClr val="tx2">
              <a:lumMod val="60000"/>
              <a:lumOff val="40000"/>
            </a:schemeClr>
          </a:solidFill>
          <a:ln>
            <a:noFill/>
          </a:ln>
          <a:effectLst/>
        </p:spPr>
        <p:txBody>
          <a:bodyPr lIns="90000" tIns="46800" rIns="90000" bIns="46800" anchor="ctr"/>
          <a:lstStyle/>
          <a:p>
            <a:pPr algn="ctr">
              <a:lnSpc>
                <a:spcPct val="100000"/>
              </a:lnSpc>
              <a:buFont typeface="HGPｺﾞｼｯｸM" pitchFamily="50"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GB" sz="2000" b="1" dirty="0">
                <a:solidFill>
                  <a:srgbClr val="000000"/>
                </a:solidFill>
                <a:latin typeface="ＭＳ ゴシック" pitchFamily="49" charset="-128"/>
                <a:ea typeface="ＭＳ ゴシック" pitchFamily="49" charset="-128"/>
              </a:rPr>
              <a:t>維持期</a:t>
            </a:r>
          </a:p>
        </p:txBody>
      </p:sp>
      <p:sp>
        <p:nvSpPr>
          <p:cNvPr id="25" name="Rectangle 72"/>
          <p:cNvSpPr>
            <a:spLocks noChangeArrowheads="1"/>
          </p:cNvSpPr>
          <p:nvPr/>
        </p:nvSpPr>
        <p:spPr bwMode="auto">
          <a:xfrm>
            <a:off x="4317060" y="1412875"/>
            <a:ext cx="1224323"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6" name="Rectangle 73"/>
          <p:cNvSpPr>
            <a:spLocks noChangeArrowheads="1"/>
          </p:cNvSpPr>
          <p:nvPr/>
        </p:nvSpPr>
        <p:spPr bwMode="auto">
          <a:xfrm>
            <a:off x="3084662" y="1412875"/>
            <a:ext cx="1232399"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7" name="Rectangle 74"/>
          <p:cNvSpPr>
            <a:spLocks noChangeArrowheads="1"/>
          </p:cNvSpPr>
          <p:nvPr/>
        </p:nvSpPr>
        <p:spPr bwMode="auto">
          <a:xfrm>
            <a:off x="1855494" y="1412875"/>
            <a:ext cx="1229168"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8" name="Rectangle 75"/>
          <p:cNvSpPr>
            <a:spLocks noChangeArrowheads="1"/>
          </p:cNvSpPr>
          <p:nvPr/>
        </p:nvSpPr>
        <p:spPr bwMode="auto">
          <a:xfrm>
            <a:off x="406658" y="1412875"/>
            <a:ext cx="1448836" cy="8488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9" name="Line 76"/>
          <p:cNvSpPr>
            <a:spLocks noChangeShapeType="1"/>
          </p:cNvSpPr>
          <p:nvPr/>
        </p:nvSpPr>
        <p:spPr bwMode="auto">
          <a:xfrm>
            <a:off x="406658" y="1412875"/>
            <a:ext cx="1448836"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0" name="Line 77"/>
          <p:cNvSpPr>
            <a:spLocks noChangeShapeType="1"/>
          </p:cNvSpPr>
          <p:nvPr/>
        </p:nvSpPr>
        <p:spPr bwMode="auto">
          <a:xfrm>
            <a:off x="406658" y="5732517"/>
            <a:ext cx="1448836"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1" name="Line 78"/>
          <p:cNvSpPr>
            <a:spLocks noChangeShapeType="1"/>
          </p:cNvSpPr>
          <p:nvPr/>
        </p:nvSpPr>
        <p:spPr bwMode="auto">
          <a:xfrm>
            <a:off x="406658" y="1412875"/>
            <a:ext cx="1615" cy="848824"/>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2" name="Line 79"/>
          <p:cNvSpPr>
            <a:spLocks noChangeShapeType="1"/>
          </p:cNvSpPr>
          <p:nvPr/>
        </p:nvSpPr>
        <p:spPr bwMode="auto">
          <a:xfrm>
            <a:off x="8831548" y="1412875"/>
            <a:ext cx="1615" cy="848824"/>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3" name="Line 80"/>
          <p:cNvSpPr>
            <a:spLocks noChangeShapeType="1"/>
          </p:cNvSpPr>
          <p:nvPr/>
        </p:nvSpPr>
        <p:spPr bwMode="auto">
          <a:xfrm>
            <a:off x="1855494" y="1412875"/>
            <a:ext cx="1229168"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4" name="Line 81"/>
          <p:cNvSpPr>
            <a:spLocks noChangeShapeType="1"/>
          </p:cNvSpPr>
          <p:nvPr/>
        </p:nvSpPr>
        <p:spPr bwMode="auto">
          <a:xfrm>
            <a:off x="406658" y="2261699"/>
            <a:ext cx="1615" cy="85046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5" name="Line 82"/>
          <p:cNvSpPr>
            <a:spLocks noChangeShapeType="1"/>
          </p:cNvSpPr>
          <p:nvPr/>
        </p:nvSpPr>
        <p:spPr bwMode="auto">
          <a:xfrm>
            <a:off x="406658" y="3112164"/>
            <a:ext cx="1615" cy="848824"/>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6" name="Line 83"/>
          <p:cNvSpPr>
            <a:spLocks noChangeShapeType="1"/>
          </p:cNvSpPr>
          <p:nvPr/>
        </p:nvSpPr>
        <p:spPr bwMode="auto">
          <a:xfrm>
            <a:off x="406658" y="3960988"/>
            <a:ext cx="1615" cy="838973"/>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7" name="Line 84"/>
          <p:cNvSpPr>
            <a:spLocks noChangeShapeType="1"/>
          </p:cNvSpPr>
          <p:nvPr/>
        </p:nvSpPr>
        <p:spPr bwMode="auto">
          <a:xfrm>
            <a:off x="406658" y="4799960"/>
            <a:ext cx="1615" cy="93255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8" name="Line 85"/>
          <p:cNvSpPr>
            <a:spLocks noChangeShapeType="1"/>
          </p:cNvSpPr>
          <p:nvPr/>
        </p:nvSpPr>
        <p:spPr bwMode="auto">
          <a:xfrm>
            <a:off x="3084662" y="1412875"/>
            <a:ext cx="1232399"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39" name="Line 86"/>
          <p:cNvSpPr>
            <a:spLocks noChangeShapeType="1"/>
          </p:cNvSpPr>
          <p:nvPr/>
        </p:nvSpPr>
        <p:spPr bwMode="auto">
          <a:xfrm>
            <a:off x="4317060" y="1412875"/>
            <a:ext cx="1224323"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0" name="Line 87"/>
          <p:cNvSpPr>
            <a:spLocks noChangeShapeType="1"/>
          </p:cNvSpPr>
          <p:nvPr/>
        </p:nvSpPr>
        <p:spPr bwMode="auto">
          <a:xfrm>
            <a:off x="5541383" y="1412875"/>
            <a:ext cx="1232399"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1" name="Line 88"/>
          <p:cNvSpPr>
            <a:spLocks noChangeShapeType="1"/>
          </p:cNvSpPr>
          <p:nvPr/>
        </p:nvSpPr>
        <p:spPr bwMode="auto">
          <a:xfrm>
            <a:off x="6773782" y="1412875"/>
            <a:ext cx="2057767"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2" name="Line 89"/>
          <p:cNvSpPr>
            <a:spLocks noChangeShapeType="1"/>
          </p:cNvSpPr>
          <p:nvPr/>
        </p:nvSpPr>
        <p:spPr bwMode="auto">
          <a:xfrm>
            <a:off x="8831548" y="2261699"/>
            <a:ext cx="1615" cy="85046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3" name="Line 90"/>
          <p:cNvSpPr>
            <a:spLocks noChangeShapeType="1"/>
          </p:cNvSpPr>
          <p:nvPr/>
        </p:nvSpPr>
        <p:spPr bwMode="auto">
          <a:xfrm>
            <a:off x="8831548" y="3112164"/>
            <a:ext cx="1615" cy="848824"/>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4" name="Line 91"/>
          <p:cNvSpPr>
            <a:spLocks noChangeShapeType="1"/>
          </p:cNvSpPr>
          <p:nvPr/>
        </p:nvSpPr>
        <p:spPr bwMode="auto">
          <a:xfrm>
            <a:off x="8831548" y="3960988"/>
            <a:ext cx="1615" cy="838973"/>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5" name="Line 92"/>
          <p:cNvSpPr>
            <a:spLocks noChangeShapeType="1"/>
          </p:cNvSpPr>
          <p:nvPr/>
        </p:nvSpPr>
        <p:spPr bwMode="auto">
          <a:xfrm>
            <a:off x="8831548" y="4799960"/>
            <a:ext cx="1615" cy="93255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6" name="Line 93"/>
          <p:cNvSpPr>
            <a:spLocks noChangeShapeType="1"/>
          </p:cNvSpPr>
          <p:nvPr/>
        </p:nvSpPr>
        <p:spPr bwMode="auto">
          <a:xfrm>
            <a:off x="1855494" y="5732517"/>
            <a:ext cx="6976055" cy="164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7" name="Line 94"/>
          <p:cNvSpPr>
            <a:spLocks noChangeShapeType="1"/>
          </p:cNvSpPr>
          <p:nvPr/>
        </p:nvSpPr>
        <p:spPr bwMode="auto">
          <a:xfrm flipV="1">
            <a:off x="808943" y="1332219"/>
            <a:ext cx="4321175" cy="3240088"/>
          </a:xfrm>
          <a:prstGeom prst="line">
            <a:avLst/>
          </a:prstGeom>
          <a:noFill/>
          <a:ln w="101600">
            <a:solidFill>
              <a:srgbClr val="FF0000"/>
            </a:solidFill>
            <a:round/>
            <a:headEnd type="arrow"/>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9" name="Text Box 98"/>
          <p:cNvSpPr txBox="1">
            <a:spLocks noChangeArrowheads="1"/>
          </p:cNvSpPr>
          <p:nvPr/>
        </p:nvSpPr>
        <p:spPr bwMode="auto">
          <a:xfrm>
            <a:off x="688196" y="1661534"/>
            <a:ext cx="3033921" cy="1200329"/>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b="1" dirty="0">
                <a:solidFill>
                  <a:schemeClr val="tx1"/>
                </a:solidFill>
                <a:latin typeface="ＭＳ ゴシック" pitchFamily="49" charset="-128"/>
                <a:ea typeface="ＭＳ ゴシック" pitchFamily="49" charset="-128"/>
              </a:rPr>
              <a:t>変容</a:t>
            </a:r>
            <a:r>
              <a:rPr lang="ja-JP" altLang="en-US" b="1" dirty="0" smtClean="0">
                <a:solidFill>
                  <a:schemeClr val="tx1"/>
                </a:solidFill>
                <a:latin typeface="ＭＳ ゴシック" pitchFamily="49" charset="-128"/>
                <a:ea typeface="ＭＳ ゴシック" pitchFamily="49" charset="-128"/>
              </a:rPr>
              <a:t>ステージ</a:t>
            </a:r>
            <a:endParaRPr lang="en-US" altLang="ja-JP" b="1" dirty="0">
              <a:latin typeface="ＭＳ ゴシック" pitchFamily="49" charset="-128"/>
              <a:ea typeface="ＭＳ ゴシック" pitchFamily="49" charset="-128"/>
            </a:endParaRPr>
          </a:p>
          <a:p>
            <a:pPr>
              <a:spcBef>
                <a:spcPct val="50000"/>
              </a:spcBef>
            </a:pPr>
            <a:r>
              <a:rPr lang="ja-JP" altLang="en-US" b="1" dirty="0" smtClean="0">
                <a:solidFill>
                  <a:schemeClr val="tx1"/>
                </a:solidFill>
                <a:latin typeface="ＭＳ ゴシック" pitchFamily="49" charset="-128"/>
                <a:ea typeface="ＭＳ ゴシック" pitchFamily="49" charset="-128"/>
              </a:rPr>
              <a:t>通常ステージは上がったり</a:t>
            </a:r>
            <a:endParaRPr lang="en-US" altLang="ja-JP" b="1" dirty="0" smtClean="0">
              <a:solidFill>
                <a:schemeClr val="tx1"/>
              </a:solidFill>
              <a:latin typeface="ＭＳ ゴシック" pitchFamily="49" charset="-128"/>
              <a:ea typeface="ＭＳ ゴシック" pitchFamily="49" charset="-128"/>
            </a:endParaRPr>
          </a:p>
          <a:p>
            <a:pPr>
              <a:spcBef>
                <a:spcPct val="50000"/>
              </a:spcBef>
            </a:pPr>
            <a:r>
              <a:rPr lang="ja-JP" altLang="en-US" b="1" dirty="0" smtClean="0">
                <a:latin typeface="ＭＳ ゴシック" pitchFamily="49" charset="-128"/>
                <a:ea typeface="ＭＳ ゴシック" pitchFamily="49" charset="-128"/>
              </a:rPr>
              <a:t>下がったり</a:t>
            </a:r>
            <a:r>
              <a:rPr lang="ja-JP" altLang="en-US" b="1" dirty="0">
                <a:latin typeface="ＭＳ ゴシック" pitchFamily="49" charset="-128"/>
                <a:ea typeface="ＭＳ ゴシック" pitchFamily="49" charset="-128"/>
              </a:rPr>
              <a:t>する</a:t>
            </a:r>
            <a:endParaRPr lang="ja-JP" altLang="en-US" b="1" dirty="0">
              <a:solidFill>
                <a:schemeClr val="tx1"/>
              </a:solidFill>
              <a:latin typeface="ＭＳ ゴシック" pitchFamily="49" charset="-128"/>
              <a:ea typeface="ＭＳ ゴシック" pitchFamily="49" charset="-128"/>
            </a:endParaRPr>
          </a:p>
        </p:txBody>
      </p:sp>
      <p:sp>
        <p:nvSpPr>
          <p:cNvPr id="50" name="正方形/長方形 49"/>
          <p:cNvSpPr/>
          <p:nvPr/>
        </p:nvSpPr>
        <p:spPr>
          <a:xfrm>
            <a:off x="5169654" y="6021288"/>
            <a:ext cx="3416320" cy="523220"/>
          </a:xfrm>
          <a:prstGeom prst="rect">
            <a:avLst/>
          </a:prstGeom>
        </p:spPr>
        <p:txBody>
          <a:bodyPr wrap="none">
            <a:spAutoFit/>
          </a:bodyPr>
          <a:lstStyle/>
          <a:p>
            <a:r>
              <a:rPr lang="en-US" altLang="ja-JP" sz="1400" dirty="0">
                <a:latin typeface="ＭＳ ゴシック" pitchFamily="49" charset="-128"/>
                <a:ea typeface="ＭＳ ゴシック" pitchFamily="49" charset="-128"/>
              </a:rPr>
              <a:t>James </a:t>
            </a:r>
            <a:r>
              <a:rPr lang="en-US" altLang="ja-JP" sz="1400" dirty="0" err="1">
                <a:latin typeface="ＭＳ ゴシック" pitchFamily="49" charset="-128"/>
                <a:ea typeface="ＭＳ ゴシック" pitchFamily="49" charset="-128"/>
              </a:rPr>
              <a:t>Prochaska</a:t>
            </a:r>
            <a:r>
              <a:rPr lang="en-US" altLang="ja-JP" sz="1400" dirty="0">
                <a:latin typeface="ＭＳ ゴシック" pitchFamily="49" charset="-128"/>
                <a:ea typeface="ＭＳ ゴシック" pitchFamily="49" charset="-128"/>
              </a:rPr>
              <a:t>, </a:t>
            </a:r>
            <a:r>
              <a:rPr lang="ja-JP" altLang="en-US" sz="1400" dirty="0">
                <a:latin typeface="ＭＳ ゴシック" pitchFamily="49" charset="-128"/>
                <a:ea typeface="ＭＳ ゴシック" pitchFamily="49" charset="-128"/>
              </a:rPr>
              <a:t>中村正和</a:t>
            </a:r>
            <a:r>
              <a:rPr lang="ja-JP" altLang="en-US" sz="1400" dirty="0" smtClean="0">
                <a:latin typeface="ＭＳ ゴシック" pitchFamily="49" charset="-128"/>
                <a:ea typeface="ＭＳ ゴシック" pitchFamily="49" charset="-128"/>
              </a:rPr>
              <a:t>改変</a:t>
            </a:r>
            <a:endParaRPr lang="en-US" altLang="ja-JP" sz="1400" dirty="0" smtClean="0">
              <a:latin typeface="ＭＳ ゴシック" pitchFamily="49" charset="-128"/>
              <a:ea typeface="ＭＳ ゴシック" pitchFamily="49" charset="-128"/>
            </a:endParaRPr>
          </a:p>
          <a:p>
            <a:r>
              <a:rPr lang="ja-JP" altLang="en-US" sz="1400" dirty="0" smtClean="0">
                <a:latin typeface="ＭＳ ゴシック" pitchFamily="49" charset="-128"/>
                <a:ea typeface="ＭＳ ゴシック" pitchFamily="49" charset="-128"/>
              </a:rPr>
              <a:t>禁煙</a:t>
            </a:r>
            <a:r>
              <a:rPr lang="ja-JP" altLang="en-US" sz="1400" dirty="0">
                <a:latin typeface="ＭＳ ゴシック" pitchFamily="49" charset="-128"/>
                <a:ea typeface="ＭＳ ゴシック" pitchFamily="49" charset="-128"/>
              </a:rPr>
              <a:t>ガイドライン（</a:t>
            </a:r>
            <a:r>
              <a:rPr lang="en-US" altLang="ja-JP" sz="1400" dirty="0">
                <a:latin typeface="ＭＳ ゴシック" pitchFamily="49" charset="-128"/>
                <a:ea typeface="ＭＳ ゴシック" pitchFamily="49" charset="-128"/>
              </a:rPr>
              <a:t>2010</a:t>
            </a:r>
            <a:r>
              <a:rPr lang="ja-JP" altLang="en-US" sz="1400" dirty="0">
                <a:latin typeface="ＭＳ ゴシック" pitchFamily="49" charset="-128"/>
                <a:ea typeface="ＭＳ ゴシック" pitchFamily="49" charset="-128"/>
              </a:rPr>
              <a:t>年改訂版</a:t>
            </a:r>
            <a:r>
              <a:rPr lang="ja-JP" altLang="en-US" sz="1400" dirty="0" smtClean="0">
                <a:latin typeface="ＭＳ ゴシック" pitchFamily="49" charset="-128"/>
                <a:ea typeface="ＭＳ ゴシック" pitchFamily="49" charset="-128"/>
              </a:rPr>
              <a:t>）参照</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4484205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864096"/>
          </a:xfrm>
        </p:spPr>
        <p:txBody>
          <a:bodyPr>
            <a:noAutofit/>
          </a:bodyPr>
          <a:lstStyle/>
          <a:p>
            <a:r>
              <a:rPr lang="ja-JP" altLang="en-US" sz="2800" dirty="0" smtClean="0">
                <a:latin typeface="ＭＳ ゴシック" pitchFamily="49" charset="-128"/>
                <a:ea typeface="ＭＳ ゴシック" pitchFamily="49" charset="-128"/>
              </a:rPr>
              <a:t>禁煙無関心期の方への対応</a:t>
            </a: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５つのＲ</a:t>
            </a:r>
            <a:endParaRPr lang="ja-JP" altLang="en-US" sz="2800" dirty="0">
              <a:latin typeface="ＭＳ ゴシック" pitchFamily="49" charset="-128"/>
              <a:ea typeface="ＭＳ ゴシック" pitchFamily="49" charset="-128"/>
            </a:endParaRPr>
          </a:p>
        </p:txBody>
      </p:sp>
      <p:graphicFrame>
        <p:nvGraphicFramePr>
          <p:cNvPr id="4" name="図表 3"/>
          <p:cNvGraphicFramePr/>
          <p:nvPr>
            <p:extLst>
              <p:ext uri="{D42A27DB-BD31-4B8C-83A1-F6EECF244321}">
                <p14:modId xmlns="" xmlns:p14="http://schemas.microsoft.com/office/powerpoint/2010/main" val="619559147"/>
              </p:ext>
            </p:extLst>
          </p:nvPr>
        </p:nvGraphicFramePr>
        <p:xfrm>
          <a:off x="539552" y="1196752"/>
          <a:ext cx="8208912" cy="488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5619209" y="6381328"/>
            <a:ext cx="3416320" cy="307777"/>
          </a:xfrm>
          <a:prstGeom prst="rect">
            <a:avLst/>
          </a:prstGeom>
        </p:spPr>
        <p:txBody>
          <a:bodyPr wrap="none">
            <a:spAutoFit/>
          </a:bodyPr>
          <a:lstStyle/>
          <a:p>
            <a:r>
              <a:rPr lang="ja-JP" altLang="en-US" sz="1400" dirty="0">
                <a:latin typeface="ＭＳ ゴシック" pitchFamily="49" charset="-128"/>
                <a:ea typeface="ＭＳ ゴシック" pitchFamily="49" charset="-128"/>
              </a:rPr>
              <a:t>禁煙ガイドライン（</a:t>
            </a:r>
            <a:r>
              <a:rPr lang="en-US" altLang="ja-JP" sz="1400" dirty="0">
                <a:latin typeface="ＭＳ ゴシック" pitchFamily="49" charset="-128"/>
                <a:ea typeface="ＭＳ ゴシック" pitchFamily="49" charset="-128"/>
              </a:rPr>
              <a:t>2010</a:t>
            </a:r>
            <a:r>
              <a:rPr lang="ja-JP" altLang="en-US" sz="1400" dirty="0">
                <a:latin typeface="ＭＳ ゴシック" pitchFamily="49" charset="-128"/>
                <a:ea typeface="ＭＳ ゴシック" pitchFamily="49" charset="-128"/>
              </a:rPr>
              <a:t>年改訂版</a:t>
            </a:r>
            <a:r>
              <a:rPr lang="ja-JP" altLang="en-US" sz="1400" dirty="0" smtClean="0">
                <a:latin typeface="ＭＳ ゴシック" pitchFamily="49" charset="-128"/>
                <a:ea typeface="ＭＳ ゴシック" pitchFamily="49" charset="-128"/>
              </a:rPr>
              <a:t>）参照</a:t>
            </a:r>
            <a:endParaRPr lang="ja-JP" altLang="en-US" sz="1400" dirty="0"/>
          </a:p>
        </p:txBody>
      </p:sp>
    </p:spTree>
    <p:extLst>
      <p:ext uri="{BB962C8B-B14F-4D97-AF65-F5344CB8AC3E}">
        <p14:creationId xmlns="" xmlns:p14="http://schemas.microsoft.com/office/powerpoint/2010/main" val="8788361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792088"/>
          </a:xfrm>
        </p:spPr>
        <p:txBody>
          <a:bodyPr>
            <a:normAutofit/>
          </a:bodyPr>
          <a:lstStyle/>
          <a:p>
            <a:r>
              <a:rPr lang="ja-JP" altLang="en-US" sz="3200" dirty="0" smtClean="0">
                <a:latin typeface="ＭＳ ゴシック" pitchFamily="49" charset="-128"/>
                <a:ea typeface="ＭＳ ゴシック" pitchFamily="49" charset="-128"/>
              </a:rPr>
              <a:t>自力</a:t>
            </a:r>
            <a:r>
              <a:rPr lang="ja-JP" altLang="en-US" sz="3200" dirty="0">
                <a:latin typeface="ＭＳ ゴシック" pitchFamily="49" charset="-128"/>
                <a:ea typeface="ＭＳ ゴシック" pitchFamily="49" charset="-128"/>
              </a:rPr>
              <a:t>での禁煙法</a:t>
            </a:r>
          </a:p>
        </p:txBody>
      </p:sp>
      <p:graphicFrame>
        <p:nvGraphicFramePr>
          <p:cNvPr id="2" name="図表 1"/>
          <p:cNvGraphicFramePr/>
          <p:nvPr>
            <p:extLst>
              <p:ext uri="{D42A27DB-BD31-4B8C-83A1-F6EECF244321}">
                <p14:modId xmlns="" xmlns:p14="http://schemas.microsoft.com/office/powerpoint/2010/main" val="1817550066"/>
              </p:ext>
            </p:extLst>
          </p:nvPr>
        </p:nvGraphicFramePr>
        <p:xfrm>
          <a:off x="683568" y="1124744"/>
          <a:ext cx="8055149"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p:cNvSpPr txBox="1"/>
          <p:nvPr/>
        </p:nvSpPr>
        <p:spPr>
          <a:xfrm>
            <a:off x="3779912" y="6330805"/>
            <a:ext cx="4852610" cy="307777"/>
          </a:xfrm>
          <a:prstGeom prst="rect">
            <a:avLst/>
          </a:prstGeom>
          <a:noFill/>
        </p:spPr>
        <p:txBody>
          <a:bodyPr wrap="none" rtlCol="0">
            <a:spAutoFit/>
          </a:bodyPr>
          <a:lstStyle/>
          <a:p>
            <a:r>
              <a:rPr kumimoji="1" lang="ja-JP" altLang="en-US" sz="1400" dirty="0" smtClean="0">
                <a:latin typeface="ＭＳ ゴシック" pitchFamily="49" charset="-128"/>
                <a:ea typeface="ＭＳ ゴシック" pitchFamily="49" charset="-128"/>
              </a:rPr>
              <a:t>中村正和ほか</a:t>
            </a:r>
            <a:r>
              <a:rPr kumimoji="1" lang="en-US" altLang="ja-JP"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決定版賢者の禁煙</a:t>
            </a:r>
            <a:r>
              <a:rPr lang="ja-JP" altLang="en-US" sz="1400" dirty="0">
                <a:latin typeface="ＭＳ ゴシック" pitchFamily="49" charset="-128"/>
                <a:ea typeface="ＭＳ ゴシック" pitchFamily="49" charset="-128"/>
              </a:rPr>
              <a:t>（</a:t>
            </a:r>
            <a:r>
              <a:rPr lang="ja-JP" altLang="en-US" sz="1400" dirty="0" smtClean="0">
                <a:latin typeface="ＭＳ ゴシック" pitchFamily="49" charset="-128"/>
                <a:ea typeface="ＭＳ ゴシック" pitchFamily="49" charset="-128"/>
              </a:rPr>
              <a:t>法研）</a:t>
            </a:r>
            <a:r>
              <a:rPr lang="en-US" altLang="ja-JP" sz="1400" dirty="0" smtClean="0">
                <a:latin typeface="ＭＳ ゴシック" pitchFamily="49" charset="-128"/>
                <a:ea typeface="ＭＳ ゴシック" pitchFamily="49" charset="-128"/>
              </a:rPr>
              <a:t>76, 2007.</a:t>
            </a:r>
            <a:r>
              <a:rPr lang="ja-JP" altLang="en-US" sz="1400" dirty="0" smtClean="0">
                <a:latin typeface="ＭＳ ゴシック" pitchFamily="49" charset="-128"/>
                <a:ea typeface="ＭＳ ゴシック" pitchFamily="49" charset="-128"/>
              </a:rPr>
              <a:t> 参照</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8381229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4365104"/>
            <a:ext cx="1885950"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40171" y="5070115"/>
            <a:ext cx="1562241" cy="1766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4178" y="3833195"/>
            <a:ext cx="1396561" cy="22852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ctrTitle"/>
          </p:nvPr>
        </p:nvSpPr>
        <p:spPr>
          <a:xfrm>
            <a:off x="733989" y="188640"/>
            <a:ext cx="7772400" cy="504056"/>
          </a:xfrm>
        </p:spPr>
        <p:txBody>
          <a:bodyPr>
            <a:normAutofit fontScale="90000"/>
          </a:bodyPr>
          <a:lstStyle/>
          <a:p>
            <a:r>
              <a:rPr lang="ja-JP" altLang="en-US" sz="3600" dirty="0" smtClean="0">
                <a:latin typeface="+mn-ea"/>
                <a:ea typeface="+mn-ea"/>
              </a:rPr>
              <a:t>タバコを吸いたくなったら</a:t>
            </a:r>
            <a:endParaRPr lang="ja-JP" altLang="en-US" sz="3600" dirty="0">
              <a:latin typeface="+mn-ea"/>
              <a:ea typeface="+mn-ea"/>
            </a:endParaRPr>
          </a:p>
        </p:txBody>
      </p:sp>
      <p:sp>
        <p:nvSpPr>
          <p:cNvPr id="2" name="テキスト ボックス 1"/>
          <p:cNvSpPr txBox="1"/>
          <p:nvPr/>
        </p:nvSpPr>
        <p:spPr>
          <a:xfrm>
            <a:off x="489937" y="952875"/>
            <a:ext cx="2464136" cy="923330"/>
          </a:xfrm>
          <a:prstGeom prst="rect">
            <a:avLst/>
          </a:prstGeom>
          <a:noFill/>
        </p:spPr>
        <p:txBody>
          <a:bodyPr wrap="none" rtlCol="0">
            <a:spAutoFit/>
          </a:bodyPr>
          <a:lstStyle/>
          <a:p>
            <a:r>
              <a:rPr kumimoji="1" lang="ja-JP" altLang="en-US" b="1" dirty="0" smtClean="0">
                <a:solidFill>
                  <a:srgbClr val="0000FF"/>
                </a:solidFill>
                <a:latin typeface="+mn-ea"/>
              </a:rPr>
              <a:t>喫煙のきっかけとなる</a:t>
            </a:r>
            <a:endParaRPr kumimoji="1" lang="en-US" altLang="ja-JP" b="1" dirty="0" smtClean="0">
              <a:solidFill>
                <a:srgbClr val="0000FF"/>
              </a:solidFill>
              <a:latin typeface="+mn-ea"/>
            </a:endParaRPr>
          </a:p>
          <a:p>
            <a:r>
              <a:rPr lang="ja-JP" altLang="en-US" b="1" dirty="0" smtClean="0">
                <a:solidFill>
                  <a:srgbClr val="0000FF"/>
                </a:solidFill>
                <a:latin typeface="+mn-ea"/>
              </a:rPr>
              <a:t>環境を改善する</a:t>
            </a:r>
            <a:endParaRPr lang="en-US" altLang="ja-JP" b="1" dirty="0" smtClean="0">
              <a:solidFill>
                <a:srgbClr val="0000FF"/>
              </a:solidFill>
              <a:latin typeface="+mn-ea"/>
            </a:endParaRPr>
          </a:p>
          <a:p>
            <a:r>
              <a:rPr kumimoji="1" lang="ja-JP" altLang="en-US" b="1" dirty="0" smtClean="0">
                <a:solidFill>
                  <a:srgbClr val="0000FF"/>
                </a:solidFill>
                <a:latin typeface="+mn-ea"/>
              </a:rPr>
              <a:t>（環境改善は最も重要）</a:t>
            </a:r>
            <a:endParaRPr kumimoji="1" lang="ja-JP" altLang="en-US" b="1" dirty="0">
              <a:solidFill>
                <a:srgbClr val="0000FF"/>
              </a:solidFill>
              <a:latin typeface="+mn-ea"/>
            </a:endParaRPr>
          </a:p>
        </p:txBody>
      </p:sp>
      <p:sp>
        <p:nvSpPr>
          <p:cNvPr id="7" name="テキスト ボックス 6"/>
          <p:cNvSpPr txBox="1"/>
          <p:nvPr/>
        </p:nvSpPr>
        <p:spPr>
          <a:xfrm>
            <a:off x="3469307" y="1674719"/>
            <a:ext cx="2324675" cy="646331"/>
          </a:xfrm>
          <a:prstGeom prst="rect">
            <a:avLst/>
          </a:prstGeom>
          <a:noFill/>
        </p:spPr>
        <p:txBody>
          <a:bodyPr wrap="none" rtlCol="0">
            <a:spAutoFit/>
          </a:bodyPr>
          <a:lstStyle/>
          <a:p>
            <a:r>
              <a:rPr lang="ja-JP" altLang="en-US" b="1" dirty="0" smtClean="0">
                <a:solidFill>
                  <a:srgbClr val="0000FF"/>
                </a:solidFill>
                <a:latin typeface="+mn-ea"/>
              </a:rPr>
              <a:t>喫煙と結びつく</a:t>
            </a:r>
            <a:endParaRPr lang="en-US" altLang="ja-JP" b="1" dirty="0" smtClean="0">
              <a:solidFill>
                <a:srgbClr val="0000FF"/>
              </a:solidFill>
              <a:latin typeface="+mn-ea"/>
            </a:endParaRPr>
          </a:p>
          <a:p>
            <a:r>
              <a:rPr lang="ja-JP" altLang="en-US" b="1" dirty="0" smtClean="0">
                <a:solidFill>
                  <a:srgbClr val="0000FF"/>
                </a:solidFill>
                <a:latin typeface="+mn-ea"/>
              </a:rPr>
              <a:t>生活パターンを変える</a:t>
            </a:r>
            <a:endParaRPr kumimoji="1" lang="ja-JP" altLang="en-US" b="1" dirty="0">
              <a:solidFill>
                <a:srgbClr val="0000FF"/>
              </a:solidFill>
              <a:latin typeface="+mn-ea"/>
            </a:endParaRPr>
          </a:p>
        </p:txBody>
      </p:sp>
      <p:sp>
        <p:nvSpPr>
          <p:cNvPr id="8" name="テキスト ボックス 7"/>
          <p:cNvSpPr txBox="1"/>
          <p:nvPr/>
        </p:nvSpPr>
        <p:spPr>
          <a:xfrm>
            <a:off x="6377376" y="2321027"/>
            <a:ext cx="2201244" cy="646331"/>
          </a:xfrm>
          <a:prstGeom prst="rect">
            <a:avLst/>
          </a:prstGeom>
          <a:noFill/>
        </p:spPr>
        <p:txBody>
          <a:bodyPr wrap="none" rtlCol="0">
            <a:spAutoFit/>
          </a:bodyPr>
          <a:lstStyle/>
          <a:p>
            <a:r>
              <a:rPr kumimoji="1" lang="ja-JP" altLang="en-US" b="1" dirty="0" smtClean="0">
                <a:solidFill>
                  <a:srgbClr val="0000FF"/>
                </a:solidFill>
                <a:latin typeface="+mn-ea"/>
              </a:rPr>
              <a:t>喫煙の代わりに</a:t>
            </a:r>
            <a:endParaRPr kumimoji="1" lang="en-US" altLang="ja-JP" b="1" dirty="0" smtClean="0">
              <a:solidFill>
                <a:srgbClr val="0000FF"/>
              </a:solidFill>
              <a:latin typeface="+mn-ea"/>
            </a:endParaRPr>
          </a:p>
          <a:p>
            <a:r>
              <a:rPr lang="ja-JP" altLang="en-US" b="1" dirty="0">
                <a:solidFill>
                  <a:srgbClr val="0000FF"/>
                </a:solidFill>
                <a:latin typeface="+mn-ea"/>
              </a:rPr>
              <a:t>他</a:t>
            </a:r>
            <a:r>
              <a:rPr lang="ja-JP" altLang="en-US" b="1" dirty="0" smtClean="0">
                <a:solidFill>
                  <a:srgbClr val="0000FF"/>
                </a:solidFill>
                <a:latin typeface="+mn-ea"/>
              </a:rPr>
              <a:t>の行動を実行する</a:t>
            </a:r>
            <a:endParaRPr kumimoji="1" lang="ja-JP" altLang="en-US" b="1" dirty="0">
              <a:solidFill>
                <a:srgbClr val="0000FF"/>
              </a:solidFill>
              <a:latin typeface="+mn-ea"/>
            </a:endParaRPr>
          </a:p>
        </p:txBody>
      </p:sp>
      <p:sp>
        <p:nvSpPr>
          <p:cNvPr id="9" name="テキスト ボックス 8"/>
          <p:cNvSpPr txBox="1"/>
          <p:nvPr/>
        </p:nvSpPr>
        <p:spPr>
          <a:xfrm>
            <a:off x="3293817" y="2739157"/>
            <a:ext cx="2675654" cy="1815882"/>
          </a:xfrm>
          <a:prstGeom prst="rect">
            <a:avLst/>
          </a:prstGeom>
          <a:noFill/>
        </p:spPr>
        <p:txBody>
          <a:bodyPr wrap="square" rtlCol="0">
            <a:spAutoFit/>
          </a:bodyPr>
          <a:lstStyle/>
          <a:p>
            <a:pPr marL="285750" indent="-285750">
              <a:buFont typeface="Wingdings" pitchFamily="2" charset="2"/>
              <a:buChar char="l"/>
            </a:pPr>
            <a:r>
              <a:rPr kumimoji="1" lang="ja-JP" altLang="en-US" sz="1600" b="1" dirty="0" smtClean="0">
                <a:latin typeface="+mn-ea"/>
              </a:rPr>
              <a:t>食後早めに席を立つ</a:t>
            </a:r>
            <a:endParaRPr kumimoji="1" lang="en-US" altLang="ja-JP" sz="1600" b="1" dirty="0" smtClean="0">
              <a:latin typeface="+mn-ea"/>
            </a:endParaRPr>
          </a:p>
          <a:p>
            <a:r>
              <a:rPr lang="ja-JP" altLang="en-US" sz="1600" b="1" dirty="0">
                <a:latin typeface="+mn-ea"/>
              </a:rPr>
              <a:t>　</a:t>
            </a:r>
            <a:r>
              <a:rPr lang="ja-JP" altLang="en-US" sz="1600" b="1" dirty="0" smtClean="0">
                <a:latin typeface="+mn-ea"/>
              </a:rPr>
              <a:t>　</a:t>
            </a:r>
            <a:r>
              <a:rPr kumimoji="1" lang="ja-JP" altLang="en-US" sz="1600" b="1" dirty="0" smtClean="0">
                <a:latin typeface="+mn-ea"/>
              </a:rPr>
              <a:t>（歯みがきに行く）</a:t>
            </a:r>
            <a:endParaRPr kumimoji="1" lang="en-US" altLang="ja-JP" sz="1600" b="1" dirty="0" smtClean="0">
              <a:latin typeface="+mn-ea"/>
            </a:endParaRPr>
          </a:p>
          <a:p>
            <a:pPr marL="285750" indent="-285750">
              <a:buFont typeface="Wingdings" pitchFamily="2" charset="2"/>
              <a:buChar char="l"/>
            </a:pPr>
            <a:r>
              <a:rPr lang="ja-JP" altLang="en-US" sz="1600" b="1" dirty="0" smtClean="0">
                <a:latin typeface="+mn-ea"/>
              </a:rPr>
              <a:t>コーヒーや飲酒を控える</a:t>
            </a:r>
            <a:endParaRPr lang="en-US" altLang="ja-JP" sz="1600" b="1" dirty="0" smtClean="0">
              <a:latin typeface="+mn-ea"/>
            </a:endParaRPr>
          </a:p>
          <a:p>
            <a:pPr marL="285750" indent="-285750">
              <a:buFont typeface="Wingdings" pitchFamily="2" charset="2"/>
              <a:buChar char="l"/>
            </a:pPr>
            <a:r>
              <a:rPr lang="ja-JP" altLang="en-US" sz="1600" b="1" dirty="0" smtClean="0">
                <a:latin typeface="+mn-ea"/>
              </a:rPr>
              <a:t>朝の行動順序を変える</a:t>
            </a:r>
            <a:endParaRPr lang="en-US" altLang="ja-JP" sz="1600" b="1" dirty="0" smtClean="0">
              <a:latin typeface="+mn-ea"/>
            </a:endParaRPr>
          </a:p>
          <a:p>
            <a:pPr marL="285750" indent="-285750">
              <a:buFont typeface="Wingdings" pitchFamily="2" charset="2"/>
              <a:buChar char="l"/>
            </a:pPr>
            <a:r>
              <a:rPr lang="ja-JP" altLang="en-US" sz="1600" b="1" dirty="0" smtClean="0">
                <a:latin typeface="+mn-ea"/>
              </a:rPr>
              <a:t>できるだけ休息をとり、ストレスをためないようにする</a:t>
            </a:r>
            <a:endParaRPr kumimoji="1" lang="ja-JP" altLang="en-US" sz="1600" b="1" dirty="0">
              <a:latin typeface="+mn-ea"/>
            </a:endParaRPr>
          </a:p>
        </p:txBody>
      </p:sp>
      <p:sp>
        <p:nvSpPr>
          <p:cNvPr id="10" name="テキスト ボックス 9"/>
          <p:cNvSpPr txBox="1"/>
          <p:nvPr/>
        </p:nvSpPr>
        <p:spPr>
          <a:xfrm>
            <a:off x="384178" y="2017313"/>
            <a:ext cx="2675654" cy="1815882"/>
          </a:xfrm>
          <a:prstGeom prst="rect">
            <a:avLst/>
          </a:prstGeom>
          <a:noFill/>
        </p:spPr>
        <p:txBody>
          <a:bodyPr wrap="square" rtlCol="0">
            <a:spAutoFit/>
          </a:bodyPr>
          <a:lstStyle/>
          <a:p>
            <a:pPr marL="285750" indent="-285750">
              <a:buFont typeface="Wingdings" pitchFamily="2" charset="2"/>
              <a:buChar char="l"/>
            </a:pPr>
            <a:r>
              <a:rPr lang="ja-JP" altLang="en-US" sz="1600" b="1" dirty="0" smtClean="0">
                <a:latin typeface="+mn-ea"/>
              </a:rPr>
              <a:t>タバコ・ライター・タバコ自販機用カード等を処分</a:t>
            </a:r>
            <a:endParaRPr lang="en-US" altLang="ja-JP" sz="1600" b="1" dirty="0" smtClean="0">
              <a:latin typeface="+mn-ea"/>
            </a:endParaRPr>
          </a:p>
          <a:p>
            <a:pPr marL="285750" indent="-285750">
              <a:buFont typeface="Wingdings" pitchFamily="2" charset="2"/>
              <a:buChar char="l"/>
            </a:pPr>
            <a:r>
              <a:rPr lang="ja-JP" altLang="en-US" sz="1600" b="1" dirty="0" smtClean="0">
                <a:latin typeface="+mn-ea"/>
              </a:rPr>
              <a:t>タバコの煙や喫煙者に近寄らない（</a:t>
            </a:r>
            <a:r>
              <a:rPr lang="ja-JP" altLang="en-US" sz="1600" b="1" dirty="0">
                <a:latin typeface="+mn-ea"/>
              </a:rPr>
              <a:t>パチンコ店・居酒屋</a:t>
            </a:r>
            <a:r>
              <a:rPr lang="ja-JP" altLang="en-US" sz="1600" b="1" dirty="0" smtClean="0">
                <a:latin typeface="+mn-ea"/>
              </a:rPr>
              <a:t>など）</a:t>
            </a:r>
            <a:endParaRPr lang="en-US" altLang="ja-JP" sz="1600" b="1" dirty="0" smtClean="0">
              <a:latin typeface="+mn-ea"/>
            </a:endParaRPr>
          </a:p>
          <a:p>
            <a:pPr marL="285750" indent="-285750">
              <a:buFont typeface="Wingdings" pitchFamily="2" charset="2"/>
              <a:buChar char="l"/>
            </a:pPr>
            <a:r>
              <a:rPr kumimoji="1" lang="ja-JP" altLang="en-US" sz="1600" b="1" dirty="0" smtClean="0">
                <a:latin typeface="+mn-ea"/>
              </a:rPr>
              <a:t>タバコを買える場所に近づかない</a:t>
            </a:r>
            <a:endParaRPr kumimoji="1" lang="ja-JP" altLang="en-US" sz="1600" b="1" dirty="0">
              <a:latin typeface="+mn-ea"/>
            </a:endParaRPr>
          </a:p>
        </p:txBody>
      </p:sp>
      <p:sp>
        <p:nvSpPr>
          <p:cNvPr id="11" name="テキスト ボックス 10"/>
          <p:cNvSpPr txBox="1"/>
          <p:nvPr/>
        </p:nvSpPr>
        <p:spPr>
          <a:xfrm>
            <a:off x="6140171" y="3385465"/>
            <a:ext cx="2675654" cy="1815882"/>
          </a:xfrm>
          <a:prstGeom prst="rect">
            <a:avLst/>
          </a:prstGeom>
          <a:noFill/>
        </p:spPr>
        <p:txBody>
          <a:bodyPr wrap="square" rtlCol="0">
            <a:spAutoFit/>
          </a:bodyPr>
          <a:lstStyle/>
          <a:p>
            <a:pPr marL="285750" indent="-285750">
              <a:buFont typeface="Wingdings" pitchFamily="2" charset="2"/>
              <a:buChar char="l"/>
            </a:pPr>
            <a:r>
              <a:rPr lang="ja-JP" altLang="en-US" sz="1600" b="1" dirty="0" smtClean="0">
                <a:latin typeface="+mn-ea"/>
              </a:rPr>
              <a:t>深呼吸</a:t>
            </a:r>
            <a:endParaRPr lang="en-US" altLang="ja-JP" sz="1600" b="1" dirty="0" smtClean="0">
              <a:latin typeface="+mn-ea"/>
            </a:endParaRPr>
          </a:p>
          <a:p>
            <a:pPr marL="285750" indent="-285750">
              <a:buFont typeface="Wingdings" pitchFamily="2" charset="2"/>
              <a:buChar char="l"/>
            </a:pPr>
            <a:r>
              <a:rPr lang="ja-JP" altLang="en-US" sz="1600" b="1" dirty="0" smtClean="0">
                <a:latin typeface="+mn-ea"/>
              </a:rPr>
              <a:t>水・氷・お茶を飲む</a:t>
            </a:r>
            <a:endParaRPr lang="en-US" altLang="ja-JP" sz="1600" b="1" dirty="0" smtClean="0">
              <a:latin typeface="+mn-ea"/>
            </a:endParaRPr>
          </a:p>
          <a:p>
            <a:pPr marL="285750" indent="-285750">
              <a:buFont typeface="Wingdings" pitchFamily="2" charset="2"/>
              <a:buChar char="l"/>
            </a:pPr>
            <a:r>
              <a:rPr lang="ja-JP" altLang="en-US" sz="1600" b="1" dirty="0" smtClean="0">
                <a:latin typeface="+mn-ea"/>
              </a:rPr>
              <a:t>歯をみがく</a:t>
            </a:r>
            <a:endParaRPr lang="en-US" altLang="ja-JP" sz="1600" b="1" dirty="0" smtClean="0">
              <a:latin typeface="+mn-ea"/>
            </a:endParaRPr>
          </a:p>
          <a:p>
            <a:pPr marL="285750" indent="-285750">
              <a:buFont typeface="Wingdings" pitchFamily="2" charset="2"/>
              <a:buChar char="l"/>
            </a:pPr>
            <a:r>
              <a:rPr lang="ja-JP" altLang="en-US" sz="1600" b="1" dirty="0" smtClean="0">
                <a:latin typeface="+mn-ea"/>
              </a:rPr>
              <a:t>散歩や体操、掃除など体を動かす</a:t>
            </a:r>
            <a:endParaRPr lang="en-US" altLang="ja-JP" sz="1600" b="1" dirty="0" smtClean="0">
              <a:latin typeface="+mn-ea"/>
            </a:endParaRPr>
          </a:p>
          <a:p>
            <a:pPr marL="285750" indent="-285750">
              <a:buFont typeface="Wingdings" pitchFamily="2" charset="2"/>
              <a:buChar char="l"/>
            </a:pPr>
            <a:r>
              <a:rPr lang="ja-JP" altLang="en-US" sz="1600" b="1" dirty="0" smtClean="0">
                <a:latin typeface="+mn-ea"/>
              </a:rPr>
              <a:t>糖分の少ないガムや干し昆布などを口にする</a:t>
            </a:r>
            <a:endParaRPr kumimoji="1" lang="ja-JP" altLang="en-US" sz="1600" b="1" dirty="0">
              <a:latin typeface="+mn-ea"/>
            </a:endParaRPr>
          </a:p>
        </p:txBody>
      </p:sp>
      <p:pic>
        <p:nvPicPr>
          <p:cNvPr id="2048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13010" y="531188"/>
            <a:ext cx="1329975" cy="16736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862990" y="4731340"/>
            <a:ext cx="1502334" cy="1200329"/>
          </a:xfrm>
          <a:prstGeom prst="rect">
            <a:avLst/>
          </a:prstGeom>
          <a:noFill/>
          <a:ln>
            <a:solidFill>
              <a:schemeClr val="tx1"/>
            </a:solidFill>
          </a:ln>
        </p:spPr>
        <p:txBody>
          <a:bodyPr wrap="none" rtlCol="0">
            <a:spAutoFit/>
          </a:bodyPr>
          <a:lstStyle/>
          <a:p>
            <a:r>
              <a:rPr kumimoji="1" lang="ja-JP" altLang="en-US" dirty="0" smtClean="0">
                <a:latin typeface="+mn-ea"/>
              </a:rPr>
              <a:t>禁煙３原則</a:t>
            </a:r>
            <a:endParaRPr kumimoji="1" lang="en-US" altLang="ja-JP" dirty="0" smtClean="0">
              <a:latin typeface="+mn-ea"/>
            </a:endParaRPr>
          </a:p>
          <a:p>
            <a:pPr marL="285750" indent="-285750">
              <a:buFont typeface="Wingdings" pitchFamily="2" charset="2"/>
              <a:buChar char="l"/>
            </a:pPr>
            <a:r>
              <a:rPr lang="ja-JP" altLang="en-US" dirty="0" smtClean="0">
                <a:latin typeface="+mn-ea"/>
              </a:rPr>
              <a:t>捨てる</a:t>
            </a:r>
            <a:endParaRPr lang="en-US" altLang="ja-JP" dirty="0" smtClean="0">
              <a:latin typeface="+mn-ea"/>
            </a:endParaRPr>
          </a:p>
          <a:p>
            <a:pPr marL="285750" indent="-285750">
              <a:buFont typeface="Wingdings" pitchFamily="2" charset="2"/>
              <a:buChar char="l"/>
            </a:pPr>
            <a:r>
              <a:rPr kumimoji="1" lang="ja-JP" altLang="en-US" dirty="0" smtClean="0">
                <a:latin typeface="+mn-ea"/>
              </a:rPr>
              <a:t>買わない</a:t>
            </a:r>
            <a:endParaRPr kumimoji="1" lang="en-US" altLang="ja-JP" dirty="0" smtClean="0">
              <a:latin typeface="+mn-ea"/>
            </a:endParaRPr>
          </a:p>
          <a:p>
            <a:pPr marL="285750" indent="-285750">
              <a:buFont typeface="Wingdings" pitchFamily="2" charset="2"/>
              <a:buChar char="l"/>
            </a:pPr>
            <a:r>
              <a:rPr lang="ja-JP" altLang="en-US" dirty="0">
                <a:latin typeface="+mn-ea"/>
              </a:rPr>
              <a:t>もらわない</a:t>
            </a:r>
            <a:endParaRPr kumimoji="1" lang="ja-JP" altLang="en-US" dirty="0">
              <a:latin typeface="+mn-ea"/>
            </a:endParaRPr>
          </a:p>
        </p:txBody>
      </p:sp>
      <p:sp>
        <p:nvSpPr>
          <p:cNvPr id="13" name="角丸四角形 12"/>
          <p:cNvSpPr/>
          <p:nvPr/>
        </p:nvSpPr>
        <p:spPr>
          <a:xfrm>
            <a:off x="384178" y="836712"/>
            <a:ext cx="2617160" cy="309634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18" name="角丸四角形 17"/>
          <p:cNvSpPr/>
          <p:nvPr/>
        </p:nvSpPr>
        <p:spPr>
          <a:xfrm>
            <a:off x="3293817" y="1558556"/>
            <a:ext cx="2617160" cy="309634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19" name="角丸四角形 18"/>
          <p:cNvSpPr/>
          <p:nvPr/>
        </p:nvSpPr>
        <p:spPr>
          <a:xfrm>
            <a:off x="6140171" y="2204864"/>
            <a:ext cx="2617160" cy="309634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Tree>
    <p:extLst>
      <p:ext uri="{BB962C8B-B14F-4D97-AF65-F5344CB8AC3E}">
        <p14:creationId xmlns="" xmlns:p14="http://schemas.microsoft.com/office/powerpoint/2010/main" val="1860748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238895"/>
            <a:ext cx="7772400" cy="1470025"/>
          </a:xfrm>
        </p:spPr>
        <p:txBody>
          <a:bodyPr/>
          <a:lstStyle/>
          <a:p>
            <a:r>
              <a:rPr lang="en-US" altLang="ja-JP" dirty="0">
                <a:latin typeface="ＭＳ ゴシック" pitchFamily="49" charset="-128"/>
                <a:ea typeface="ＭＳ ゴシック" pitchFamily="49" charset="-128"/>
              </a:rPr>
              <a:t>Ⅲ</a:t>
            </a:r>
            <a:r>
              <a:rPr lang="ja-JP" altLang="en-US" dirty="0" err="1">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能</a:t>
            </a:r>
            <a:r>
              <a:rPr lang="ja-JP" altLang="en-US" dirty="0">
                <a:latin typeface="ＭＳ ゴシック" pitchFamily="49" charset="-128"/>
                <a:ea typeface="ＭＳ ゴシック" pitchFamily="49" charset="-128"/>
              </a:rPr>
              <a:t>動</a:t>
            </a:r>
            <a:r>
              <a:rPr lang="ja-JP" altLang="en-US" dirty="0" smtClean="0">
                <a:latin typeface="ＭＳ ゴシック" pitchFamily="49" charset="-128"/>
                <a:ea typeface="ＭＳ ゴシック" pitchFamily="49" charset="-128"/>
              </a:rPr>
              <a:t>喫煙の害</a:t>
            </a:r>
            <a:endParaRPr lang="ja-JP" altLang="en-US" dirty="0">
              <a:latin typeface="ＭＳ ゴシック" pitchFamily="49" charset="-128"/>
              <a:ea typeface="ＭＳ ゴシック" pitchFamily="49" charset="-128"/>
            </a:endParaRPr>
          </a:p>
        </p:txBody>
      </p:sp>
      <p:sp>
        <p:nvSpPr>
          <p:cNvPr id="6" name="正方形/長方形 5"/>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3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1960" y="2564904"/>
            <a:ext cx="3851473" cy="37587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215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576064"/>
          </a:xfrm>
        </p:spPr>
        <p:txBody>
          <a:bodyPr>
            <a:normAutofit fontScale="90000"/>
          </a:bodyPr>
          <a:lstStyle/>
          <a:p>
            <a:r>
              <a:rPr lang="ja-JP" altLang="en-US" sz="3200" dirty="0" smtClean="0">
                <a:latin typeface="ＭＳ ゴシック" pitchFamily="49" charset="-128"/>
                <a:ea typeface="ＭＳ ゴシック" pitchFamily="49" charset="-128"/>
              </a:rPr>
              <a:t>禁煙</a:t>
            </a:r>
            <a:r>
              <a:rPr lang="ja-JP" altLang="en-US" sz="3200" dirty="0">
                <a:latin typeface="ＭＳ ゴシック" pitchFamily="49" charset="-128"/>
                <a:ea typeface="ＭＳ ゴシック" pitchFamily="49" charset="-128"/>
              </a:rPr>
              <a:t>のコツ「あいうえお」</a:t>
            </a:r>
          </a:p>
        </p:txBody>
      </p:sp>
      <p:graphicFrame>
        <p:nvGraphicFramePr>
          <p:cNvPr id="5" name="図表 4"/>
          <p:cNvGraphicFramePr/>
          <p:nvPr>
            <p:extLst>
              <p:ext uri="{D42A27DB-BD31-4B8C-83A1-F6EECF244321}">
                <p14:modId xmlns="" xmlns:p14="http://schemas.microsoft.com/office/powerpoint/2010/main" val="1654626742"/>
              </p:ext>
            </p:extLst>
          </p:nvPr>
        </p:nvGraphicFramePr>
        <p:xfrm>
          <a:off x="323528" y="836712"/>
          <a:ext cx="856895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4"/>
          <p:cNvSpPr txBox="1">
            <a:spLocks noChangeArrowheads="1"/>
          </p:cNvSpPr>
          <p:nvPr/>
        </p:nvSpPr>
        <p:spPr bwMode="auto">
          <a:xfrm>
            <a:off x="2555776" y="6311653"/>
            <a:ext cx="6480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ja-JP" altLang="en-US" sz="1400" dirty="0">
                <a:latin typeface="ＭＳ ゴシック" pitchFamily="49" charset="-128"/>
                <a:ea typeface="ＭＳ ゴシック" pitchFamily="49" charset="-128"/>
              </a:rPr>
              <a:t>京都禁煙推進研究会編</a:t>
            </a:r>
            <a:r>
              <a:rPr lang="en-US" altLang="ja-JP" sz="1400" dirty="0">
                <a:latin typeface="ＭＳ ゴシック" pitchFamily="49" charset="-128"/>
                <a:ea typeface="ＭＳ ゴシック" pitchFamily="49" charset="-128"/>
              </a:rPr>
              <a:t>. </a:t>
            </a:r>
            <a:r>
              <a:rPr lang="ja-JP" altLang="en-US" sz="1400" dirty="0">
                <a:latin typeface="ＭＳ ゴシック" pitchFamily="49" charset="-128"/>
                <a:ea typeface="ＭＳ ゴシック" pitchFamily="49" charset="-128"/>
              </a:rPr>
              <a:t>卒煙ハンドブック（京都新聞出版センター）</a:t>
            </a:r>
            <a:r>
              <a:rPr lang="en-US" altLang="ja-JP" sz="1400" dirty="0">
                <a:latin typeface="ＭＳ ゴシック" pitchFamily="49" charset="-128"/>
                <a:ea typeface="ＭＳ ゴシック" pitchFamily="49" charset="-128"/>
              </a:rPr>
              <a:t>. 2002.</a:t>
            </a:r>
          </a:p>
        </p:txBody>
      </p:sp>
    </p:spTree>
    <p:extLst>
      <p:ext uri="{BB962C8B-B14F-4D97-AF65-F5344CB8AC3E}">
        <p14:creationId xmlns="" xmlns:p14="http://schemas.microsoft.com/office/powerpoint/2010/main" val="8939249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4357" y="4581128"/>
            <a:ext cx="1443151" cy="2053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ctrTitle"/>
          </p:nvPr>
        </p:nvSpPr>
        <p:spPr>
          <a:xfrm>
            <a:off x="755576" y="188640"/>
            <a:ext cx="7772400" cy="864096"/>
          </a:xfrm>
        </p:spPr>
        <p:txBody>
          <a:bodyPr>
            <a:noAutofit/>
          </a:bodyPr>
          <a:lstStyle/>
          <a:p>
            <a:r>
              <a:rPr lang="ja-JP" altLang="en-US" sz="2400" dirty="0">
                <a:latin typeface="ＭＳ ゴシック" pitchFamily="49" charset="-128"/>
                <a:ea typeface="ＭＳ ゴシック" pitchFamily="49" charset="-128"/>
              </a:rPr>
              <a:t>禁煙補助</a:t>
            </a:r>
            <a:r>
              <a:rPr lang="ja-JP" altLang="en-US" sz="2400" dirty="0" smtClean="0">
                <a:latin typeface="ＭＳ ゴシック" pitchFamily="49" charset="-128"/>
                <a:ea typeface="ＭＳ ゴシック" pitchFamily="49" charset="-128"/>
              </a:rPr>
              <a:t>薬（ニコチン置換療法）</a:t>
            </a:r>
            <a:endParaRPr lang="ja-JP" altLang="en-US" sz="2400" dirty="0">
              <a:latin typeface="ＭＳ ゴシック" pitchFamily="49" charset="-128"/>
              <a:ea typeface="ＭＳ ゴシック" pitchFamily="49" charset="-128"/>
            </a:endParaRPr>
          </a:p>
        </p:txBody>
      </p:sp>
      <p:sp>
        <p:nvSpPr>
          <p:cNvPr id="5" name="Text Box 5"/>
          <p:cNvSpPr txBox="1">
            <a:spLocks noChangeArrowheads="1"/>
          </p:cNvSpPr>
          <p:nvPr/>
        </p:nvSpPr>
        <p:spPr bwMode="auto">
          <a:xfrm>
            <a:off x="6156176" y="3338408"/>
            <a:ext cx="2340664"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b="1" dirty="0">
                <a:latin typeface="ＭＳ ゴシック" pitchFamily="49" charset="-128"/>
                <a:ea typeface="ＭＳ ゴシック" pitchFamily="49" charset="-128"/>
              </a:rPr>
              <a:t>【</a:t>
            </a:r>
            <a:r>
              <a:rPr lang="ja-JP" altLang="en-US" b="1" dirty="0" smtClean="0">
                <a:latin typeface="ＭＳ ゴシック" pitchFamily="49" charset="-128"/>
                <a:ea typeface="ＭＳ ゴシック" pitchFamily="49" charset="-128"/>
              </a:rPr>
              <a:t>ニコチンの補充</a:t>
            </a:r>
            <a:r>
              <a:rPr lang="en-US" altLang="ja-JP" b="1" dirty="0" smtClean="0">
                <a:latin typeface="ＭＳ ゴシック" pitchFamily="49" charset="-128"/>
                <a:ea typeface="ＭＳ ゴシック" pitchFamily="49" charset="-128"/>
              </a:rPr>
              <a:t>】</a:t>
            </a:r>
          </a:p>
          <a:p>
            <a:pPr eaLnBrk="1" hangingPunct="1"/>
            <a:r>
              <a:rPr lang="ja-JP" altLang="en-US" b="1" dirty="0" smtClean="0">
                <a:latin typeface="ＭＳ ゴシック" pitchFamily="49" charset="-128"/>
                <a:ea typeface="ＭＳ ゴシック" pitchFamily="49" charset="-128"/>
              </a:rPr>
              <a:t>タバコ</a:t>
            </a:r>
            <a:r>
              <a:rPr lang="ja-JP" altLang="en-US" b="1" dirty="0">
                <a:latin typeface="ＭＳ ゴシック" pitchFamily="49" charset="-128"/>
                <a:ea typeface="ＭＳ ゴシック" pitchFamily="49" charset="-128"/>
              </a:rPr>
              <a:t>を減らすのでは</a:t>
            </a:r>
            <a:r>
              <a:rPr lang="ja-JP" altLang="en-US" b="1" dirty="0" smtClean="0">
                <a:latin typeface="ＭＳ ゴシック" pitchFamily="49" charset="-128"/>
                <a:ea typeface="ＭＳ ゴシック" pitchFamily="49" charset="-128"/>
              </a:rPr>
              <a:t>なく一気にゼロにした日から開始するのがコツ</a:t>
            </a:r>
            <a:endParaRPr lang="ja-JP" altLang="en-US" b="1" dirty="0">
              <a:latin typeface="ＭＳ ゴシック" pitchFamily="49" charset="-128"/>
              <a:ea typeface="ＭＳ ゴシック" pitchFamily="49" charset="-128"/>
            </a:endParaRPr>
          </a:p>
        </p:txBody>
      </p:sp>
      <p:sp>
        <p:nvSpPr>
          <p:cNvPr id="6" name="Rectangle 12"/>
          <p:cNvSpPr>
            <a:spLocks noChangeArrowheads="1"/>
          </p:cNvSpPr>
          <p:nvPr/>
        </p:nvSpPr>
        <p:spPr bwMode="auto">
          <a:xfrm>
            <a:off x="5653236" y="2564705"/>
            <a:ext cx="1943100" cy="576263"/>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 name="角丸四角形 1"/>
          <p:cNvSpPr/>
          <p:nvPr/>
        </p:nvSpPr>
        <p:spPr>
          <a:xfrm>
            <a:off x="3167844" y="1203473"/>
            <a:ext cx="1440160" cy="569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ＭＳ ゴシック" pitchFamily="49" charset="-128"/>
                <a:ea typeface="ＭＳ ゴシック" pitchFamily="49" charset="-128"/>
              </a:rPr>
              <a:t>禁煙開始</a:t>
            </a:r>
            <a:endParaRPr kumimoji="1" lang="ja-JP" altLang="en-US" b="1" dirty="0">
              <a:latin typeface="ＭＳ ゴシック" pitchFamily="49" charset="-128"/>
              <a:ea typeface="ＭＳ ゴシック" pitchFamily="49" charset="-128"/>
            </a:endParaRPr>
          </a:p>
        </p:txBody>
      </p:sp>
      <p:sp>
        <p:nvSpPr>
          <p:cNvPr id="8" name="角丸四角形 7"/>
          <p:cNvSpPr/>
          <p:nvPr/>
        </p:nvSpPr>
        <p:spPr>
          <a:xfrm>
            <a:off x="2159174" y="2204864"/>
            <a:ext cx="3457500" cy="10081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ＭＳ ゴシック" pitchFamily="49" charset="-128"/>
                <a:ea typeface="ＭＳ ゴシック" pitchFamily="49" charset="-128"/>
              </a:rPr>
              <a:t>ニコチン離脱症状</a:t>
            </a:r>
            <a:endParaRPr kumimoji="1" lang="en-US" altLang="ja-JP" b="1" dirty="0" smtClean="0">
              <a:latin typeface="ＭＳ ゴシック" pitchFamily="49" charset="-128"/>
              <a:ea typeface="ＭＳ ゴシック" pitchFamily="49" charset="-128"/>
            </a:endParaRPr>
          </a:p>
          <a:p>
            <a:pPr algn="ctr"/>
            <a:r>
              <a:rPr lang="ja-JP" altLang="en-US" sz="1600" b="1" dirty="0" smtClean="0">
                <a:latin typeface="ＭＳ ゴシック" pitchFamily="49" charset="-128"/>
                <a:ea typeface="ＭＳ ゴシック" pitchFamily="49" charset="-128"/>
              </a:rPr>
              <a:t>（イライラ、タバコが吸いたい）</a:t>
            </a:r>
            <a:endParaRPr kumimoji="1" lang="ja-JP" altLang="en-US" sz="1600" b="1" dirty="0">
              <a:latin typeface="ＭＳ ゴシック" pitchFamily="49" charset="-128"/>
              <a:ea typeface="ＭＳ ゴシック" pitchFamily="49" charset="-128"/>
            </a:endParaRPr>
          </a:p>
        </p:txBody>
      </p:sp>
      <p:cxnSp>
        <p:nvCxnSpPr>
          <p:cNvPr id="10" name="直線矢印コネクタ 9"/>
          <p:cNvCxnSpPr/>
          <p:nvPr/>
        </p:nvCxnSpPr>
        <p:spPr>
          <a:xfrm>
            <a:off x="3887924" y="1772816"/>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3887924" y="3212976"/>
            <a:ext cx="0" cy="216024"/>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960577" y="3420094"/>
            <a:ext cx="1854695" cy="0"/>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976072" y="3420094"/>
            <a:ext cx="0" cy="58497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787900" y="3420094"/>
            <a:ext cx="0" cy="58497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325626" y="4109961"/>
            <a:ext cx="1346844"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つらい禁煙</a:t>
            </a:r>
            <a:endParaRPr kumimoji="1" lang="ja-JP" altLang="en-US" b="1" dirty="0">
              <a:latin typeface="ＭＳ ゴシック" pitchFamily="49" charset="-128"/>
              <a:ea typeface="ＭＳ ゴシック" pitchFamily="49" charset="-128"/>
            </a:endParaRPr>
          </a:p>
        </p:txBody>
      </p:sp>
      <p:sp>
        <p:nvSpPr>
          <p:cNvPr id="25" name="テキスト ボックス 24"/>
          <p:cNvSpPr txBox="1"/>
          <p:nvPr/>
        </p:nvSpPr>
        <p:spPr>
          <a:xfrm>
            <a:off x="3808512" y="4077072"/>
            <a:ext cx="2044149" cy="646331"/>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無理</a:t>
            </a:r>
            <a:r>
              <a:rPr lang="ja-JP" altLang="en-US" b="1" dirty="0">
                <a:latin typeface="ＭＳ ゴシック" pitchFamily="49" charset="-128"/>
                <a:ea typeface="ＭＳ ゴシック" pitchFamily="49" charset="-128"/>
              </a:rPr>
              <a:t>なく</a:t>
            </a:r>
            <a:r>
              <a:rPr kumimoji="1" lang="ja-JP" altLang="en-US" b="1" dirty="0" smtClean="0">
                <a:latin typeface="ＭＳ ゴシック" pitchFamily="49" charset="-128"/>
                <a:ea typeface="ＭＳ ゴシック" pitchFamily="49" charset="-128"/>
              </a:rPr>
              <a:t>禁煙</a:t>
            </a:r>
            <a:endParaRPr kumimoji="1" lang="en-US" altLang="ja-JP" b="1" dirty="0" smtClean="0">
              <a:latin typeface="ＭＳ ゴシック" pitchFamily="49" charset="-128"/>
              <a:ea typeface="ＭＳ ゴシック" pitchFamily="49" charset="-128"/>
            </a:endParaRPr>
          </a:p>
          <a:p>
            <a:pPr algn="ctr"/>
            <a:r>
              <a:rPr lang="ja-JP" altLang="en-US" b="1" dirty="0" smtClean="0">
                <a:latin typeface="ＭＳ ゴシック" pitchFamily="49" charset="-128"/>
                <a:ea typeface="ＭＳ ゴシック" pitchFamily="49" charset="-128"/>
              </a:rPr>
              <a:t>（離脱症状軽減）</a:t>
            </a:r>
            <a:endParaRPr kumimoji="1" lang="ja-JP" altLang="en-US" b="1" dirty="0">
              <a:latin typeface="ＭＳ ゴシック" pitchFamily="49" charset="-128"/>
              <a:ea typeface="ＭＳ ゴシック" pitchFamily="49" charset="-128"/>
            </a:endParaRPr>
          </a:p>
        </p:txBody>
      </p:sp>
      <p:pic>
        <p:nvPicPr>
          <p:cNvPr id="215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35696" y="4509369"/>
            <a:ext cx="1462796" cy="18296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左矢印 27"/>
          <p:cNvSpPr/>
          <p:nvPr/>
        </p:nvSpPr>
        <p:spPr>
          <a:xfrm>
            <a:off x="5147905" y="3429000"/>
            <a:ext cx="763346" cy="3600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pic>
        <p:nvPicPr>
          <p:cNvPr id="31" name="Picture 5"/>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7730" r="54715" b="14789"/>
          <a:stretch/>
        </p:blipFill>
        <p:spPr bwMode="auto">
          <a:xfrm>
            <a:off x="6156176" y="1068808"/>
            <a:ext cx="1944777" cy="2351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 xmlns:p14="http://schemas.microsoft.com/office/powerpoint/2010/main" val="259440916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6406" y="620688"/>
            <a:ext cx="8020050" cy="566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23528" y="1412776"/>
            <a:ext cx="4136069"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（１）ニコチンの禁断症状を軽くする</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2411760" y="2060848"/>
            <a:ext cx="87716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内服薬</a:t>
            </a:r>
            <a:endParaRPr kumimoji="1" lang="ja-JP" altLang="en-US" b="1" dirty="0">
              <a:latin typeface="ＭＳ ゴシック" pitchFamily="49" charset="-128"/>
              <a:ea typeface="ＭＳ ゴシック" pitchFamily="49" charset="-128"/>
            </a:endParaRPr>
          </a:p>
        </p:txBody>
      </p:sp>
      <p:sp>
        <p:nvSpPr>
          <p:cNvPr id="7" name="テキスト ボックス 6"/>
          <p:cNvSpPr txBox="1"/>
          <p:nvPr/>
        </p:nvSpPr>
        <p:spPr>
          <a:xfrm>
            <a:off x="6959357" y="4005064"/>
            <a:ext cx="1114409" cy="646331"/>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ニコチン</a:t>
            </a:r>
            <a:endParaRPr lang="en-US" altLang="ja-JP" b="1" dirty="0" smtClean="0">
              <a:latin typeface="ＭＳ ゴシック" pitchFamily="49" charset="-128"/>
              <a:ea typeface="ＭＳ ゴシック" pitchFamily="49" charset="-128"/>
            </a:endParaRPr>
          </a:p>
          <a:p>
            <a:pPr algn="ctr"/>
            <a:r>
              <a:rPr kumimoji="1" lang="ja-JP" altLang="en-US" b="1" dirty="0">
                <a:latin typeface="ＭＳ ゴシック" pitchFamily="49" charset="-128"/>
                <a:ea typeface="ＭＳ ゴシック" pitchFamily="49" charset="-128"/>
              </a:rPr>
              <a:t>受容体</a:t>
            </a:r>
          </a:p>
        </p:txBody>
      </p:sp>
      <p:sp>
        <p:nvSpPr>
          <p:cNvPr id="8" name="テキスト ボックス 7"/>
          <p:cNvSpPr txBox="1"/>
          <p:nvPr/>
        </p:nvSpPr>
        <p:spPr>
          <a:xfrm>
            <a:off x="2322793" y="3729806"/>
            <a:ext cx="1114409" cy="923330"/>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快感を</a:t>
            </a:r>
            <a:endParaRPr lang="en-US" altLang="ja-JP" b="1" dirty="0" smtClean="0">
              <a:latin typeface="ＭＳ ゴシック" pitchFamily="49" charset="-128"/>
              <a:ea typeface="ＭＳ ゴシック" pitchFamily="49" charset="-128"/>
            </a:endParaRPr>
          </a:p>
          <a:p>
            <a:pPr algn="ctr"/>
            <a:r>
              <a:rPr lang="ja-JP" altLang="en-US" b="1" dirty="0" smtClean="0">
                <a:latin typeface="ＭＳ ゴシック" pitchFamily="49" charset="-128"/>
                <a:ea typeface="ＭＳ ゴシック" pitchFamily="49" charset="-128"/>
              </a:rPr>
              <a:t>生む</a:t>
            </a:r>
            <a:endParaRPr lang="en-US" altLang="ja-JP" b="1" dirty="0" smtClean="0">
              <a:latin typeface="ＭＳ ゴシック" pitchFamily="49" charset="-128"/>
              <a:ea typeface="ＭＳ ゴシック" pitchFamily="49" charset="-128"/>
            </a:endParaRPr>
          </a:p>
          <a:p>
            <a:pPr algn="ctr"/>
            <a:r>
              <a:rPr kumimoji="1" lang="ja-JP" altLang="en-US" b="1" dirty="0">
                <a:latin typeface="ＭＳ ゴシック" pitchFamily="49" charset="-128"/>
                <a:ea typeface="ＭＳ ゴシック" pitchFamily="49" charset="-128"/>
              </a:rPr>
              <a:t>ドパミン</a:t>
            </a:r>
          </a:p>
        </p:txBody>
      </p:sp>
      <p:sp>
        <p:nvSpPr>
          <p:cNvPr id="9" name="テキスト ボックス 8"/>
          <p:cNvSpPr txBox="1"/>
          <p:nvPr/>
        </p:nvSpPr>
        <p:spPr>
          <a:xfrm>
            <a:off x="1132329" y="5230941"/>
            <a:ext cx="3438762" cy="646331"/>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内服</a:t>
            </a:r>
            <a:r>
              <a:rPr lang="ja-JP" altLang="en-US" b="1" dirty="0">
                <a:latin typeface="ＭＳ ゴシック" pitchFamily="49" charset="-128"/>
                <a:ea typeface="ＭＳ ゴシック" pitchFamily="49" charset="-128"/>
              </a:rPr>
              <a:t>すること</a:t>
            </a:r>
            <a:r>
              <a:rPr lang="ja-JP" altLang="en-US" b="1" dirty="0" smtClean="0">
                <a:latin typeface="ＭＳ ゴシック" pitchFamily="49" charset="-128"/>
                <a:ea typeface="ＭＳ ゴシック" pitchFamily="49" charset="-128"/>
              </a:rPr>
              <a:t>で</a:t>
            </a:r>
            <a:endParaRPr lang="en-US" altLang="ja-JP" b="1" dirty="0" smtClean="0">
              <a:latin typeface="ＭＳ ゴシック" pitchFamily="49" charset="-128"/>
              <a:ea typeface="ＭＳ ゴシック" pitchFamily="49" charset="-128"/>
            </a:endParaRPr>
          </a:p>
          <a:p>
            <a:pPr algn="ctr"/>
            <a:r>
              <a:rPr lang="ja-JP" altLang="en-US" b="1" dirty="0" smtClean="0">
                <a:latin typeface="ＭＳ ゴシック" pitchFamily="49" charset="-128"/>
                <a:ea typeface="ＭＳ ゴシック" pitchFamily="49" charset="-128"/>
              </a:rPr>
              <a:t>少量のドパミンを</a:t>
            </a:r>
            <a:r>
              <a:rPr kumimoji="1" lang="ja-JP" altLang="en-US" b="1" dirty="0" smtClean="0">
                <a:latin typeface="ＭＳ ゴシック" pitchFamily="49" charset="-128"/>
                <a:ea typeface="ＭＳ ゴシック" pitchFamily="49" charset="-128"/>
              </a:rPr>
              <a:t>放出させます</a:t>
            </a:r>
            <a:endParaRPr kumimoji="1" lang="ja-JP" altLang="en-US" b="1" dirty="0">
              <a:latin typeface="ＭＳ ゴシック" pitchFamily="49" charset="-128"/>
              <a:ea typeface="ＭＳ ゴシック" pitchFamily="49" charset="-128"/>
            </a:endParaRPr>
          </a:p>
        </p:txBody>
      </p:sp>
      <p:sp>
        <p:nvSpPr>
          <p:cNvPr id="10" name="テキスト ボックス 9"/>
          <p:cNvSpPr txBox="1"/>
          <p:nvPr/>
        </p:nvSpPr>
        <p:spPr>
          <a:xfrm>
            <a:off x="7103373" y="2771636"/>
            <a:ext cx="1114409" cy="369332"/>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ニコチン</a:t>
            </a:r>
            <a:endParaRPr lang="en-US" altLang="ja-JP" b="1" dirty="0" smtClean="0">
              <a:latin typeface="ＭＳ ゴシック" pitchFamily="49" charset="-128"/>
              <a:ea typeface="ＭＳ ゴシック" pitchFamily="49" charset="-128"/>
            </a:endParaRPr>
          </a:p>
        </p:txBody>
      </p:sp>
      <p:sp>
        <p:nvSpPr>
          <p:cNvPr id="11" name="テキスト ボックス 10"/>
          <p:cNvSpPr txBox="1"/>
          <p:nvPr/>
        </p:nvSpPr>
        <p:spPr>
          <a:xfrm>
            <a:off x="6732240" y="3491716"/>
            <a:ext cx="87716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内服薬</a:t>
            </a:r>
            <a:endParaRPr kumimoji="1" lang="ja-JP" altLang="en-US" b="1" dirty="0">
              <a:latin typeface="ＭＳ ゴシック" pitchFamily="49" charset="-128"/>
              <a:ea typeface="ＭＳ ゴシック" pitchFamily="49" charset="-128"/>
            </a:endParaRPr>
          </a:p>
        </p:txBody>
      </p:sp>
      <p:sp>
        <p:nvSpPr>
          <p:cNvPr id="12" name="テキスト ボックス 11"/>
          <p:cNvSpPr txBox="1"/>
          <p:nvPr/>
        </p:nvSpPr>
        <p:spPr>
          <a:xfrm>
            <a:off x="2998917" y="2492896"/>
            <a:ext cx="1114409" cy="646331"/>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ニコチン</a:t>
            </a:r>
            <a:endParaRPr lang="en-US" altLang="ja-JP" b="1" dirty="0" smtClean="0">
              <a:latin typeface="ＭＳ ゴシック" pitchFamily="49" charset="-128"/>
              <a:ea typeface="ＭＳ ゴシック" pitchFamily="49" charset="-128"/>
            </a:endParaRPr>
          </a:p>
          <a:p>
            <a:pPr algn="ctr"/>
            <a:r>
              <a:rPr kumimoji="1" lang="ja-JP" altLang="en-US" b="1" dirty="0">
                <a:latin typeface="ＭＳ ゴシック" pitchFamily="49" charset="-128"/>
                <a:ea typeface="ＭＳ ゴシック" pitchFamily="49" charset="-128"/>
              </a:rPr>
              <a:t>受容体</a:t>
            </a:r>
          </a:p>
        </p:txBody>
      </p:sp>
      <p:sp>
        <p:nvSpPr>
          <p:cNvPr id="13" name="テキスト ボックス 12"/>
          <p:cNvSpPr txBox="1"/>
          <p:nvPr/>
        </p:nvSpPr>
        <p:spPr>
          <a:xfrm>
            <a:off x="5303372" y="5230941"/>
            <a:ext cx="3206327" cy="646331"/>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ニコチンがニコチン受容体に</a:t>
            </a:r>
            <a:endParaRPr lang="en-US" altLang="ja-JP" b="1" dirty="0" smtClean="0">
              <a:latin typeface="ＭＳ ゴシック" pitchFamily="49" charset="-128"/>
              <a:ea typeface="ＭＳ ゴシック" pitchFamily="49" charset="-128"/>
            </a:endParaRPr>
          </a:p>
          <a:p>
            <a:pPr algn="ctr"/>
            <a:r>
              <a:rPr lang="ja-JP" altLang="en-US" b="1" dirty="0" smtClean="0">
                <a:latin typeface="ＭＳ ゴシック" pitchFamily="49" charset="-128"/>
                <a:ea typeface="ＭＳ ゴシック" pitchFamily="49" charset="-128"/>
              </a:rPr>
              <a:t>結合するのを邪魔します</a:t>
            </a:r>
            <a:endParaRPr lang="en-US" altLang="ja-JP" b="1" dirty="0" smtClean="0">
              <a:latin typeface="ＭＳ ゴシック" pitchFamily="49" charset="-128"/>
              <a:ea typeface="ＭＳ ゴシック" pitchFamily="49" charset="-128"/>
            </a:endParaRPr>
          </a:p>
        </p:txBody>
      </p:sp>
      <p:sp>
        <p:nvSpPr>
          <p:cNvPr id="14" name="テキスト ボックス 13"/>
          <p:cNvSpPr txBox="1"/>
          <p:nvPr/>
        </p:nvSpPr>
        <p:spPr>
          <a:xfrm>
            <a:off x="4572000" y="1412776"/>
            <a:ext cx="4600940"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（２）タバコをおいしいと感じにくくする</a:t>
            </a:r>
            <a:endParaRPr kumimoji="1" lang="ja-JP" altLang="en-US" b="1" dirty="0">
              <a:latin typeface="ＭＳ ゴシック" pitchFamily="49" charset="-128"/>
              <a:ea typeface="ＭＳ ゴシック" pitchFamily="49" charset="-128"/>
            </a:endParaRPr>
          </a:p>
        </p:txBody>
      </p:sp>
      <p:sp>
        <p:nvSpPr>
          <p:cNvPr id="3" name="タイトル 2"/>
          <p:cNvSpPr>
            <a:spLocks noGrp="1"/>
          </p:cNvSpPr>
          <p:nvPr>
            <p:ph type="ctrTitle"/>
          </p:nvPr>
        </p:nvSpPr>
        <p:spPr>
          <a:xfrm>
            <a:off x="755576" y="260648"/>
            <a:ext cx="7772400" cy="936104"/>
          </a:xfrm>
        </p:spPr>
        <p:txBody>
          <a:bodyPr>
            <a:normAutofit/>
          </a:bodyPr>
          <a:lstStyle/>
          <a:p>
            <a:r>
              <a:rPr lang="ja-JP" altLang="en-US" sz="3200" dirty="0">
                <a:latin typeface="ＭＳ ゴシック" pitchFamily="49" charset="-128"/>
                <a:ea typeface="ＭＳ ゴシック" pitchFamily="49" charset="-128"/>
              </a:rPr>
              <a:t>禁煙補助</a:t>
            </a:r>
            <a:r>
              <a:rPr lang="ja-JP" altLang="en-US" sz="3200" dirty="0" smtClean="0">
                <a:latin typeface="ＭＳ ゴシック" pitchFamily="49" charset="-128"/>
                <a:ea typeface="ＭＳ ゴシック" pitchFamily="49" charset="-128"/>
              </a:rPr>
              <a:t>薬（</a:t>
            </a:r>
            <a:r>
              <a:rPr lang="ja-JP" altLang="en-US" sz="3200" dirty="0">
                <a:latin typeface="ＭＳ ゴシック" pitchFamily="49" charset="-128"/>
                <a:ea typeface="ＭＳ ゴシック" pitchFamily="49" charset="-128"/>
              </a:rPr>
              <a:t>内服薬</a:t>
            </a:r>
            <a:r>
              <a:rPr lang="ja-JP" altLang="en-US" sz="3200" dirty="0" smtClean="0">
                <a:latin typeface="ＭＳ ゴシック" pitchFamily="49" charset="-128"/>
                <a:ea typeface="ＭＳ ゴシック" pitchFamily="49" charset="-128"/>
              </a:rPr>
              <a:t>）の２つの効果</a:t>
            </a:r>
            <a:endParaRPr lang="ja-JP" altLang="en-US" sz="3200" dirty="0">
              <a:latin typeface="ＭＳ ゴシック" pitchFamily="49" charset="-128"/>
              <a:ea typeface="ＭＳ ゴシック" pitchFamily="49" charset="-128"/>
            </a:endParaRPr>
          </a:p>
        </p:txBody>
      </p:sp>
      <p:sp>
        <p:nvSpPr>
          <p:cNvPr id="4" name="AutoShape 2" descr="mailbox://C%7C/Users/%8D%82%96%EC%8B%60%8Bv/AppData/Roaming/Thunderbird/Profiles/7k24eyw9.default/Mail/mocha.ocn.ne.jp/Inbox?number=58657600&amp;part=1.2&amp;type=image/jpeg&amp;filename=%E3%82%A4%E3%83%A9%E3%82%B9%E3%83%8817.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ＭＳ ゴシック" pitchFamily="49" charset="-128"/>
              <a:ea typeface="ＭＳ ゴシック" pitchFamily="49" charset="-128"/>
            </a:endParaRPr>
          </a:p>
        </p:txBody>
      </p:sp>
      <p:sp>
        <p:nvSpPr>
          <p:cNvPr id="6" name="AutoShape 4" descr="mailbox://C%7C/Users/%8D%82%96%EC%8B%60%8Bv/AppData/Roaming/Thunderbird/Profiles/7k24eyw9.default/Mail/mocha.ocn.ne.jp/Inbox?number=58657600&amp;part=1.2&amp;type=image/jpeg&amp;filename=%E3%82%A4%E3%83%A9%E3%82%B9%E3%83%8817.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25235431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5"/>
            <a:ext cx="7772400" cy="1152128"/>
          </a:xfrm>
        </p:spPr>
        <p:txBody>
          <a:bodyPr>
            <a:normAutofit/>
          </a:bodyPr>
          <a:lstStyle/>
          <a:p>
            <a:r>
              <a:rPr lang="ja-JP" altLang="en-US" sz="3600" dirty="0" smtClean="0">
                <a:latin typeface="ＭＳ ゴシック" pitchFamily="49" charset="-128"/>
                <a:ea typeface="ＭＳ ゴシック" pitchFamily="49" charset="-128"/>
              </a:rPr>
              <a:t>禁煙</a:t>
            </a:r>
            <a:r>
              <a:rPr lang="ja-JP" altLang="en-US" sz="3600" dirty="0">
                <a:latin typeface="ＭＳ ゴシック" pitchFamily="49" charset="-128"/>
                <a:ea typeface="ＭＳ ゴシック" pitchFamily="49" charset="-128"/>
              </a:rPr>
              <a:t>維持の方法</a:t>
            </a:r>
          </a:p>
        </p:txBody>
      </p:sp>
      <p:pic>
        <p:nvPicPr>
          <p:cNvPr id="19458" name="Picture 2" descr="C:\Users\高野義久\1禁煙用\肺癌学会委員会活動\イラスト関係\17-19.12.30\8.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4104"/>
          <a:stretch/>
        </p:blipFill>
        <p:spPr bwMode="auto">
          <a:xfrm>
            <a:off x="3275856" y="3186359"/>
            <a:ext cx="5738217" cy="3483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テキスト ボックス 1"/>
          <p:cNvSpPr txBox="1"/>
          <p:nvPr/>
        </p:nvSpPr>
        <p:spPr>
          <a:xfrm>
            <a:off x="827584" y="1196752"/>
            <a:ext cx="7488832" cy="4401205"/>
          </a:xfrm>
          <a:prstGeom prst="rect">
            <a:avLst/>
          </a:prstGeom>
          <a:noFill/>
        </p:spPr>
        <p:txBody>
          <a:bodyPr wrap="square" rtlCol="0">
            <a:spAutoFit/>
          </a:bodyPr>
          <a:lstStyle/>
          <a:p>
            <a:pPr marL="285750" indent="-285750">
              <a:buFont typeface="Wingdings" pitchFamily="2" charset="2"/>
              <a:buChar char="l"/>
            </a:pPr>
            <a:r>
              <a:rPr kumimoji="1" lang="ja-JP" altLang="en-US" sz="2000" b="1" dirty="0" smtClean="0">
                <a:latin typeface="ＭＳ ゴシック" pitchFamily="49" charset="-128"/>
                <a:ea typeface="ＭＳ ゴシック" pitchFamily="49" charset="-128"/>
              </a:rPr>
              <a:t>「つい</a:t>
            </a:r>
            <a:r>
              <a:rPr lang="ja-JP" altLang="en-US" sz="2000" b="1" dirty="0" smtClean="0">
                <a:latin typeface="ＭＳ ゴシック" pitchFamily="49" charset="-128"/>
                <a:ea typeface="ＭＳ ゴシック" pitchFamily="49" charset="-128"/>
              </a:rPr>
              <a:t>１</a:t>
            </a:r>
            <a:r>
              <a:rPr kumimoji="1" lang="ja-JP" altLang="en-US" sz="2000" b="1" dirty="0" smtClean="0">
                <a:latin typeface="ＭＳ ゴシック" pitchFamily="49" charset="-128"/>
                <a:ea typeface="ＭＳ ゴシック" pitchFamily="49" charset="-128"/>
              </a:rPr>
              <a:t>本」・「１本くらい」を甘くみないで</a:t>
            </a:r>
            <a:endParaRPr kumimoji="1" lang="en-US" altLang="ja-JP" sz="2000" b="1" dirty="0" smtClean="0">
              <a:latin typeface="ＭＳ ゴシック" pitchFamily="49" charset="-128"/>
              <a:ea typeface="ＭＳ ゴシック" pitchFamily="49" charset="-128"/>
            </a:endParaRPr>
          </a:p>
          <a:p>
            <a:pPr marL="285750" indent="-285750">
              <a:buFont typeface="Wingdings" pitchFamily="2" charset="2"/>
              <a:buChar char="l"/>
            </a:pPr>
            <a:r>
              <a:rPr lang="ja-JP" altLang="en-US" sz="2000" b="1" dirty="0" smtClean="0">
                <a:latin typeface="ＭＳ ゴシック" pitchFamily="49" charset="-128"/>
                <a:ea typeface="ＭＳ ゴシック" pitchFamily="49" charset="-128"/>
              </a:rPr>
              <a:t>酒席は最も注意（予め氷水を用意するなど対処）</a:t>
            </a:r>
            <a:endParaRPr lang="en-US" altLang="ja-JP" sz="2000" b="1" dirty="0" smtClean="0">
              <a:latin typeface="ＭＳ ゴシック" pitchFamily="49" charset="-128"/>
              <a:ea typeface="ＭＳ ゴシック" pitchFamily="49" charset="-128"/>
            </a:endParaRPr>
          </a:p>
          <a:p>
            <a:pPr marL="285750" indent="-285750">
              <a:buFont typeface="Wingdings" pitchFamily="2" charset="2"/>
              <a:buChar char="l"/>
            </a:pPr>
            <a:r>
              <a:rPr lang="ja-JP" altLang="en-US" sz="2000" b="1" dirty="0" smtClean="0">
                <a:latin typeface="ＭＳ ゴシック" pitchFamily="49" charset="-128"/>
                <a:ea typeface="ＭＳ ゴシック" pitchFamily="49" charset="-128"/>
              </a:rPr>
              <a:t>「今日１日だけ吸わないでおこう」と決めよう</a:t>
            </a:r>
            <a:endParaRPr lang="en-US" altLang="ja-JP" sz="2000" b="1" dirty="0" smtClean="0">
              <a:latin typeface="ＭＳ ゴシック" pitchFamily="49" charset="-128"/>
              <a:ea typeface="ＭＳ ゴシック" pitchFamily="49" charset="-128"/>
            </a:endParaRPr>
          </a:p>
          <a:p>
            <a:pPr marL="285750" indent="-285750">
              <a:buFont typeface="Wingdings" pitchFamily="2" charset="2"/>
              <a:buChar char="l"/>
            </a:pPr>
            <a:r>
              <a:rPr kumimoji="1" lang="ja-JP" altLang="en-US" sz="2000" b="1" dirty="0" smtClean="0">
                <a:latin typeface="ＭＳ ゴシック" pitchFamily="49" charset="-128"/>
                <a:ea typeface="ＭＳ ゴシック" pitchFamily="49" charset="-128"/>
              </a:rPr>
              <a:t>禁煙してよかったことを考えよう</a:t>
            </a:r>
            <a:endParaRPr kumimoji="1" lang="en-US" altLang="ja-JP" sz="2000" b="1" dirty="0" smtClean="0">
              <a:latin typeface="ＭＳ ゴシック" pitchFamily="49" charset="-128"/>
              <a:ea typeface="ＭＳ ゴシック" pitchFamily="49" charset="-128"/>
            </a:endParaRPr>
          </a:p>
          <a:p>
            <a:pPr marL="285750" indent="-285750">
              <a:buFont typeface="Wingdings" pitchFamily="2" charset="2"/>
              <a:buChar char="l"/>
            </a:pPr>
            <a:r>
              <a:rPr kumimoji="0" lang="ja-JP" altLang="en-US" sz="2000" b="1" dirty="0">
                <a:ea typeface="ＭＳ ゴシック" pitchFamily="49" charset="-128"/>
              </a:rPr>
              <a:t>体調がよくなっていることを</a:t>
            </a:r>
            <a:r>
              <a:rPr kumimoji="0" lang="ja-JP" altLang="en-US" sz="2000" b="1" dirty="0" smtClean="0">
                <a:ea typeface="ＭＳ ゴシック" pitchFamily="49" charset="-128"/>
              </a:rPr>
              <a:t>確認しよう</a:t>
            </a:r>
            <a:endParaRPr kumimoji="1" lang="en-US" altLang="ja-JP" sz="2000" b="1" dirty="0" smtClean="0">
              <a:latin typeface="ＭＳ ゴシック" pitchFamily="49" charset="-128"/>
              <a:ea typeface="ＭＳ ゴシック" pitchFamily="49" charset="-128"/>
            </a:endParaRPr>
          </a:p>
          <a:p>
            <a:pPr marL="285750" indent="-285750">
              <a:buFont typeface="Wingdings" pitchFamily="2" charset="2"/>
              <a:buChar char="l"/>
            </a:pPr>
            <a:r>
              <a:rPr lang="ja-JP" altLang="en-US" sz="2000" b="1" dirty="0" smtClean="0">
                <a:latin typeface="ＭＳ ゴシック" pitchFamily="49" charset="-128"/>
                <a:ea typeface="ＭＳ ゴシック" pitchFamily="49" charset="-128"/>
              </a:rPr>
              <a:t>禁煙の苦労を思い出そう</a:t>
            </a:r>
            <a:endParaRPr lang="en-US" altLang="ja-JP" sz="2000" b="1" dirty="0" smtClean="0">
              <a:latin typeface="ＭＳ ゴシック" pitchFamily="49" charset="-128"/>
              <a:ea typeface="ＭＳ ゴシック" pitchFamily="49" charset="-128"/>
            </a:endParaRPr>
          </a:p>
          <a:p>
            <a:pPr marL="285750" indent="-285750">
              <a:buFont typeface="Wingdings" pitchFamily="2" charset="2"/>
              <a:buChar char="l"/>
            </a:pPr>
            <a:r>
              <a:rPr lang="ja-JP" altLang="en-US" sz="2000" b="1" dirty="0" smtClean="0">
                <a:latin typeface="ＭＳ ゴシック" pitchFamily="49" charset="-128"/>
                <a:ea typeface="ＭＳ ゴシック" pitchFamily="49" charset="-128"/>
              </a:rPr>
              <a:t>自分へのごほうびを決めよう</a:t>
            </a:r>
            <a:endParaRPr lang="en-US" altLang="ja-JP" sz="2000" b="1" dirty="0" smtClean="0">
              <a:latin typeface="ＭＳ ゴシック" pitchFamily="49" charset="-128"/>
              <a:ea typeface="ＭＳ ゴシック" pitchFamily="49" charset="-128"/>
            </a:endParaRPr>
          </a:p>
          <a:p>
            <a:pPr marL="285750" indent="-285750">
              <a:buFont typeface="Wingdings" pitchFamily="2" charset="2"/>
              <a:buChar char="l"/>
            </a:pPr>
            <a:r>
              <a:rPr lang="ja-JP" altLang="en-US" sz="2000" b="1" dirty="0" smtClean="0">
                <a:latin typeface="ＭＳ ゴシック" pitchFamily="49" charset="-128"/>
                <a:ea typeface="ＭＳ ゴシック" pitchFamily="49" charset="-128"/>
              </a:rPr>
              <a:t>ストレスがあったときには</a:t>
            </a:r>
            <a:endParaRPr lang="en-US" altLang="ja-JP" sz="2000" b="1" dirty="0" smtClean="0">
              <a:latin typeface="ＭＳ ゴシック" pitchFamily="49" charset="-128"/>
              <a:ea typeface="ＭＳ ゴシック" pitchFamily="49" charset="-128"/>
            </a:endParaRPr>
          </a:p>
          <a:p>
            <a:r>
              <a:rPr lang="ja-JP" altLang="en-US" sz="2000" b="1" dirty="0">
                <a:latin typeface="ＭＳ ゴシック" pitchFamily="49" charset="-128"/>
                <a:ea typeface="ＭＳ ゴシック" pitchFamily="49" charset="-128"/>
              </a:rPr>
              <a:t>　</a:t>
            </a:r>
            <a:r>
              <a:rPr lang="ja-JP" altLang="en-US" sz="2000" b="1" dirty="0" smtClean="0">
                <a:latin typeface="ＭＳ ゴシック" pitchFamily="49" charset="-128"/>
                <a:ea typeface="ＭＳ ゴシック" pitchFamily="49" charset="-128"/>
              </a:rPr>
              <a:t>⇒　笑おう！</a:t>
            </a:r>
            <a:endParaRPr lang="en-US" altLang="ja-JP" sz="2000" b="1" dirty="0">
              <a:latin typeface="ＭＳ ゴシック" pitchFamily="49" charset="-128"/>
              <a:ea typeface="ＭＳ ゴシック" pitchFamily="49" charset="-128"/>
            </a:endParaRPr>
          </a:p>
          <a:p>
            <a:r>
              <a:rPr lang="ja-JP" altLang="en-US" sz="2000" b="1" dirty="0" smtClean="0">
                <a:latin typeface="ＭＳ ゴシック" pitchFamily="49" charset="-128"/>
                <a:ea typeface="ＭＳ ゴシック" pitchFamily="49" charset="-128"/>
              </a:rPr>
              <a:t>　　　水を飲もう！</a:t>
            </a:r>
            <a:endParaRPr lang="en-US" altLang="ja-JP" sz="2000" b="1" dirty="0" smtClean="0">
              <a:latin typeface="ＭＳ ゴシック" pitchFamily="49" charset="-128"/>
              <a:ea typeface="ＭＳ ゴシック" pitchFamily="49" charset="-128"/>
            </a:endParaRPr>
          </a:p>
          <a:p>
            <a:r>
              <a:rPr lang="ja-JP" altLang="en-US" sz="2000" b="1" dirty="0" smtClean="0">
                <a:latin typeface="ＭＳ ゴシック" pitchFamily="49" charset="-128"/>
                <a:ea typeface="ＭＳ ゴシック" pitchFamily="49" charset="-128"/>
              </a:rPr>
              <a:t>　　　休もう！</a:t>
            </a:r>
            <a:endParaRPr lang="en-US" altLang="ja-JP" sz="2000" b="1" dirty="0" smtClean="0">
              <a:latin typeface="ＭＳ ゴシック" pitchFamily="49" charset="-128"/>
              <a:ea typeface="ＭＳ ゴシック" pitchFamily="49" charset="-128"/>
            </a:endParaRPr>
          </a:p>
          <a:p>
            <a:r>
              <a:rPr lang="ja-JP" altLang="en-US" sz="2000" b="1" dirty="0">
                <a:latin typeface="ＭＳ ゴシック" pitchFamily="49" charset="-128"/>
                <a:ea typeface="ＭＳ ゴシック" pitchFamily="49" charset="-128"/>
              </a:rPr>
              <a:t>　</a:t>
            </a:r>
            <a:r>
              <a:rPr lang="ja-JP" altLang="en-US" sz="2000" b="1" dirty="0" smtClean="0">
                <a:latin typeface="ＭＳ ゴシック" pitchFamily="49" charset="-128"/>
                <a:ea typeface="ＭＳ ゴシック" pitchFamily="49" charset="-128"/>
              </a:rPr>
              <a:t>　　深呼吸をしよう！</a:t>
            </a:r>
            <a:endParaRPr lang="en-US" altLang="ja-JP" sz="2000" b="1" dirty="0" smtClean="0">
              <a:latin typeface="ＭＳ ゴシック" pitchFamily="49" charset="-128"/>
              <a:ea typeface="ＭＳ ゴシック" pitchFamily="49" charset="-128"/>
            </a:endParaRPr>
          </a:p>
          <a:p>
            <a:r>
              <a:rPr lang="ja-JP" altLang="en-US" sz="2000" b="1" dirty="0">
                <a:latin typeface="ＭＳ ゴシック" pitchFamily="49" charset="-128"/>
                <a:ea typeface="ＭＳ ゴシック" pitchFamily="49" charset="-128"/>
              </a:rPr>
              <a:t>　</a:t>
            </a:r>
            <a:r>
              <a:rPr lang="ja-JP" altLang="en-US" sz="2000" b="1" dirty="0" smtClean="0">
                <a:latin typeface="ＭＳ ゴシック" pitchFamily="49" charset="-128"/>
                <a:ea typeface="ＭＳ ゴシック" pitchFamily="49" charset="-128"/>
              </a:rPr>
              <a:t>　　あくびをしよう！</a:t>
            </a:r>
            <a:endParaRPr lang="en-US" altLang="ja-JP" sz="2000" b="1" dirty="0" smtClean="0">
              <a:latin typeface="ＭＳ ゴシック" pitchFamily="49" charset="-128"/>
              <a:ea typeface="ＭＳ ゴシック" pitchFamily="49" charset="-128"/>
            </a:endParaRPr>
          </a:p>
          <a:p>
            <a:r>
              <a:rPr lang="ja-JP" altLang="en-US" sz="2000" b="1" dirty="0">
                <a:latin typeface="ＭＳ ゴシック" pitchFamily="49" charset="-128"/>
                <a:ea typeface="ＭＳ ゴシック" pitchFamily="49" charset="-128"/>
              </a:rPr>
              <a:t>　</a:t>
            </a:r>
            <a:r>
              <a:rPr lang="ja-JP" altLang="en-US" sz="2000" b="1" dirty="0" smtClean="0">
                <a:latin typeface="ＭＳ ゴシック" pitchFamily="49" charset="-128"/>
                <a:ea typeface="ＭＳ ゴシック" pitchFamily="49" charset="-128"/>
              </a:rPr>
              <a:t>　　体操をしよう！</a:t>
            </a:r>
            <a:endParaRPr lang="en-US" altLang="ja-JP" sz="2000" b="1" dirty="0" smtClean="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3883584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高野義久\1禁煙用\肺癌学会委員会活動\イラスト関係\17-19.12.30\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3505" y="4009895"/>
            <a:ext cx="3842431" cy="271525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1"/>
          <p:cNvSpPr>
            <a:spLocks noGrp="1"/>
          </p:cNvSpPr>
          <p:nvPr>
            <p:ph type="title"/>
          </p:nvPr>
        </p:nvSpPr>
        <p:spPr>
          <a:xfrm>
            <a:off x="467544" y="260648"/>
            <a:ext cx="8229600" cy="1143000"/>
          </a:xfrm>
        </p:spPr>
        <p:txBody>
          <a:bodyPr>
            <a:normAutofit/>
          </a:bodyPr>
          <a:lstStyle/>
          <a:p>
            <a:r>
              <a:rPr kumimoji="1" lang="ja-JP" altLang="en-US" sz="4000" dirty="0" smtClean="0">
                <a:latin typeface="ＭＳ ゴシック" pitchFamily="49" charset="-128"/>
                <a:ea typeface="ＭＳ ゴシック" pitchFamily="49" charset="-128"/>
              </a:rPr>
              <a:t>禁煙外来へ行こう！</a:t>
            </a:r>
            <a:endParaRPr kumimoji="1" lang="ja-JP" altLang="en-US" sz="4000" dirty="0">
              <a:latin typeface="ＭＳ ゴシック" pitchFamily="49" charset="-128"/>
              <a:ea typeface="ＭＳ ゴシック" pitchFamily="49" charset="-128"/>
            </a:endParaRPr>
          </a:p>
        </p:txBody>
      </p:sp>
      <p:sp>
        <p:nvSpPr>
          <p:cNvPr id="4" name="テキスト ボックス 3"/>
          <p:cNvSpPr txBox="1"/>
          <p:nvPr/>
        </p:nvSpPr>
        <p:spPr>
          <a:xfrm>
            <a:off x="522134" y="1484784"/>
            <a:ext cx="8136904" cy="3046988"/>
          </a:xfrm>
          <a:prstGeom prst="rect">
            <a:avLst/>
          </a:prstGeom>
          <a:noFill/>
        </p:spPr>
        <p:txBody>
          <a:bodyPr wrap="square" rtlCol="0">
            <a:spAutoFit/>
          </a:bodyPr>
          <a:lstStyle/>
          <a:p>
            <a:pPr marL="857250" indent="-857250">
              <a:lnSpc>
                <a:spcPct val="150000"/>
              </a:lnSpc>
              <a:buFont typeface="Wingdings" pitchFamily="2" charset="2"/>
              <a:buChar char="ü"/>
            </a:pPr>
            <a:r>
              <a:rPr kumimoji="1" lang="ja-JP" altLang="en-US" sz="3200" dirty="0" smtClean="0">
                <a:latin typeface="ＭＳ ゴシック" pitchFamily="49" charset="-128"/>
                <a:ea typeface="ＭＳ ゴシック" pitchFamily="49" charset="-128"/>
              </a:rPr>
              <a:t>楽で</a:t>
            </a:r>
            <a:r>
              <a:rPr kumimoji="1" lang="en-US" altLang="ja-JP" sz="3200" dirty="0" smtClean="0">
                <a:latin typeface="ＭＳ ゴシック" pitchFamily="49" charset="-128"/>
                <a:ea typeface="ＭＳ ゴシック" pitchFamily="49" charset="-128"/>
              </a:rPr>
              <a:t>	</a:t>
            </a:r>
            <a:r>
              <a:rPr kumimoji="1" lang="ja-JP" altLang="en-US" sz="3200" dirty="0" smtClean="0">
                <a:latin typeface="ＭＳ ゴシック" pitchFamily="49" charset="-128"/>
                <a:ea typeface="ＭＳ ゴシック" pitchFamily="49" charset="-128"/>
              </a:rPr>
              <a:t>･･･禁断症状が確実に少ない</a:t>
            </a:r>
            <a:endParaRPr kumimoji="1" lang="en-US" altLang="ja-JP" sz="3200" dirty="0" smtClean="0">
              <a:latin typeface="ＭＳ ゴシック" pitchFamily="49" charset="-128"/>
              <a:ea typeface="ＭＳ ゴシック" pitchFamily="49" charset="-128"/>
            </a:endParaRPr>
          </a:p>
          <a:p>
            <a:pPr marL="857250" indent="-857250">
              <a:lnSpc>
                <a:spcPct val="150000"/>
              </a:lnSpc>
              <a:buFont typeface="Wingdings" pitchFamily="2" charset="2"/>
              <a:buChar char="ü"/>
            </a:pPr>
            <a:r>
              <a:rPr lang="ja-JP" altLang="en-US" sz="3200" dirty="0" smtClean="0">
                <a:latin typeface="ＭＳ ゴシック" pitchFamily="49" charset="-128"/>
                <a:ea typeface="ＭＳ ゴシック" pitchFamily="49" charset="-128"/>
              </a:rPr>
              <a:t>確実</a:t>
            </a:r>
            <a:r>
              <a:rPr lang="en-US" altLang="ja-JP" sz="3200" dirty="0" smtClean="0">
                <a:latin typeface="ＭＳ ゴシック" pitchFamily="49" charset="-128"/>
                <a:ea typeface="ＭＳ ゴシック" pitchFamily="49" charset="-128"/>
              </a:rPr>
              <a:t>	</a:t>
            </a:r>
            <a:r>
              <a:rPr lang="ja-JP" altLang="en-US" sz="3200" dirty="0" smtClean="0">
                <a:latin typeface="ＭＳ ゴシック" pitchFamily="49" charset="-128"/>
                <a:ea typeface="ＭＳ ゴシック" pitchFamily="49" charset="-128"/>
              </a:rPr>
              <a:t>･･･３ヵ月通院すれば７割成功</a:t>
            </a:r>
            <a:endParaRPr lang="en-US" altLang="ja-JP" sz="3200" dirty="0" smtClean="0">
              <a:latin typeface="ＭＳ ゴシック" pitchFamily="49" charset="-128"/>
              <a:ea typeface="ＭＳ ゴシック" pitchFamily="49" charset="-128"/>
            </a:endParaRPr>
          </a:p>
          <a:p>
            <a:pPr marL="857250" indent="-857250">
              <a:lnSpc>
                <a:spcPct val="150000"/>
              </a:lnSpc>
              <a:buFont typeface="Wingdings" pitchFamily="2" charset="2"/>
              <a:buChar char="ü"/>
            </a:pPr>
            <a:r>
              <a:rPr kumimoji="1" lang="ja-JP" altLang="en-US" sz="3200" dirty="0" smtClean="0">
                <a:latin typeface="ＭＳ ゴシック" pitchFamily="49" charset="-128"/>
                <a:ea typeface="ＭＳ ゴシック" pitchFamily="49" charset="-128"/>
              </a:rPr>
              <a:t>安い</a:t>
            </a:r>
            <a:r>
              <a:rPr lang="en-US" altLang="ja-JP" sz="3200" dirty="0">
                <a:latin typeface="ＭＳ ゴシック" pitchFamily="49" charset="-128"/>
                <a:ea typeface="ＭＳ ゴシック" pitchFamily="49" charset="-128"/>
              </a:rPr>
              <a:t>	</a:t>
            </a:r>
            <a:r>
              <a:rPr lang="ja-JP" altLang="en-US" sz="3200" dirty="0" smtClean="0">
                <a:latin typeface="ＭＳ ゴシック" pitchFamily="49" charset="-128"/>
                <a:ea typeface="ＭＳ ゴシック" pitchFamily="49" charset="-128"/>
              </a:rPr>
              <a:t>･･･３ヵ月の保険診療３割負担で</a:t>
            </a:r>
            <a:endParaRPr lang="en-US" altLang="ja-JP" sz="3200" dirty="0">
              <a:latin typeface="ＭＳ ゴシック" pitchFamily="49" charset="-128"/>
              <a:ea typeface="ＭＳ ゴシック" pitchFamily="49" charset="-128"/>
            </a:endParaRPr>
          </a:p>
          <a:p>
            <a:pPr>
              <a:lnSpc>
                <a:spcPct val="150000"/>
              </a:lnSpc>
            </a:pPr>
            <a:r>
              <a:rPr lang="ja-JP" altLang="en-US" sz="3200" dirty="0" smtClean="0">
                <a:latin typeface="ＭＳ ゴシック" pitchFamily="49" charset="-128"/>
                <a:ea typeface="ＭＳ ゴシック" pitchFamily="49" charset="-128"/>
              </a:rPr>
              <a:t>　</a:t>
            </a:r>
            <a:r>
              <a:rPr lang="en-US" altLang="ja-JP" sz="3200" dirty="0" smtClean="0">
                <a:latin typeface="ＭＳ ゴシック" pitchFamily="49" charset="-128"/>
                <a:ea typeface="ＭＳ ゴシック" pitchFamily="49" charset="-128"/>
              </a:rPr>
              <a:t>		</a:t>
            </a:r>
            <a:r>
              <a:rPr lang="ja-JP" altLang="en-US" sz="3200" dirty="0" smtClean="0">
                <a:latin typeface="ＭＳ ゴシック" pitchFamily="49" charset="-128"/>
                <a:ea typeface="ＭＳ ゴシック" pitchFamily="49" charset="-128"/>
              </a:rPr>
              <a:t>　　必要な費用はわずか２万円弱</a:t>
            </a:r>
            <a:endParaRPr lang="en-US" altLang="ja-JP" sz="3200" dirty="0" smtClean="0">
              <a:latin typeface="ＭＳ ゴシック" pitchFamily="49" charset="-128"/>
              <a:ea typeface="ＭＳ ゴシック" pitchFamily="49" charset="-128"/>
            </a:endParaRPr>
          </a:p>
        </p:txBody>
      </p:sp>
      <p:sp>
        <p:nvSpPr>
          <p:cNvPr id="5" name="テキスト ボックス 4"/>
          <p:cNvSpPr txBox="1"/>
          <p:nvPr/>
        </p:nvSpPr>
        <p:spPr>
          <a:xfrm>
            <a:off x="5597455" y="5268842"/>
            <a:ext cx="2499963" cy="400110"/>
          </a:xfrm>
          <a:prstGeom prst="rect">
            <a:avLst/>
          </a:prstGeom>
          <a:noFill/>
        </p:spPr>
        <p:txBody>
          <a:bodyPr wrap="square" rtlCol="0">
            <a:spAutoFit/>
          </a:bodyPr>
          <a:lstStyle/>
          <a:p>
            <a:r>
              <a:rPr lang="ja-JP" altLang="en-US" sz="2000" dirty="0">
                <a:latin typeface="ＭＳ ゴシック" pitchFamily="49" charset="-128"/>
                <a:ea typeface="ＭＳ ゴシック" pitchFamily="49" charset="-128"/>
              </a:rPr>
              <a:t>インターネット</a:t>
            </a:r>
            <a:r>
              <a:rPr kumimoji="1" lang="ja-JP" altLang="en-US" sz="2000" dirty="0" smtClean="0">
                <a:latin typeface="ＭＳ ゴシック" pitchFamily="49" charset="-128"/>
                <a:ea typeface="ＭＳ ゴシック" pitchFamily="49" charset="-128"/>
              </a:rPr>
              <a:t>検索</a:t>
            </a:r>
            <a:endParaRPr kumimoji="1" lang="ja-JP" altLang="en-US" sz="2000" dirty="0">
              <a:latin typeface="ＭＳ ゴシック" pitchFamily="49" charset="-128"/>
              <a:ea typeface="ＭＳ ゴシック" pitchFamily="49" charset="-128"/>
            </a:endParaRPr>
          </a:p>
        </p:txBody>
      </p:sp>
      <p:sp>
        <p:nvSpPr>
          <p:cNvPr id="10" name="テキスト ボックス 9"/>
          <p:cNvSpPr txBox="1"/>
          <p:nvPr/>
        </p:nvSpPr>
        <p:spPr>
          <a:xfrm>
            <a:off x="5597455" y="5682652"/>
            <a:ext cx="2646878" cy="461665"/>
          </a:xfrm>
          <a:prstGeom prst="rect">
            <a:avLst/>
          </a:prstGeom>
          <a:noFill/>
          <a:ln>
            <a:solidFill>
              <a:schemeClr val="tx1"/>
            </a:solidFill>
          </a:ln>
        </p:spPr>
        <p:txBody>
          <a:bodyPr wrap="none" rtlCol="0">
            <a:spAutoFit/>
          </a:bodyPr>
          <a:lstStyle/>
          <a:p>
            <a:r>
              <a:rPr lang="ja-JP" altLang="en-US" sz="2400" dirty="0">
                <a:latin typeface="ＭＳ ゴシック" pitchFamily="49" charset="-128"/>
                <a:ea typeface="ＭＳ ゴシック" pitchFamily="49" charset="-128"/>
              </a:rPr>
              <a:t> </a:t>
            </a:r>
            <a:r>
              <a:rPr kumimoji="1" lang="ja-JP" altLang="en-US" sz="2400" dirty="0" smtClean="0">
                <a:latin typeface="ＭＳ ゴシック" pitchFamily="49" charset="-128"/>
                <a:ea typeface="ＭＳ ゴシック" pitchFamily="49" charset="-128"/>
              </a:rPr>
              <a:t>禁煙外来　一覧 </a:t>
            </a:r>
            <a:endParaRPr kumimoji="1" lang="ja-JP" altLang="en-US" sz="2400" dirty="0">
              <a:latin typeface="ＭＳ ゴシック" pitchFamily="49" charset="-128"/>
              <a:ea typeface="ＭＳ ゴシック" pitchFamily="49" charset="-128"/>
            </a:endParaRPr>
          </a:p>
        </p:txBody>
      </p:sp>
      <p:cxnSp>
        <p:nvCxnSpPr>
          <p:cNvPr id="12" name="直線矢印コネクタ 11"/>
          <p:cNvCxnSpPr/>
          <p:nvPr/>
        </p:nvCxnSpPr>
        <p:spPr>
          <a:xfrm flipH="1" flipV="1">
            <a:off x="8081731" y="6047947"/>
            <a:ext cx="396044" cy="28462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0" y="0"/>
            <a:ext cx="9144000" cy="188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4102096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492896"/>
            <a:ext cx="7772400" cy="1470025"/>
          </a:xfrm>
        </p:spPr>
        <p:txBody>
          <a:bodyPr>
            <a:normAutofit/>
          </a:bodyPr>
          <a:lstStyle/>
          <a:p>
            <a:r>
              <a:rPr lang="en-US" altLang="ja-JP" sz="3600" dirty="0">
                <a:latin typeface="ＭＳ ゴシック" pitchFamily="49" charset="-128"/>
                <a:ea typeface="ＭＳ ゴシック" pitchFamily="49" charset="-128"/>
              </a:rPr>
              <a:t>Ⅷ</a:t>
            </a:r>
            <a:r>
              <a:rPr lang="ja-JP" altLang="en-US" sz="3600" dirty="0" err="1" smtClean="0">
                <a:latin typeface="ＭＳ ゴシック" pitchFamily="49" charset="-128"/>
                <a:ea typeface="ＭＳ ゴシック" pitchFamily="49" charset="-128"/>
              </a:rPr>
              <a:t>．</a:t>
            </a:r>
            <a:r>
              <a:rPr lang="ja-JP" altLang="en-US" sz="6000" dirty="0" smtClean="0">
                <a:latin typeface="ＭＳ ゴシック" pitchFamily="49" charset="-128"/>
                <a:ea typeface="ＭＳ ゴシック" pitchFamily="49" charset="-128"/>
              </a:rPr>
              <a:t>禁</a:t>
            </a:r>
            <a:r>
              <a:rPr lang="ja-JP" altLang="en-US" sz="3600" dirty="0" smtClean="0">
                <a:latin typeface="ＭＳ ゴシック" pitchFamily="49" charset="-128"/>
                <a:ea typeface="ＭＳ ゴシック" pitchFamily="49" charset="-128"/>
              </a:rPr>
              <a:t>煙</a:t>
            </a:r>
            <a:r>
              <a:rPr lang="ja-JP" altLang="en-US" sz="3600" dirty="0">
                <a:latin typeface="ＭＳ ゴシック" pitchFamily="49" charset="-128"/>
                <a:ea typeface="ＭＳ ゴシック" pitchFamily="49" charset="-128"/>
              </a:rPr>
              <a:t>の効果</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386239307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27584" y="620688"/>
            <a:ext cx="7772400" cy="864096"/>
          </a:xfrm>
        </p:spPr>
        <p:txBody>
          <a:bodyPr>
            <a:normAutofit/>
          </a:bodyPr>
          <a:lstStyle/>
          <a:p>
            <a:r>
              <a:rPr lang="ja-JP" altLang="en-US" sz="3200" dirty="0" smtClean="0">
                <a:latin typeface="ＭＳ ゴシック" pitchFamily="49" charset="-128"/>
                <a:ea typeface="ＭＳ ゴシック" pitchFamily="49" charset="-128"/>
              </a:rPr>
              <a:t>学校・職場・家庭等の敷地内禁煙の意義</a:t>
            </a:r>
            <a:endParaRPr lang="ja-JP" altLang="en-US" sz="3200" dirty="0">
              <a:latin typeface="ＭＳ ゴシック" pitchFamily="49" charset="-128"/>
              <a:ea typeface="ＭＳ ゴシック" pitchFamily="49" charset="-128"/>
            </a:endParaRPr>
          </a:p>
        </p:txBody>
      </p:sp>
      <p:graphicFrame>
        <p:nvGraphicFramePr>
          <p:cNvPr id="2" name="図表 1"/>
          <p:cNvGraphicFramePr/>
          <p:nvPr>
            <p:extLst>
              <p:ext uri="{D42A27DB-BD31-4B8C-83A1-F6EECF244321}">
                <p14:modId xmlns="" xmlns:p14="http://schemas.microsoft.com/office/powerpoint/2010/main" val="257845566"/>
              </p:ext>
            </p:extLst>
          </p:nvPr>
        </p:nvGraphicFramePr>
        <p:xfrm>
          <a:off x="1043608" y="2204864"/>
          <a:ext cx="684076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3663413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188641"/>
            <a:ext cx="7772400" cy="864096"/>
          </a:xfrm>
        </p:spPr>
        <p:txBody>
          <a:bodyPr>
            <a:noAutofit/>
          </a:bodyPr>
          <a:lstStyle/>
          <a:p>
            <a:r>
              <a:rPr lang="ja-JP" altLang="en-US" sz="2800" dirty="0">
                <a:latin typeface="ＭＳ ゴシック" pitchFamily="49" charset="-128"/>
                <a:ea typeface="ＭＳ ゴシック" pitchFamily="49" charset="-128"/>
              </a:rPr>
              <a:t>公共</a:t>
            </a:r>
            <a:r>
              <a:rPr lang="ja-JP" altLang="en-US" sz="2800" dirty="0" smtClean="0">
                <a:latin typeface="ＭＳ ゴシック" pitchFamily="49" charset="-128"/>
                <a:ea typeface="ＭＳ ゴシック" pitchFamily="49" charset="-128"/>
              </a:rPr>
              <a:t>の場</a:t>
            </a:r>
            <a:r>
              <a:rPr lang="ja-JP" altLang="en-US" sz="2800" dirty="0">
                <a:latin typeface="ＭＳ ゴシック" pitchFamily="49" charset="-128"/>
                <a:ea typeface="ＭＳ ゴシック" pitchFamily="49" charset="-128"/>
              </a:rPr>
              <a:t>での屋内喫煙</a:t>
            </a:r>
            <a:r>
              <a:rPr lang="ja-JP" altLang="en-US" sz="2800" dirty="0" smtClean="0">
                <a:latin typeface="ＭＳ ゴシック" pitchFamily="49" charset="-128"/>
                <a:ea typeface="ＭＳ ゴシック" pitchFamily="49" charset="-128"/>
              </a:rPr>
              <a:t>を法律で禁止</a:t>
            </a:r>
            <a:r>
              <a:rPr lang="ja-JP" altLang="en-US" sz="2800" dirty="0">
                <a:latin typeface="ＭＳ ゴシック" pitchFamily="49" charset="-128"/>
                <a:ea typeface="ＭＳ ゴシック" pitchFamily="49" charset="-128"/>
              </a:rPr>
              <a:t>したら</a:t>
            </a:r>
            <a:br>
              <a:rPr lang="ja-JP" altLang="en-US" sz="2800" dirty="0">
                <a:latin typeface="ＭＳ ゴシック" pitchFamily="49" charset="-128"/>
                <a:ea typeface="ＭＳ ゴシック" pitchFamily="49" charset="-128"/>
              </a:rPr>
            </a:br>
            <a:r>
              <a:rPr lang="ja-JP" altLang="en-US" sz="2800" dirty="0">
                <a:latin typeface="ＭＳ ゴシック" pitchFamily="49" charset="-128"/>
                <a:ea typeface="ＭＳ ゴシック" pitchFamily="49" charset="-128"/>
              </a:rPr>
              <a:t>心筋梗塞の発生が減少</a:t>
            </a:r>
            <a:r>
              <a:rPr lang="ja-JP" altLang="en-US" sz="2800" dirty="0" smtClean="0">
                <a:latin typeface="ＭＳ ゴシック" pitchFamily="49" charset="-128"/>
                <a:ea typeface="ＭＳ ゴシック" pitchFamily="49" charset="-128"/>
              </a:rPr>
              <a:t>！</a:t>
            </a:r>
            <a:endParaRPr kumimoji="1" lang="ja-JP" altLang="en-US" sz="2800" dirty="0">
              <a:latin typeface="ＭＳ ゴシック" pitchFamily="49" charset="-128"/>
              <a:ea typeface="ＭＳ ゴシック" pitchFamily="49" charset="-128"/>
            </a:endParaRPr>
          </a:p>
        </p:txBody>
      </p:sp>
      <p:graphicFrame>
        <p:nvGraphicFramePr>
          <p:cNvPr id="12" name="グラフ 11"/>
          <p:cNvGraphicFramePr/>
          <p:nvPr>
            <p:extLst>
              <p:ext uri="{D42A27DB-BD31-4B8C-83A1-F6EECF244321}">
                <p14:modId xmlns="" xmlns:p14="http://schemas.microsoft.com/office/powerpoint/2010/main" val="3811129969"/>
              </p:ext>
            </p:extLst>
          </p:nvPr>
        </p:nvGraphicFramePr>
        <p:xfrm>
          <a:off x="971600" y="1741264"/>
          <a:ext cx="792088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下矢印 17"/>
          <p:cNvSpPr/>
          <p:nvPr/>
        </p:nvSpPr>
        <p:spPr>
          <a:xfrm>
            <a:off x="3563888" y="2304045"/>
            <a:ext cx="504056" cy="1008112"/>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21" name="上矢印 20"/>
          <p:cNvSpPr/>
          <p:nvPr/>
        </p:nvSpPr>
        <p:spPr>
          <a:xfrm>
            <a:off x="7194529" y="3781092"/>
            <a:ext cx="504056" cy="36004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22" name="テキスト ボックス 21"/>
          <p:cNvSpPr txBox="1"/>
          <p:nvPr/>
        </p:nvSpPr>
        <p:spPr>
          <a:xfrm>
            <a:off x="3347863" y="1692097"/>
            <a:ext cx="2646878" cy="584775"/>
          </a:xfrm>
          <a:prstGeom prst="rect">
            <a:avLst/>
          </a:prstGeom>
          <a:noFill/>
        </p:spPr>
        <p:txBody>
          <a:bodyPr wrap="none" rtlCol="0">
            <a:spAutoFit/>
          </a:bodyPr>
          <a:lstStyle/>
          <a:p>
            <a:r>
              <a:rPr lang="ja-JP" altLang="en-US" sz="1600" dirty="0">
                <a:latin typeface="ＭＳ ゴシック" pitchFamily="49" charset="-128"/>
                <a:ea typeface="ＭＳ ゴシック" pitchFamily="49" charset="-128"/>
              </a:rPr>
              <a:t>受動喫煙</a:t>
            </a:r>
            <a:r>
              <a:rPr lang="ja-JP" altLang="en-US" sz="1600" dirty="0" smtClean="0">
                <a:latin typeface="ＭＳ ゴシック" pitchFamily="49" charset="-128"/>
                <a:ea typeface="ＭＳ ゴシック" pitchFamily="49" charset="-128"/>
              </a:rPr>
              <a:t>防止法の結果</a:t>
            </a:r>
            <a:endParaRPr lang="en-US" altLang="ja-JP" sz="1600" dirty="0" smtClean="0">
              <a:latin typeface="ＭＳ ゴシック" pitchFamily="49" charset="-128"/>
              <a:ea typeface="ＭＳ ゴシック" pitchFamily="49" charset="-128"/>
            </a:endParaRPr>
          </a:p>
          <a:p>
            <a:r>
              <a:rPr lang="ja-JP" altLang="en-US" sz="1600" dirty="0" smtClean="0">
                <a:latin typeface="ＭＳ ゴシック" pitchFamily="49" charset="-128"/>
                <a:ea typeface="ＭＳ ゴシック" pitchFamily="49" charset="-128"/>
              </a:rPr>
              <a:t>心筋梗塞の発生が</a:t>
            </a:r>
            <a:r>
              <a:rPr lang="en-US" altLang="ja-JP" sz="1600" dirty="0" smtClean="0">
                <a:latin typeface="ＭＳ ゴシック" pitchFamily="49" charset="-128"/>
                <a:ea typeface="ＭＳ ゴシック" pitchFamily="49" charset="-128"/>
              </a:rPr>
              <a:t>40</a:t>
            </a:r>
            <a:r>
              <a:rPr lang="ja-JP" altLang="en-US" sz="1600" dirty="0" smtClean="0">
                <a:latin typeface="ＭＳ ゴシック" pitchFamily="49" charset="-128"/>
                <a:ea typeface="ＭＳ ゴシック" pitchFamily="49" charset="-128"/>
              </a:rPr>
              <a:t>％減少</a:t>
            </a:r>
            <a:endParaRPr lang="ja-JP" altLang="en-US" sz="1600" dirty="0">
              <a:latin typeface="ＭＳ ゴシック" pitchFamily="49" charset="-128"/>
              <a:ea typeface="ＭＳ ゴシック" pitchFamily="49" charset="-128"/>
            </a:endParaRPr>
          </a:p>
        </p:txBody>
      </p:sp>
      <p:sp>
        <p:nvSpPr>
          <p:cNvPr id="23" name="テキスト ボックス 22"/>
          <p:cNvSpPr txBox="1"/>
          <p:nvPr/>
        </p:nvSpPr>
        <p:spPr>
          <a:xfrm>
            <a:off x="6156176" y="2808101"/>
            <a:ext cx="2441694" cy="584775"/>
          </a:xfrm>
          <a:prstGeom prst="rect">
            <a:avLst/>
          </a:prstGeom>
          <a:noFill/>
        </p:spPr>
        <p:txBody>
          <a:bodyPr wrap="none" rtlCol="0">
            <a:spAutoFit/>
          </a:bodyPr>
          <a:lstStyle/>
          <a:p>
            <a:r>
              <a:rPr lang="ja-JP" altLang="en-US" sz="1600" dirty="0" smtClean="0">
                <a:latin typeface="ＭＳ ゴシック" pitchFamily="49" charset="-128"/>
                <a:ea typeface="ＭＳ ゴシック" pitchFamily="49" charset="-128"/>
              </a:rPr>
              <a:t>同じ期間、他の地区では</a:t>
            </a:r>
            <a:endParaRPr lang="en-US" altLang="ja-JP" sz="1600" dirty="0" smtClean="0">
              <a:latin typeface="ＭＳ ゴシック" pitchFamily="49" charset="-128"/>
              <a:ea typeface="ＭＳ ゴシック" pitchFamily="49" charset="-128"/>
            </a:endParaRPr>
          </a:p>
          <a:p>
            <a:r>
              <a:rPr lang="ja-JP" altLang="en-US" sz="1600" dirty="0" smtClean="0">
                <a:latin typeface="ＭＳ ゴシック" pitchFamily="49" charset="-128"/>
                <a:ea typeface="ＭＳ ゴシック" pitchFamily="49" charset="-128"/>
              </a:rPr>
              <a:t>心筋梗塞の発生増加</a:t>
            </a:r>
            <a:endParaRPr lang="ja-JP" altLang="en-US" sz="1600" dirty="0">
              <a:latin typeface="ＭＳ ゴシック" pitchFamily="49" charset="-128"/>
              <a:ea typeface="ＭＳ ゴシック" pitchFamily="49" charset="-128"/>
            </a:endParaRPr>
          </a:p>
        </p:txBody>
      </p:sp>
      <p:sp>
        <p:nvSpPr>
          <p:cNvPr id="24" name="Text Box 53"/>
          <p:cNvSpPr txBox="1">
            <a:spLocks noChangeArrowheads="1"/>
          </p:cNvSpPr>
          <p:nvPr/>
        </p:nvSpPr>
        <p:spPr bwMode="auto">
          <a:xfrm>
            <a:off x="524425" y="1556792"/>
            <a:ext cx="492443"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square">
            <a:spAutoFit/>
          </a:bodyPr>
          <a:lstStyle/>
          <a:p>
            <a:r>
              <a:rPr lang="ja-JP" altLang="en-US" sz="2000" b="1" dirty="0" smtClean="0">
                <a:latin typeface="ＭＳ ゴシック" pitchFamily="49" charset="-128"/>
                <a:ea typeface="ＭＳ ゴシック" pitchFamily="49" charset="-128"/>
              </a:rPr>
              <a:t>心筋梗塞による入院件数（回）</a:t>
            </a:r>
            <a:endParaRPr lang="ja-JP" altLang="en-US" sz="2000" b="1" dirty="0">
              <a:latin typeface="ＭＳ ゴシック" pitchFamily="49" charset="-128"/>
              <a:ea typeface="ＭＳ ゴシック" pitchFamily="49" charset="-128"/>
            </a:endParaRPr>
          </a:p>
        </p:txBody>
      </p:sp>
      <p:sp>
        <p:nvSpPr>
          <p:cNvPr id="25" name="正方形/長方形 24"/>
          <p:cNvSpPr/>
          <p:nvPr/>
        </p:nvSpPr>
        <p:spPr>
          <a:xfrm>
            <a:off x="4536504" y="6217567"/>
            <a:ext cx="4572000" cy="307777"/>
          </a:xfrm>
          <a:prstGeom prst="rect">
            <a:avLst/>
          </a:prstGeom>
        </p:spPr>
        <p:txBody>
          <a:bodyPr>
            <a:spAutoFit/>
          </a:bodyPr>
          <a:lstStyle/>
          <a:p>
            <a:pPr>
              <a:defRPr/>
            </a:pPr>
            <a:r>
              <a:rPr lang="en-US" altLang="ja-JP" sz="1400" dirty="0">
                <a:latin typeface="ＭＳ ゴシック" pitchFamily="49" charset="-128"/>
                <a:ea typeface="ＭＳ ゴシック" pitchFamily="49" charset="-128"/>
              </a:rPr>
              <a:t>Sargent RP, </a:t>
            </a:r>
            <a:r>
              <a:rPr lang="en-US" altLang="ja-JP" sz="1400" dirty="0" smtClean="0">
                <a:latin typeface="ＭＳ ゴシック" pitchFamily="49" charset="-128"/>
                <a:ea typeface="ＭＳ ゴシック" pitchFamily="49" charset="-128"/>
              </a:rPr>
              <a:t>et al: </a:t>
            </a:r>
            <a:r>
              <a:rPr lang="en-US" altLang="ja-JP" sz="1400" dirty="0">
                <a:latin typeface="ＭＳ ゴシック" pitchFamily="49" charset="-128"/>
                <a:ea typeface="ＭＳ ゴシック" pitchFamily="49" charset="-128"/>
              </a:rPr>
              <a:t>BMJ 328; 977-980, 2004.</a:t>
            </a:r>
          </a:p>
        </p:txBody>
      </p:sp>
    </p:spTree>
    <p:extLst>
      <p:ext uri="{BB962C8B-B14F-4D97-AF65-F5344CB8AC3E}">
        <p14:creationId xmlns="" xmlns:p14="http://schemas.microsoft.com/office/powerpoint/2010/main" val="24547923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9"/>
            <a:ext cx="7772400" cy="1152128"/>
          </a:xfrm>
        </p:spPr>
        <p:txBody>
          <a:bodyPr>
            <a:noAutofit/>
          </a:bodyPr>
          <a:lstStyle/>
          <a:p>
            <a:r>
              <a:rPr lang="ja-JP" altLang="en-US" sz="2800" dirty="0" smtClean="0">
                <a:latin typeface="ＭＳ ゴシック" pitchFamily="49" charset="-128"/>
                <a:ea typeface="ＭＳ ゴシック" pitchFamily="49" charset="-128"/>
              </a:rPr>
              <a:t>禁煙法（カナダ・トロント）</a:t>
            </a:r>
            <a:r>
              <a:rPr lang="ja-JP" altLang="en-US" sz="2800" dirty="0">
                <a:latin typeface="ＭＳ ゴシック" pitchFamily="49" charset="-128"/>
                <a:ea typeface="ＭＳ ゴシック" pitchFamily="49" charset="-128"/>
              </a:rPr>
              <a:t/>
            </a:r>
            <a:br>
              <a:rPr lang="ja-JP" altLang="en-US" sz="2800" dirty="0">
                <a:latin typeface="ＭＳ ゴシック" pitchFamily="49" charset="-128"/>
                <a:ea typeface="ＭＳ ゴシック" pitchFamily="49" charset="-128"/>
              </a:rPr>
            </a:br>
            <a:r>
              <a:rPr lang="ja-JP" altLang="en-US" sz="1800" dirty="0">
                <a:latin typeface="ＭＳ ゴシック" pitchFamily="49" charset="-128"/>
                <a:ea typeface="ＭＳ ゴシック" pitchFamily="49" charset="-128"/>
              </a:rPr>
              <a:t>（</a:t>
            </a:r>
            <a:r>
              <a:rPr lang="ja-JP" altLang="en-US" sz="1800" dirty="0" smtClean="0">
                <a:latin typeface="ＭＳ ゴシック" pitchFamily="49" charset="-128"/>
                <a:ea typeface="ＭＳ ゴシック" pitchFamily="49" charset="-128"/>
              </a:rPr>
              <a:t>公共の場や</a:t>
            </a:r>
            <a:r>
              <a:rPr lang="ja-JP" altLang="en-US" sz="1800" dirty="0">
                <a:latin typeface="ＭＳ ゴシック" pitchFamily="49" charset="-128"/>
                <a:ea typeface="ＭＳ ゴシック" pitchFamily="49" charset="-128"/>
              </a:rPr>
              <a:t>職場に加えてレストランでの禁煙を実施</a:t>
            </a:r>
            <a:r>
              <a:rPr lang="ja-JP" altLang="en-US" sz="1800" dirty="0" smtClean="0">
                <a:latin typeface="ＭＳ ゴシック" pitchFamily="49" charset="-128"/>
                <a:ea typeface="ＭＳ ゴシック" pitchFamily="49" charset="-128"/>
              </a:rPr>
              <a:t>した</a:t>
            </a:r>
            <a:r>
              <a:rPr lang="ja-JP" altLang="en-US" sz="1800" dirty="0">
                <a:latin typeface="ＭＳ ゴシック" pitchFamily="49" charset="-128"/>
                <a:ea typeface="ＭＳ ゴシック" pitchFamily="49" charset="-128"/>
              </a:rPr>
              <a:t>段階</a:t>
            </a:r>
            <a:r>
              <a:rPr lang="ja-JP" altLang="en-US" sz="1800" dirty="0" smtClean="0">
                <a:latin typeface="ＭＳ ゴシック" pitchFamily="49" charset="-128"/>
                <a:ea typeface="ＭＳ ゴシック" pitchFamily="49" charset="-128"/>
              </a:rPr>
              <a:t>）</a:t>
            </a:r>
            <a:endParaRPr kumimoji="1" lang="ja-JP" altLang="en-US" sz="1800" dirty="0">
              <a:latin typeface="ＭＳ ゴシック" pitchFamily="49" charset="-128"/>
              <a:ea typeface="ＭＳ ゴシック" pitchFamily="49" charset="-128"/>
            </a:endParaRPr>
          </a:p>
        </p:txBody>
      </p:sp>
      <p:graphicFrame>
        <p:nvGraphicFramePr>
          <p:cNvPr id="3" name="コンテンツ プレースホルダー 3"/>
          <p:cNvGraphicFramePr>
            <a:graphicFrameLocks/>
          </p:cNvGraphicFramePr>
          <p:nvPr>
            <p:extLst>
              <p:ext uri="{D42A27DB-BD31-4B8C-83A1-F6EECF244321}">
                <p14:modId xmlns="" xmlns:p14="http://schemas.microsoft.com/office/powerpoint/2010/main" val="4293299692"/>
              </p:ext>
            </p:extLst>
          </p:nvPr>
        </p:nvGraphicFramePr>
        <p:xfrm>
          <a:off x="699884"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3311276" y="6309320"/>
            <a:ext cx="5437188" cy="276999"/>
          </a:xfrm>
          <a:prstGeom prst="rect">
            <a:avLst/>
          </a:prstGeom>
        </p:spPr>
        <p:txBody>
          <a:bodyPr wrap="square">
            <a:spAutoFit/>
          </a:bodyPr>
          <a:lstStyle/>
          <a:p>
            <a:r>
              <a:rPr lang="en-US" altLang="ja-JP" sz="1200" dirty="0" err="1" smtClean="0">
                <a:latin typeface="ＭＳ ゴシック" pitchFamily="49" charset="-128"/>
                <a:ea typeface="ＭＳ ゴシック" pitchFamily="49" charset="-128"/>
              </a:rPr>
              <a:t>Naiman</a:t>
            </a:r>
            <a:r>
              <a:rPr lang="ja-JP" altLang="en-US" sz="1200" dirty="0">
                <a:latin typeface="ＭＳ ゴシック" pitchFamily="49" charset="-128"/>
                <a:ea typeface="ＭＳ ゴシック" pitchFamily="49" charset="-128"/>
              </a:rPr>
              <a:t> </a:t>
            </a:r>
            <a:r>
              <a:rPr lang="en-US" altLang="ja-JP" sz="1200" dirty="0" smtClean="0">
                <a:latin typeface="ＭＳ ゴシック" pitchFamily="49" charset="-128"/>
                <a:ea typeface="ＭＳ ゴシック" pitchFamily="49" charset="-128"/>
              </a:rPr>
              <a:t>A: Canadian </a:t>
            </a:r>
            <a:r>
              <a:rPr lang="en-US" altLang="ja-JP" sz="1200" dirty="0">
                <a:latin typeface="ＭＳ ゴシック" pitchFamily="49" charset="-128"/>
                <a:ea typeface="ＭＳ ゴシック" pitchFamily="49" charset="-128"/>
              </a:rPr>
              <a:t>Medical Association </a:t>
            </a:r>
            <a:r>
              <a:rPr lang="en-US" altLang="ja-JP" sz="1200" dirty="0" smtClean="0">
                <a:latin typeface="ＭＳ ゴシック" pitchFamily="49" charset="-128"/>
                <a:ea typeface="ＭＳ ゴシック" pitchFamily="49" charset="-128"/>
              </a:rPr>
              <a:t>Journal</a:t>
            </a:r>
            <a:r>
              <a:rPr lang="ja-JP" altLang="en-US" sz="1200" dirty="0" err="1">
                <a:latin typeface="ＭＳ ゴシック" pitchFamily="49" charset="-128"/>
                <a:ea typeface="ＭＳ ゴシック" pitchFamily="49" charset="-128"/>
              </a:rPr>
              <a:t> </a:t>
            </a:r>
            <a:r>
              <a:rPr lang="en-US" altLang="ja-JP" sz="1200" dirty="0" smtClean="0">
                <a:latin typeface="ＭＳ ゴシック" pitchFamily="49" charset="-128"/>
                <a:ea typeface="ＭＳ ゴシック" pitchFamily="49" charset="-128"/>
              </a:rPr>
              <a:t>182</a:t>
            </a:r>
            <a:r>
              <a:rPr lang="en-US" altLang="ja-JP" sz="1200" dirty="0">
                <a:latin typeface="ＭＳ ゴシック" pitchFamily="49" charset="-128"/>
                <a:ea typeface="ＭＳ ゴシック" pitchFamily="49" charset="-128"/>
              </a:rPr>
              <a:t>: </a:t>
            </a:r>
            <a:r>
              <a:rPr lang="en-US" altLang="ja-JP" sz="1200" dirty="0" smtClean="0">
                <a:latin typeface="ＭＳ ゴシック" pitchFamily="49" charset="-128"/>
                <a:ea typeface="ＭＳ ゴシック" pitchFamily="49" charset="-128"/>
              </a:rPr>
              <a:t>761-767, 2010.</a:t>
            </a:r>
            <a:endParaRPr lang="ja-JP" altLang="en-US" sz="1200" dirty="0">
              <a:latin typeface="ＭＳ ゴシック" pitchFamily="49" charset="-128"/>
              <a:ea typeface="ＭＳ ゴシック" pitchFamily="49" charset="-128"/>
            </a:endParaRPr>
          </a:p>
        </p:txBody>
      </p:sp>
      <p:sp>
        <p:nvSpPr>
          <p:cNvPr id="5" name="下矢印 4"/>
          <p:cNvSpPr/>
          <p:nvPr/>
        </p:nvSpPr>
        <p:spPr>
          <a:xfrm>
            <a:off x="3825996" y="1772816"/>
            <a:ext cx="484632" cy="648072"/>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6" name="下矢印 5"/>
          <p:cNvSpPr/>
          <p:nvPr/>
        </p:nvSpPr>
        <p:spPr>
          <a:xfrm>
            <a:off x="5698204" y="1772816"/>
            <a:ext cx="484632" cy="1467871"/>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7" name="下矢印 6"/>
          <p:cNvSpPr/>
          <p:nvPr/>
        </p:nvSpPr>
        <p:spPr>
          <a:xfrm>
            <a:off x="7570412" y="1772816"/>
            <a:ext cx="484632" cy="1224136"/>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8" name="テキスト ボックス 7"/>
          <p:cNvSpPr txBox="1"/>
          <p:nvPr/>
        </p:nvSpPr>
        <p:spPr>
          <a:xfrm>
            <a:off x="4210744" y="1772816"/>
            <a:ext cx="1107996" cy="461665"/>
          </a:xfrm>
          <a:prstGeom prst="rect">
            <a:avLst/>
          </a:prstGeom>
          <a:noFill/>
        </p:spPr>
        <p:txBody>
          <a:bodyPr wrap="none" rtlCol="0">
            <a:spAutoFit/>
          </a:bodyPr>
          <a:lstStyle/>
          <a:p>
            <a:r>
              <a:rPr kumimoji="1" lang="en-US" altLang="ja-JP" sz="2400" dirty="0" smtClean="0">
                <a:latin typeface="ＭＳ ゴシック" pitchFamily="49" charset="-128"/>
                <a:ea typeface="ＭＳ ゴシック" pitchFamily="49" charset="-128"/>
              </a:rPr>
              <a:t>17</a:t>
            </a:r>
            <a:r>
              <a:rPr kumimoji="1" lang="ja-JP" altLang="en-US" sz="2400" dirty="0" smtClean="0">
                <a:latin typeface="ＭＳ ゴシック" pitchFamily="49" charset="-128"/>
                <a:ea typeface="ＭＳ ゴシック" pitchFamily="49" charset="-128"/>
              </a:rPr>
              <a:t>％減</a:t>
            </a:r>
            <a:endParaRPr kumimoji="1" lang="ja-JP" altLang="en-US" sz="2400" dirty="0">
              <a:latin typeface="ＭＳ ゴシック" pitchFamily="49" charset="-128"/>
              <a:ea typeface="ＭＳ ゴシック" pitchFamily="49" charset="-128"/>
            </a:endParaRPr>
          </a:p>
        </p:txBody>
      </p:sp>
      <p:sp>
        <p:nvSpPr>
          <p:cNvPr id="9" name="テキスト ボックス 8"/>
          <p:cNvSpPr txBox="1"/>
          <p:nvPr/>
        </p:nvSpPr>
        <p:spPr>
          <a:xfrm>
            <a:off x="6082952" y="1772816"/>
            <a:ext cx="1107996" cy="461665"/>
          </a:xfrm>
          <a:prstGeom prst="rect">
            <a:avLst/>
          </a:prstGeom>
          <a:noFill/>
        </p:spPr>
        <p:txBody>
          <a:bodyPr wrap="none" rtlCol="0">
            <a:spAutoFit/>
          </a:bodyPr>
          <a:lstStyle/>
          <a:p>
            <a:r>
              <a:rPr lang="en-US" altLang="ja-JP" sz="2400" dirty="0">
                <a:latin typeface="ＭＳ ゴシック" pitchFamily="49" charset="-128"/>
                <a:ea typeface="ＭＳ ゴシック" pitchFamily="49" charset="-128"/>
              </a:rPr>
              <a:t>39</a:t>
            </a:r>
            <a:r>
              <a:rPr kumimoji="1" lang="ja-JP" altLang="en-US" sz="2400" dirty="0" smtClean="0">
                <a:latin typeface="ＭＳ ゴシック" pitchFamily="49" charset="-128"/>
                <a:ea typeface="ＭＳ ゴシック" pitchFamily="49" charset="-128"/>
              </a:rPr>
              <a:t>％減</a:t>
            </a:r>
            <a:endParaRPr kumimoji="1" lang="ja-JP" altLang="en-US" sz="2400" dirty="0">
              <a:latin typeface="ＭＳ ゴシック" pitchFamily="49" charset="-128"/>
              <a:ea typeface="ＭＳ ゴシック" pitchFamily="49" charset="-128"/>
            </a:endParaRPr>
          </a:p>
        </p:txBody>
      </p:sp>
      <p:sp>
        <p:nvSpPr>
          <p:cNvPr id="10" name="テキスト ボックス 9"/>
          <p:cNvSpPr txBox="1"/>
          <p:nvPr/>
        </p:nvSpPr>
        <p:spPr>
          <a:xfrm>
            <a:off x="7928500" y="1772816"/>
            <a:ext cx="1107996" cy="461665"/>
          </a:xfrm>
          <a:prstGeom prst="rect">
            <a:avLst/>
          </a:prstGeom>
          <a:noFill/>
        </p:spPr>
        <p:txBody>
          <a:bodyPr wrap="none" rtlCol="0">
            <a:spAutoFit/>
          </a:bodyPr>
          <a:lstStyle/>
          <a:p>
            <a:r>
              <a:rPr lang="en-US" altLang="ja-JP" sz="2400" dirty="0">
                <a:latin typeface="ＭＳ ゴシック" pitchFamily="49" charset="-128"/>
                <a:ea typeface="ＭＳ ゴシック" pitchFamily="49" charset="-128"/>
              </a:rPr>
              <a:t>33</a:t>
            </a:r>
            <a:r>
              <a:rPr kumimoji="1" lang="ja-JP" altLang="en-US" sz="2400" dirty="0" smtClean="0">
                <a:latin typeface="ＭＳ ゴシック" pitchFamily="49" charset="-128"/>
                <a:ea typeface="ＭＳ ゴシック" pitchFamily="49" charset="-128"/>
              </a:rPr>
              <a:t>％減</a:t>
            </a:r>
            <a:endParaRPr kumimoji="1" lang="ja-JP" altLang="en-US" sz="2400" dirty="0">
              <a:latin typeface="ＭＳ ゴシック" pitchFamily="49" charset="-128"/>
              <a:ea typeface="ＭＳ ゴシック" pitchFamily="49" charset="-128"/>
            </a:endParaRPr>
          </a:p>
        </p:txBody>
      </p:sp>
      <p:sp>
        <p:nvSpPr>
          <p:cNvPr id="12" name="テキスト ボックス 11"/>
          <p:cNvSpPr txBox="1"/>
          <p:nvPr/>
        </p:nvSpPr>
        <p:spPr>
          <a:xfrm>
            <a:off x="365919" y="1500748"/>
            <a:ext cx="461665" cy="3961982"/>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入院数（法施行前を１００％として）</a:t>
            </a:r>
            <a:endParaRPr kumimoji="1" lang="ja-JP" altLang="en-US"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713293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92087"/>
          </a:xfrm>
        </p:spPr>
        <p:txBody>
          <a:bodyPr>
            <a:normAutofit/>
          </a:bodyPr>
          <a:lstStyle/>
          <a:p>
            <a:r>
              <a:rPr lang="ja-JP" altLang="en-US" sz="3200" dirty="0" smtClean="0">
                <a:latin typeface="ＭＳ ゴシック" pitchFamily="49" charset="-128"/>
                <a:ea typeface="ＭＳ ゴシック" pitchFamily="49" charset="-128"/>
              </a:rPr>
              <a:t>喫煙規制が禁煙挑戦に及ぼす効果</a:t>
            </a:r>
            <a:endParaRPr lang="zh-TW"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2604809142"/>
              </p:ext>
            </p:extLst>
          </p:nvPr>
        </p:nvGraphicFramePr>
        <p:xfrm>
          <a:off x="611560" y="1196752"/>
          <a:ext cx="7632848"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323528" y="764704"/>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5" name="テキスト ボックス 4"/>
          <p:cNvSpPr txBox="1"/>
          <p:nvPr/>
        </p:nvSpPr>
        <p:spPr>
          <a:xfrm flipH="1">
            <a:off x="3491880" y="1124744"/>
            <a:ext cx="360040"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flipH="1">
            <a:off x="7020272" y="3645024"/>
            <a:ext cx="360040"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7" name="正方形/長方形 6"/>
          <p:cNvSpPr/>
          <p:nvPr/>
        </p:nvSpPr>
        <p:spPr>
          <a:xfrm>
            <a:off x="4283968" y="6165304"/>
            <a:ext cx="4662264" cy="307777"/>
          </a:xfrm>
          <a:prstGeom prst="rect">
            <a:avLst/>
          </a:prstGeom>
        </p:spPr>
        <p:txBody>
          <a:bodyPr wrap="square">
            <a:spAutoFit/>
          </a:bodyPr>
          <a:lstStyle/>
          <a:p>
            <a:r>
              <a:rPr lang="en-US" altLang="ja-JP" sz="1400" dirty="0" err="1">
                <a:latin typeface="ＭＳ ゴシック" pitchFamily="49" charset="-128"/>
                <a:ea typeface="ＭＳ ゴシック" pitchFamily="49" charset="-128"/>
              </a:rPr>
              <a:t>Farkas</a:t>
            </a:r>
            <a:r>
              <a:rPr lang="en-US" altLang="ja-JP" sz="1400" dirty="0">
                <a:latin typeface="ＭＳ ゴシック" pitchFamily="49" charset="-128"/>
                <a:ea typeface="ＭＳ ゴシック" pitchFamily="49" charset="-128"/>
              </a:rPr>
              <a:t> AJ, </a:t>
            </a:r>
            <a:r>
              <a:rPr lang="en-US" altLang="ja-JP" sz="1400" dirty="0" smtClean="0">
                <a:latin typeface="ＭＳ ゴシック" pitchFamily="49" charset="-128"/>
                <a:ea typeface="ＭＳ ゴシック" pitchFamily="49" charset="-128"/>
              </a:rPr>
              <a:t>et al: </a:t>
            </a:r>
            <a:r>
              <a:rPr lang="en-US" altLang="ja-JP" sz="1400" dirty="0" err="1">
                <a:latin typeface="ＭＳ ゴシック" pitchFamily="49" charset="-128"/>
                <a:ea typeface="ＭＳ ゴシック" pitchFamily="49" charset="-128"/>
              </a:rPr>
              <a:t>Tob</a:t>
            </a:r>
            <a:r>
              <a:rPr lang="en-US" altLang="ja-JP" sz="1400" dirty="0">
                <a:latin typeface="ＭＳ ゴシック" pitchFamily="49" charset="-128"/>
                <a:ea typeface="ＭＳ ゴシック" pitchFamily="49" charset="-128"/>
              </a:rPr>
              <a:t> Control 8; 261-265, </a:t>
            </a:r>
            <a:r>
              <a:rPr lang="en-US" altLang="ja-JP" sz="1400" dirty="0" smtClean="0">
                <a:latin typeface="ＭＳ ゴシック" pitchFamily="49" charset="-128"/>
                <a:ea typeface="ＭＳ ゴシック" pitchFamily="49" charset="-128"/>
              </a:rPr>
              <a:t>1999.</a:t>
            </a:r>
            <a:endParaRPr lang="ja-JP" altLang="en-US" sz="1400" dirty="0">
              <a:latin typeface="ＭＳ ゴシック" pitchFamily="49" charset="-128"/>
              <a:ea typeface="ＭＳ ゴシック" pitchFamily="49" charset="-128"/>
            </a:endParaRPr>
          </a:p>
        </p:txBody>
      </p:sp>
      <p:sp>
        <p:nvSpPr>
          <p:cNvPr id="8" name="テキスト ボックス 7"/>
          <p:cNvSpPr txBox="1"/>
          <p:nvPr/>
        </p:nvSpPr>
        <p:spPr>
          <a:xfrm>
            <a:off x="2108919" y="4293096"/>
            <a:ext cx="461665" cy="775212"/>
          </a:xfrm>
          <a:prstGeom prst="rect">
            <a:avLst/>
          </a:prstGeom>
          <a:noFill/>
        </p:spPr>
        <p:txBody>
          <a:bodyPr vert="eaVert" wrap="none" rtlCol="0">
            <a:spAutoFit/>
          </a:bodyPr>
          <a:lstStyle/>
          <a:p>
            <a:r>
              <a:rPr lang="ja-JP" altLang="en-US" b="1" dirty="0" smtClean="0">
                <a:latin typeface="ＭＳ ゴシック" pitchFamily="49" charset="-128"/>
                <a:ea typeface="ＭＳ ゴシック" pitchFamily="49" charset="-128"/>
              </a:rPr>
              <a:t>喫煙</a:t>
            </a:r>
            <a:r>
              <a:rPr lang="ja-JP" altLang="en-US" b="1" dirty="0">
                <a:latin typeface="ＭＳ ゴシック" pitchFamily="49" charset="-128"/>
                <a:ea typeface="ＭＳ ゴシック" pitchFamily="49" charset="-128"/>
              </a:rPr>
              <a:t>可</a:t>
            </a:r>
            <a:endParaRPr kumimoji="1" lang="ja-JP" altLang="en-US" b="1" dirty="0">
              <a:latin typeface="ＭＳ ゴシック" pitchFamily="49" charset="-128"/>
              <a:ea typeface="ＭＳ ゴシック" pitchFamily="49" charset="-128"/>
            </a:endParaRPr>
          </a:p>
        </p:txBody>
      </p:sp>
      <p:sp>
        <p:nvSpPr>
          <p:cNvPr id="9" name="テキスト ボックス 8"/>
          <p:cNvSpPr txBox="1"/>
          <p:nvPr/>
        </p:nvSpPr>
        <p:spPr>
          <a:xfrm>
            <a:off x="5603368" y="4293096"/>
            <a:ext cx="461665" cy="775212"/>
          </a:xfrm>
          <a:prstGeom prst="rect">
            <a:avLst/>
          </a:prstGeom>
          <a:noFill/>
        </p:spPr>
        <p:txBody>
          <a:bodyPr vert="eaVert" wrap="none" rtlCol="0">
            <a:spAutoFit/>
          </a:bodyPr>
          <a:lstStyle/>
          <a:p>
            <a:r>
              <a:rPr lang="ja-JP" altLang="en-US" b="1" dirty="0" smtClean="0">
                <a:latin typeface="ＭＳ ゴシック" pitchFamily="49" charset="-128"/>
                <a:ea typeface="ＭＳ ゴシック" pitchFamily="49" charset="-128"/>
              </a:rPr>
              <a:t>喫煙</a:t>
            </a:r>
            <a:r>
              <a:rPr lang="ja-JP" altLang="en-US" b="1" dirty="0">
                <a:latin typeface="ＭＳ ゴシック" pitchFamily="49" charset="-128"/>
                <a:ea typeface="ＭＳ ゴシック" pitchFamily="49" charset="-128"/>
              </a:rPr>
              <a:t>可</a:t>
            </a:r>
            <a:endParaRPr kumimoji="1" lang="ja-JP" altLang="en-US" b="1" dirty="0">
              <a:latin typeface="ＭＳ ゴシック" pitchFamily="49" charset="-128"/>
              <a:ea typeface="ＭＳ ゴシック" pitchFamily="49" charset="-128"/>
            </a:endParaRPr>
          </a:p>
        </p:txBody>
      </p:sp>
      <p:sp>
        <p:nvSpPr>
          <p:cNvPr id="10" name="テキスト ボックス 9"/>
          <p:cNvSpPr txBox="1"/>
          <p:nvPr/>
        </p:nvSpPr>
        <p:spPr>
          <a:xfrm>
            <a:off x="3107270" y="1616925"/>
            <a:ext cx="461665" cy="547586"/>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禁煙</a:t>
            </a:r>
            <a:endParaRPr kumimoji="1" lang="ja-JP" altLang="en-US" b="1" dirty="0">
              <a:latin typeface="ＭＳ ゴシック" pitchFamily="49" charset="-128"/>
              <a:ea typeface="ＭＳ ゴシック" pitchFamily="49" charset="-128"/>
            </a:endParaRPr>
          </a:p>
        </p:txBody>
      </p:sp>
      <p:sp>
        <p:nvSpPr>
          <p:cNvPr id="11" name="テキスト ボックス 10"/>
          <p:cNvSpPr txBox="1"/>
          <p:nvPr/>
        </p:nvSpPr>
        <p:spPr>
          <a:xfrm>
            <a:off x="6630615" y="4133116"/>
            <a:ext cx="461665" cy="547586"/>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禁煙</a:t>
            </a:r>
            <a:endParaRPr kumimoji="1" lang="ja-JP" altLang="en-US" b="1" dirty="0">
              <a:latin typeface="ＭＳ ゴシック" pitchFamily="49" charset="-128"/>
              <a:ea typeface="ＭＳ ゴシック" pitchFamily="49" charset="-128"/>
            </a:endParaRPr>
          </a:p>
        </p:txBody>
      </p:sp>
      <p:sp>
        <p:nvSpPr>
          <p:cNvPr id="13" name="上矢印 12"/>
          <p:cNvSpPr/>
          <p:nvPr/>
        </p:nvSpPr>
        <p:spPr>
          <a:xfrm>
            <a:off x="2838203" y="2229371"/>
            <a:ext cx="1009402" cy="1415653"/>
          </a:xfrm>
          <a:prstGeom prst="up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latin typeface="ＭＳ ゴシック" pitchFamily="49" charset="-128"/>
                <a:ea typeface="ＭＳ ゴシック" pitchFamily="49" charset="-128"/>
              </a:rPr>
              <a:t>2</a:t>
            </a:r>
            <a:r>
              <a:rPr kumimoji="1" lang="en-US" altLang="ja-JP" sz="1600" b="1" dirty="0" smtClean="0">
                <a:solidFill>
                  <a:schemeClr val="tx1"/>
                </a:solidFill>
                <a:latin typeface="ＭＳ ゴシック" pitchFamily="49" charset="-128"/>
                <a:ea typeface="ＭＳ ゴシック" pitchFamily="49" charset="-128"/>
              </a:rPr>
              <a:t>86</a:t>
            </a:r>
            <a:r>
              <a:rPr kumimoji="1" lang="ja-JP" altLang="en-US" b="1" dirty="0" smtClean="0">
                <a:solidFill>
                  <a:schemeClr val="tx1"/>
                </a:solidFill>
                <a:latin typeface="ＭＳ ゴシック" pitchFamily="49" charset="-128"/>
                <a:ea typeface="ＭＳ ゴシック" pitchFamily="49" charset="-128"/>
              </a:rPr>
              <a:t>％</a:t>
            </a:r>
            <a:endParaRPr kumimoji="1" lang="en-US" altLang="ja-JP" b="1" dirty="0" smtClean="0">
              <a:solidFill>
                <a:schemeClr val="tx1"/>
              </a:solidFill>
              <a:latin typeface="ＭＳ ゴシック" pitchFamily="49" charset="-128"/>
              <a:ea typeface="ＭＳ ゴシック" pitchFamily="49" charset="-128"/>
            </a:endParaRPr>
          </a:p>
          <a:p>
            <a:pPr algn="ctr"/>
            <a:r>
              <a:rPr kumimoji="1" lang="ja-JP" altLang="en-US" b="1" dirty="0" smtClean="0">
                <a:solidFill>
                  <a:schemeClr val="tx1"/>
                </a:solidFill>
                <a:latin typeface="ＭＳ ゴシック" pitchFamily="49" charset="-128"/>
                <a:ea typeface="ＭＳ ゴシック" pitchFamily="49" charset="-128"/>
              </a:rPr>
              <a:t>増</a:t>
            </a:r>
            <a:endParaRPr kumimoji="1" lang="ja-JP" altLang="en-US" b="1" dirty="0">
              <a:solidFill>
                <a:schemeClr val="tx1"/>
              </a:solidFill>
              <a:latin typeface="ＭＳ ゴシック" pitchFamily="49" charset="-128"/>
              <a:ea typeface="ＭＳ ゴシック" pitchFamily="49" charset="-128"/>
            </a:endParaRPr>
          </a:p>
        </p:txBody>
      </p:sp>
      <p:sp>
        <p:nvSpPr>
          <p:cNvPr id="14" name="上矢印 13"/>
          <p:cNvSpPr/>
          <p:nvPr/>
        </p:nvSpPr>
        <p:spPr>
          <a:xfrm>
            <a:off x="6337461" y="2564904"/>
            <a:ext cx="1009402" cy="1080120"/>
          </a:xfrm>
          <a:prstGeom prst="up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latin typeface="ＭＳ ゴシック" pitchFamily="49" charset="-128"/>
                <a:ea typeface="ＭＳ ゴシック" pitchFamily="49" charset="-128"/>
              </a:rPr>
              <a:t>14</a:t>
            </a:r>
            <a:r>
              <a:rPr kumimoji="1" lang="ja-JP" altLang="en-US" b="1" dirty="0" smtClean="0">
                <a:solidFill>
                  <a:schemeClr val="tx1"/>
                </a:solidFill>
                <a:latin typeface="ＭＳ ゴシック" pitchFamily="49" charset="-128"/>
                <a:ea typeface="ＭＳ ゴシック" pitchFamily="49" charset="-128"/>
              </a:rPr>
              <a:t>％</a:t>
            </a:r>
            <a:endParaRPr kumimoji="1" lang="en-US" altLang="ja-JP" b="1" dirty="0" smtClean="0">
              <a:solidFill>
                <a:schemeClr val="tx1"/>
              </a:solidFill>
              <a:latin typeface="ＭＳ ゴシック" pitchFamily="49" charset="-128"/>
              <a:ea typeface="ＭＳ ゴシック" pitchFamily="49" charset="-128"/>
            </a:endParaRPr>
          </a:p>
          <a:p>
            <a:pPr algn="ctr"/>
            <a:r>
              <a:rPr kumimoji="1" lang="ja-JP" altLang="en-US" b="1" dirty="0" smtClean="0">
                <a:solidFill>
                  <a:schemeClr val="tx1"/>
                </a:solidFill>
                <a:latin typeface="ＭＳ ゴシック" pitchFamily="49" charset="-128"/>
                <a:ea typeface="ＭＳ ゴシック" pitchFamily="49" charset="-128"/>
              </a:rPr>
              <a:t>増</a:t>
            </a:r>
            <a:endParaRPr kumimoji="1" lang="ja-JP" altLang="en-US" b="1" dirty="0">
              <a:solidFill>
                <a:schemeClr val="tx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896784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412776"/>
            <a:ext cx="7772400" cy="1296144"/>
          </a:xfrm>
        </p:spPr>
        <p:txBody>
          <a:bodyPr>
            <a:normAutofit fontScale="90000"/>
          </a:bodyPr>
          <a:lstStyle/>
          <a:p>
            <a:r>
              <a:rPr lang="en-US" altLang="ja-JP" dirty="0">
                <a:latin typeface="ＭＳ ゴシック" pitchFamily="49" charset="-128"/>
                <a:ea typeface="ＭＳ ゴシック" pitchFamily="49" charset="-128"/>
              </a:rPr>
              <a:t>Ⅲ</a:t>
            </a:r>
            <a:r>
              <a:rPr lang="ja-JP" altLang="en-US" dirty="0" err="1">
                <a:latin typeface="ＭＳ ゴシック" pitchFamily="49" charset="-128"/>
                <a:ea typeface="ＭＳ ゴシック" pitchFamily="49" charset="-128"/>
              </a:rPr>
              <a:t>．</a:t>
            </a:r>
            <a:r>
              <a:rPr lang="ja-JP" altLang="en-US" sz="6700" dirty="0">
                <a:latin typeface="ＭＳ ゴシック" pitchFamily="49" charset="-128"/>
                <a:ea typeface="ＭＳ ゴシック" pitchFamily="49" charset="-128"/>
              </a:rPr>
              <a:t>能</a:t>
            </a:r>
            <a:r>
              <a:rPr lang="ja-JP" altLang="en-US" dirty="0">
                <a:latin typeface="ＭＳ ゴシック" pitchFamily="49" charset="-128"/>
                <a:ea typeface="ＭＳ ゴシック" pitchFamily="49" charset="-128"/>
              </a:rPr>
              <a:t>動喫煙の害</a:t>
            </a:r>
            <a:r>
              <a:rPr lang="en-US" altLang="ja-JP" dirty="0" smtClean="0">
                <a:latin typeface="ＭＳ ゴシック" pitchFamily="49" charset="-128"/>
                <a:ea typeface="ＭＳ ゴシック" pitchFamily="49" charset="-128"/>
              </a:rPr>
              <a:t/>
            </a:r>
            <a:br>
              <a:rPr lang="en-US" altLang="ja-JP" dirty="0" smtClean="0">
                <a:latin typeface="ＭＳ ゴシック" pitchFamily="49" charset="-128"/>
                <a:ea typeface="ＭＳ ゴシック" pitchFamily="49" charset="-128"/>
              </a:rPr>
            </a:br>
            <a:r>
              <a:rPr lang="ja-JP" altLang="en-US" dirty="0" smtClean="0">
                <a:latin typeface="ＭＳ ゴシック" pitchFamily="49" charset="-128"/>
                <a:ea typeface="ＭＳ ゴシック" pitchFamily="49" charset="-128"/>
              </a:rPr>
              <a:t>（</a:t>
            </a:r>
            <a:r>
              <a:rPr lang="ja-JP" altLang="en-US" dirty="0">
                <a:latin typeface="ＭＳ ゴシック" pitchFamily="49" charset="-128"/>
                <a:ea typeface="ＭＳ ゴシック" pitchFamily="49" charset="-128"/>
              </a:rPr>
              <a:t>１）</a:t>
            </a:r>
            <a:r>
              <a:rPr lang="ja-JP" altLang="en-US" sz="6700" dirty="0">
                <a:latin typeface="ＭＳ ゴシック" pitchFamily="49" charset="-128"/>
                <a:ea typeface="ＭＳ ゴシック" pitchFamily="49" charset="-128"/>
              </a:rPr>
              <a:t>肺</a:t>
            </a:r>
            <a:r>
              <a:rPr lang="ja-JP" altLang="en-US" dirty="0">
                <a:latin typeface="ＭＳ ゴシック" pitchFamily="49" charset="-128"/>
                <a:ea typeface="ＭＳ ゴシック" pitchFamily="49" charset="-128"/>
              </a:rPr>
              <a:t>癌および肺疾患</a:t>
            </a:r>
          </a:p>
        </p:txBody>
      </p:sp>
      <p:sp>
        <p:nvSpPr>
          <p:cNvPr id="5" name="正方形/長方形 4"/>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212976"/>
            <a:ext cx="2123281" cy="29289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0152" y="2924944"/>
            <a:ext cx="2049743" cy="2420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338080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864095"/>
          </a:xfrm>
        </p:spPr>
        <p:txBody>
          <a:bodyPr>
            <a:normAutofit/>
          </a:bodyPr>
          <a:lstStyle/>
          <a:p>
            <a:r>
              <a:rPr lang="ja-JP" altLang="en-US" sz="3200" dirty="0" smtClean="0">
                <a:latin typeface="ＭＳ ゴシック" pitchFamily="49" charset="-128"/>
                <a:ea typeface="ＭＳ ゴシック" pitchFamily="49" charset="-128"/>
              </a:rPr>
              <a:t>環境の差による喫煙再発</a:t>
            </a:r>
            <a:endParaRPr lang="zh-TW"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1503911916"/>
              </p:ext>
            </p:extLst>
          </p:nvPr>
        </p:nvGraphicFramePr>
        <p:xfrm>
          <a:off x="1043608" y="1196752"/>
          <a:ext cx="7632848" cy="4480272"/>
        </p:xfrm>
        <a:graphic>
          <a:graphicData uri="http://schemas.openxmlformats.org/drawingml/2006/chart">
            <c:chart xmlns:c="http://schemas.openxmlformats.org/drawingml/2006/chart" xmlns:r="http://schemas.openxmlformats.org/officeDocument/2006/relationships" r:id="rId3"/>
          </a:graphicData>
        </a:graphic>
      </p:graphicFrame>
      <p:sp>
        <p:nvSpPr>
          <p:cNvPr id="4" name="下矢印 3"/>
          <p:cNvSpPr/>
          <p:nvPr/>
        </p:nvSpPr>
        <p:spPr>
          <a:xfrm>
            <a:off x="6444208" y="1340768"/>
            <a:ext cx="864096" cy="1440160"/>
          </a:xfrm>
          <a:prstGeom prst="downArrow">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5" name="テキスト ボックス 4"/>
          <p:cNvSpPr txBox="1"/>
          <p:nvPr/>
        </p:nvSpPr>
        <p:spPr>
          <a:xfrm>
            <a:off x="5982543" y="1196752"/>
            <a:ext cx="461665" cy="1800200"/>
          </a:xfrm>
          <a:prstGeom prst="rect">
            <a:avLst/>
          </a:prstGeom>
          <a:noFill/>
        </p:spPr>
        <p:txBody>
          <a:bodyPr vert="eaVert" wrap="square" rtlCol="0">
            <a:spAutoFit/>
          </a:bodyPr>
          <a:lstStyle/>
          <a:p>
            <a:r>
              <a:rPr kumimoji="1" lang="en-US" altLang="ja-JP" b="1" dirty="0" smtClean="0">
                <a:latin typeface="ＭＳ ゴシック" pitchFamily="49" charset="-128"/>
                <a:ea typeface="ＭＳ ゴシック" pitchFamily="49" charset="-128"/>
              </a:rPr>
              <a:t>40</a:t>
            </a:r>
            <a:r>
              <a:rPr kumimoji="1" lang="ja-JP" altLang="en-US" b="1" dirty="0" smtClean="0">
                <a:latin typeface="ＭＳ ゴシック" pitchFamily="49" charset="-128"/>
                <a:ea typeface="ＭＳ ゴシック" pitchFamily="49" charset="-128"/>
              </a:rPr>
              <a:t>％再発が減少</a:t>
            </a:r>
            <a:endParaRPr kumimoji="1" lang="ja-JP" altLang="en-US" b="1" dirty="0">
              <a:latin typeface="ＭＳ ゴシック" pitchFamily="49" charset="-128"/>
              <a:ea typeface="ＭＳ ゴシック" pitchFamily="49" charset="-128"/>
            </a:endParaRPr>
          </a:p>
        </p:txBody>
      </p:sp>
      <p:sp>
        <p:nvSpPr>
          <p:cNvPr id="6" name="正方形/長方形 5"/>
          <p:cNvSpPr/>
          <p:nvPr/>
        </p:nvSpPr>
        <p:spPr>
          <a:xfrm>
            <a:off x="4158208" y="6145559"/>
            <a:ext cx="4950296" cy="307777"/>
          </a:xfrm>
          <a:prstGeom prst="rect">
            <a:avLst/>
          </a:prstGeom>
        </p:spPr>
        <p:txBody>
          <a:bodyPr wrap="square">
            <a:spAutoFit/>
          </a:bodyPr>
          <a:lstStyle/>
          <a:p>
            <a:pPr>
              <a:defRPr/>
            </a:pPr>
            <a:r>
              <a:rPr lang="en-US" altLang="ja-JP" sz="1400" dirty="0">
                <a:latin typeface="ＭＳ ゴシック" pitchFamily="49" charset="-128"/>
                <a:ea typeface="ＭＳ ゴシック" pitchFamily="49" charset="-128"/>
              </a:rPr>
              <a:t>Hyland A, </a:t>
            </a:r>
            <a:r>
              <a:rPr lang="en-US" altLang="ja-JP" sz="1400" dirty="0" smtClean="0">
                <a:latin typeface="ＭＳ ゴシック" pitchFamily="49" charset="-128"/>
                <a:ea typeface="ＭＳ ゴシック" pitchFamily="49" charset="-128"/>
              </a:rPr>
              <a:t>et al: </a:t>
            </a:r>
            <a:r>
              <a:rPr lang="en-US" altLang="ja-JP" sz="1400" dirty="0">
                <a:latin typeface="ＭＳ ゴシック" pitchFamily="49" charset="-128"/>
                <a:ea typeface="ＭＳ ゴシック" pitchFamily="49" charset="-128"/>
              </a:rPr>
              <a:t>Nicotine </a:t>
            </a:r>
            <a:r>
              <a:rPr lang="en-US" altLang="ja-JP" sz="1400" dirty="0" err="1">
                <a:latin typeface="ＭＳ ゴシック" pitchFamily="49" charset="-128"/>
                <a:ea typeface="ＭＳ ゴシック" pitchFamily="49" charset="-128"/>
              </a:rPr>
              <a:t>Tob</a:t>
            </a:r>
            <a:r>
              <a:rPr lang="en-US" altLang="ja-JP" sz="1400" dirty="0">
                <a:latin typeface="ＭＳ ゴシック" pitchFamily="49" charset="-128"/>
                <a:ea typeface="ＭＳ ゴシック" pitchFamily="49" charset="-128"/>
              </a:rPr>
              <a:t> Res 11; 614-618, 2009.</a:t>
            </a:r>
          </a:p>
        </p:txBody>
      </p:sp>
      <p:sp>
        <p:nvSpPr>
          <p:cNvPr id="7" name="テキスト ボックス 6"/>
          <p:cNvSpPr txBox="1"/>
          <p:nvPr/>
        </p:nvSpPr>
        <p:spPr>
          <a:xfrm>
            <a:off x="948787" y="764704"/>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8" name="テキスト ボックス 7"/>
          <p:cNvSpPr txBox="1"/>
          <p:nvPr/>
        </p:nvSpPr>
        <p:spPr>
          <a:xfrm>
            <a:off x="633626" y="836712"/>
            <a:ext cx="553998" cy="707886"/>
          </a:xfrm>
          <a:prstGeom prst="rect">
            <a:avLst/>
          </a:prstGeom>
          <a:noFill/>
        </p:spPr>
        <p:txBody>
          <a:bodyPr vert="eaVert" wrap="none" rtlCol="0">
            <a:spAutoFit/>
          </a:bodyPr>
          <a:lstStyle/>
          <a:p>
            <a:r>
              <a:rPr lang="ja-JP" altLang="en-US" sz="2400" dirty="0" smtClean="0">
                <a:latin typeface="ＭＳ ゴシック" pitchFamily="49" charset="-128"/>
                <a:ea typeface="ＭＳ ゴシック" pitchFamily="49" charset="-128"/>
              </a:rPr>
              <a:t>再発</a:t>
            </a:r>
            <a:endParaRPr kumimoji="1" lang="ja-JP" altLang="en-US" sz="2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0363763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04664"/>
            <a:ext cx="7772400" cy="864096"/>
          </a:xfrm>
        </p:spPr>
        <p:txBody>
          <a:bodyPr>
            <a:normAutofit/>
          </a:bodyPr>
          <a:lstStyle/>
          <a:p>
            <a:r>
              <a:rPr lang="zh-TW" altLang="en-US" sz="3600" dirty="0">
                <a:latin typeface="ＭＳ ゴシック" pitchFamily="49" charset="-128"/>
                <a:ea typeface="ＭＳ ゴシック" pitchFamily="49" charset="-128"/>
              </a:rPr>
              <a:t>受動</a:t>
            </a:r>
            <a:r>
              <a:rPr lang="zh-TW" altLang="en-US" sz="3600" dirty="0" smtClean="0">
                <a:latin typeface="ＭＳ ゴシック" pitchFamily="49" charset="-128"/>
                <a:ea typeface="ＭＳ ゴシック" pitchFamily="49" charset="-128"/>
              </a:rPr>
              <a:t>喫煙</a:t>
            </a:r>
            <a:r>
              <a:rPr lang="ja-JP" altLang="en-US" sz="3600" dirty="0" smtClean="0">
                <a:latin typeface="ＭＳ ゴシック" pitchFamily="49" charset="-128"/>
                <a:ea typeface="ＭＳ ゴシック" pitchFamily="49" charset="-128"/>
              </a:rPr>
              <a:t>の健康被害を</a:t>
            </a:r>
            <a:r>
              <a:rPr lang="zh-TW" altLang="en-US" sz="3600" dirty="0" smtClean="0">
                <a:latin typeface="ＭＳ ゴシック" pitchFamily="49" charset="-128"/>
                <a:ea typeface="ＭＳ ゴシック" pitchFamily="49" charset="-128"/>
              </a:rPr>
              <a:t>防止</a:t>
            </a:r>
            <a:r>
              <a:rPr lang="ja-JP" altLang="en-US" sz="3600" dirty="0" smtClean="0">
                <a:latin typeface="ＭＳ ゴシック" pitchFamily="49" charset="-128"/>
                <a:ea typeface="ＭＳ ゴシック" pitchFamily="49" charset="-128"/>
              </a:rPr>
              <a:t>するには</a:t>
            </a:r>
            <a:endParaRPr lang="zh-TW" altLang="en-US" sz="3600" dirty="0">
              <a:latin typeface="ＭＳ ゴシック" pitchFamily="49" charset="-128"/>
              <a:ea typeface="ＭＳ ゴシック" pitchFamily="49" charset="-128"/>
            </a:endParaRPr>
          </a:p>
        </p:txBody>
      </p:sp>
      <p:graphicFrame>
        <p:nvGraphicFramePr>
          <p:cNvPr id="2" name="図表 1"/>
          <p:cNvGraphicFramePr/>
          <p:nvPr>
            <p:extLst>
              <p:ext uri="{D42A27DB-BD31-4B8C-83A1-F6EECF244321}">
                <p14:modId xmlns="" xmlns:p14="http://schemas.microsoft.com/office/powerpoint/2010/main" val="1682861198"/>
              </p:ext>
            </p:extLst>
          </p:nvPr>
        </p:nvGraphicFramePr>
        <p:xfrm>
          <a:off x="723509" y="1340768"/>
          <a:ext cx="7880939"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正方形/長方形 6"/>
          <p:cNvSpPr/>
          <p:nvPr/>
        </p:nvSpPr>
        <p:spPr>
          <a:xfrm>
            <a:off x="1799184" y="5733256"/>
            <a:ext cx="7237312" cy="738664"/>
          </a:xfrm>
          <a:prstGeom prst="rect">
            <a:avLst/>
          </a:prstGeom>
        </p:spPr>
        <p:txBody>
          <a:bodyPr wrap="square">
            <a:spAutoFit/>
          </a:bodyPr>
          <a:lstStyle/>
          <a:p>
            <a:r>
              <a:rPr lang="en-US" altLang="ja-JP" sz="1400" dirty="0" smtClean="0">
                <a:latin typeface="ＭＳ ゴシック" pitchFamily="49" charset="-128"/>
                <a:ea typeface="ＭＳ ゴシック" pitchFamily="49" charset="-128"/>
              </a:rPr>
              <a:t>World </a:t>
            </a:r>
            <a:r>
              <a:rPr lang="en-US" altLang="ja-JP" sz="1400" dirty="0">
                <a:latin typeface="ＭＳ ゴシック" pitchFamily="49" charset="-128"/>
                <a:ea typeface="ＭＳ ゴシック" pitchFamily="49" charset="-128"/>
              </a:rPr>
              <a:t>Health </a:t>
            </a:r>
            <a:r>
              <a:rPr lang="en-US" altLang="ja-JP" sz="1400" dirty="0" smtClean="0">
                <a:latin typeface="ＭＳ ゴシック" pitchFamily="49" charset="-128"/>
                <a:ea typeface="ＭＳ ゴシック" pitchFamily="49" charset="-128"/>
              </a:rPr>
              <a:t>Organization</a:t>
            </a:r>
            <a:r>
              <a:rPr lang="ja-JP"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WHO</a:t>
            </a:r>
            <a:r>
              <a:rPr lang="ja-JP"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2007</a:t>
            </a:r>
            <a:endParaRPr lang="en-US" altLang="ja-JP" sz="1400" dirty="0">
              <a:latin typeface="ＭＳ ゴシック" pitchFamily="49" charset="-128"/>
              <a:ea typeface="ＭＳ ゴシック" pitchFamily="49" charset="-128"/>
            </a:endParaRPr>
          </a:p>
          <a:p>
            <a:r>
              <a:rPr lang="en-US" altLang="ja-JP" sz="1400" dirty="0" smtClean="0">
                <a:latin typeface="ＭＳ ゴシック" pitchFamily="49" charset="-128"/>
                <a:ea typeface="ＭＳ ゴシック" pitchFamily="49" charset="-128"/>
              </a:rPr>
              <a:t>Protection </a:t>
            </a:r>
            <a:r>
              <a:rPr lang="en-US" altLang="ja-JP" sz="1400" dirty="0">
                <a:latin typeface="ＭＳ ゴシック" pitchFamily="49" charset="-128"/>
                <a:ea typeface="ＭＳ ゴシック" pitchFamily="49" charset="-128"/>
              </a:rPr>
              <a:t>from </a:t>
            </a:r>
            <a:r>
              <a:rPr lang="en-US" altLang="ja-JP" sz="1400" dirty="0" smtClean="0">
                <a:latin typeface="ＭＳ ゴシック" pitchFamily="49" charset="-128"/>
                <a:ea typeface="ＭＳ ゴシック" pitchFamily="49" charset="-128"/>
              </a:rPr>
              <a:t>exposure to </a:t>
            </a:r>
            <a:r>
              <a:rPr lang="en-US" altLang="ja-JP" sz="1400" dirty="0">
                <a:latin typeface="ＭＳ ゴシック" pitchFamily="49" charset="-128"/>
                <a:ea typeface="ＭＳ ゴシック" pitchFamily="49" charset="-128"/>
              </a:rPr>
              <a:t>second-hand tobacco </a:t>
            </a:r>
            <a:r>
              <a:rPr lang="en-US" altLang="ja-JP" sz="1400" dirty="0" smtClean="0">
                <a:latin typeface="ＭＳ ゴシック" pitchFamily="49" charset="-128"/>
                <a:ea typeface="ＭＳ ゴシック" pitchFamily="49" charset="-128"/>
              </a:rPr>
              <a:t>smoke. Policy recommendations.</a:t>
            </a:r>
          </a:p>
          <a:p>
            <a:r>
              <a:rPr lang="en-US" altLang="ja-JP" sz="1400" u="sng" dirty="0">
                <a:latin typeface="ＭＳ ゴシック" pitchFamily="49" charset="-128"/>
                <a:ea typeface="ＭＳ ゴシック" pitchFamily="49" charset="-128"/>
              </a:rPr>
              <a:t>http://whqlibdoc.who.int/publications/2007/9789241563413_eng.pdf</a:t>
            </a:r>
            <a:endParaRPr lang="ja-JP" altLang="en-US" sz="1400" u="sng"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94027047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348880"/>
            <a:ext cx="7772400" cy="1470025"/>
          </a:xfrm>
        </p:spPr>
        <p:txBody>
          <a:bodyPr>
            <a:normAutofit/>
          </a:bodyPr>
          <a:lstStyle/>
          <a:p>
            <a:r>
              <a:rPr lang="en-US" altLang="ja-JP" sz="3600" dirty="0">
                <a:latin typeface="ＭＳ ゴシック" pitchFamily="49" charset="-128"/>
                <a:ea typeface="ＭＳ ゴシック" pitchFamily="49" charset="-128"/>
              </a:rPr>
              <a:t>Ⅸ</a:t>
            </a:r>
            <a:r>
              <a:rPr lang="ja-JP" altLang="en-US" sz="3600" dirty="0" err="1" smtClean="0">
                <a:latin typeface="ＭＳ ゴシック" pitchFamily="49" charset="-128"/>
                <a:ea typeface="ＭＳ ゴシック" pitchFamily="49" charset="-128"/>
              </a:rPr>
              <a:t>．</a:t>
            </a:r>
            <a:r>
              <a:rPr lang="ja-JP" altLang="en-US" sz="6000" dirty="0" smtClean="0">
                <a:latin typeface="ＭＳ ゴシック" pitchFamily="49" charset="-128"/>
                <a:ea typeface="ＭＳ ゴシック" pitchFamily="49" charset="-128"/>
              </a:rPr>
              <a:t>タ</a:t>
            </a:r>
            <a:r>
              <a:rPr lang="ja-JP" altLang="en-US" sz="3600" dirty="0" smtClean="0">
                <a:latin typeface="ＭＳ ゴシック" pitchFamily="49" charset="-128"/>
                <a:ea typeface="ＭＳ ゴシック" pitchFamily="49" charset="-128"/>
              </a:rPr>
              <a:t>バコに関する誤った考え</a:t>
            </a:r>
            <a:endParaRPr lang="zh-TW" altLang="en-US" sz="3600" dirty="0">
              <a:latin typeface="ＭＳ ゴシック" pitchFamily="49" charset="-128"/>
              <a:ea typeface="ＭＳ ゴシック" pitchFamily="49" charset="-128"/>
            </a:endParaRP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08112207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63" name="Picture 55" descr="タバコの穴"/>
          <p:cNvPicPr>
            <a:picLocks noGrp="1" noChangeAspect="1" noChangeArrowheads="1"/>
          </p:cNvPicPr>
          <p:nvPr>
            <p:ph/>
          </p:nvPr>
        </p:nvPicPr>
        <p:blipFill>
          <a:blip r:embed="rId3" cstate="print">
            <a:extLst>
              <a:ext uri="{28A0092B-C50C-407E-A947-70E740481C1C}">
                <a14:useLocalDpi xmlns="" xmlns:a14="http://schemas.microsoft.com/office/drawing/2010/main" val="0"/>
              </a:ext>
            </a:extLst>
          </a:blip>
          <a:srcRect/>
          <a:stretch>
            <a:fillRect/>
          </a:stretch>
        </p:blipFill>
        <p:spPr>
          <a:xfrm>
            <a:off x="1258888" y="1052736"/>
            <a:ext cx="6481762" cy="47450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22264" name="Text Box 56"/>
          <p:cNvSpPr txBox="1">
            <a:spLocks noChangeArrowheads="1"/>
          </p:cNvSpPr>
          <p:nvPr/>
        </p:nvSpPr>
        <p:spPr bwMode="auto">
          <a:xfrm>
            <a:off x="1320800" y="5793011"/>
            <a:ext cx="64182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2400">
                <a:latin typeface="ＭＳ ゴシック" pitchFamily="49" charset="-128"/>
                <a:ea typeface="ＭＳ ゴシック" pitchFamily="49" charset="-128"/>
              </a:rPr>
              <a:t>軽い表示のものほど穴の数が多いのです</a:t>
            </a:r>
          </a:p>
        </p:txBody>
      </p:sp>
      <p:sp>
        <p:nvSpPr>
          <p:cNvPr id="222265" name="Line 57"/>
          <p:cNvSpPr>
            <a:spLocks noChangeShapeType="1"/>
          </p:cNvSpPr>
          <p:nvPr/>
        </p:nvSpPr>
        <p:spPr bwMode="auto">
          <a:xfrm>
            <a:off x="1979613" y="2276699"/>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66" name="Line 58"/>
          <p:cNvSpPr>
            <a:spLocks noChangeShapeType="1"/>
          </p:cNvSpPr>
          <p:nvPr/>
        </p:nvSpPr>
        <p:spPr bwMode="auto">
          <a:xfrm>
            <a:off x="2195513" y="2276699"/>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67" name="Line 59"/>
          <p:cNvSpPr>
            <a:spLocks noChangeShapeType="1"/>
          </p:cNvSpPr>
          <p:nvPr/>
        </p:nvSpPr>
        <p:spPr bwMode="auto">
          <a:xfrm>
            <a:off x="2987675" y="2276699"/>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68" name="Line 60"/>
          <p:cNvSpPr>
            <a:spLocks noChangeShapeType="1"/>
          </p:cNvSpPr>
          <p:nvPr/>
        </p:nvSpPr>
        <p:spPr bwMode="auto">
          <a:xfrm>
            <a:off x="3132138" y="2276699"/>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69" name="Line 61"/>
          <p:cNvSpPr>
            <a:spLocks noChangeShapeType="1"/>
          </p:cNvSpPr>
          <p:nvPr/>
        </p:nvSpPr>
        <p:spPr bwMode="auto">
          <a:xfrm>
            <a:off x="3924300" y="2276699"/>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0" name="Line 62"/>
          <p:cNvSpPr>
            <a:spLocks noChangeShapeType="1"/>
          </p:cNvSpPr>
          <p:nvPr/>
        </p:nvSpPr>
        <p:spPr bwMode="auto">
          <a:xfrm>
            <a:off x="4067175" y="2276699"/>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1" name="Line 63"/>
          <p:cNvSpPr>
            <a:spLocks noChangeShapeType="1"/>
          </p:cNvSpPr>
          <p:nvPr/>
        </p:nvSpPr>
        <p:spPr bwMode="auto">
          <a:xfrm>
            <a:off x="5003800" y="2205261"/>
            <a:ext cx="0" cy="28733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2" name="Line 64"/>
          <p:cNvSpPr>
            <a:spLocks noChangeShapeType="1"/>
          </p:cNvSpPr>
          <p:nvPr/>
        </p:nvSpPr>
        <p:spPr bwMode="auto">
          <a:xfrm>
            <a:off x="7164388" y="2852961"/>
            <a:ext cx="0" cy="28733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3" name="Line 65"/>
          <p:cNvSpPr>
            <a:spLocks noChangeShapeType="1"/>
          </p:cNvSpPr>
          <p:nvPr/>
        </p:nvSpPr>
        <p:spPr bwMode="auto">
          <a:xfrm>
            <a:off x="5148263" y="2205261"/>
            <a:ext cx="0" cy="28733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4" name="Line 66"/>
          <p:cNvSpPr>
            <a:spLocks noChangeShapeType="1"/>
          </p:cNvSpPr>
          <p:nvPr/>
        </p:nvSpPr>
        <p:spPr bwMode="auto">
          <a:xfrm>
            <a:off x="6156325" y="2349724"/>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5" name="Line 67"/>
          <p:cNvSpPr>
            <a:spLocks noChangeShapeType="1"/>
          </p:cNvSpPr>
          <p:nvPr/>
        </p:nvSpPr>
        <p:spPr bwMode="auto">
          <a:xfrm>
            <a:off x="7019925" y="2852961"/>
            <a:ext cx="0" cy="287338"/>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6" name="Line 68"/>
          <p:cNvSpPr>
            <a:spLocks noChangeShapeType="1"/>
          </p:cNvSpPr>
          <p:nvPr/>
        </p:nvSpPr>
        <p:spPr bwMode="auto">
          <a:xfrm>
            <a:off x="6011863" y="2349724"/>
            <a:ext cx="0" cy="287337"/>
          </a:xfrm>
          <a:prstGeom prst="line">
            <a:avLst/>
          </a:prstGeom>
          <a:noFill/>
          <a:ln w="571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2277" name="Text Box 69"/>
          <p:cNvSpPr txBox="1">
            <a:spLocks noChangeArrowheads="1"/>
          </p:cNvSpPr>
          <p:nvPr/>
        </p:nvSpPr>
        <p:spPr bwMode="auto">
          <a:xfrm>
            <a:off x="2003802" y="6279703"/>
            <a:ext cx="703269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ＭＳ ゴシック" pitchFamily="49" charset="-128"/>
                <a:ea typeface="ＭＳ ゴシック" pitchFamily="49" charset="-128"/>
              </a:rPr>
              <a:t>中村正和監修</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タバコは全身病：卒煙編（少年写真新聞社）</a:t>
            </a:r>
            <a:r>
              <a:rPr lang="en-US" altLang="ja-JP" sz="1200" dirty="0">
                <a:latin typeface="ＭＳ ゴシック" pitchFamily="49" charset="-128"/>
                <a:ea typeface="ＭＳ ゴシック" pitchFamily="49" charset="-128"/>
              </a:rPr>
              <a:t>. 2004</a:t>
            </a:r>
            <a:r>
              <a:rPr lang="en-US" altLang="ja-JP" sz="1200" dirty="0" smtClean="0">
                <a:latin typeface="ＭＳ ゴシック" pitchFamily="49" charset="-128"/>
                <a:ea typeface="ＭＳ ゴシック" pitchFamily="49" charset="-128"/>
              </a:rPr>
              <a:t>.</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222279" name="Text Box 71"/>
          <p:cNvSpPr txBox="1">
            <a:spLocks noChangeArrowheads="1"/>
          </p:cNvSpPr>
          <p:nvPr/>
        </p:nvSpPr>
        <p:spPr bwMode="auto">
          <a:xfrm>
            <a:off x="1476375" y="4580161"/>
            <a:ext cx="6186309" cy="830997"/>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chemeClr val="bg1"/>
                </a:solidFill>
                <a:latin typeface="ＭＳ ゴシック" pitchFamily="49" charset="-128"/>
                <a:ea typeface="ＭＳ ゴシック" pitchFamily="49" charset="-128"/>
              </a:rPr>
              <a:t>　　　　　　ニコチン表示量</a:t>
            </a:r>
          </a:p>
          <a:p>
            <a:r>
              <a:rPr lang="en-US" altLang="ja-JP" sz="2400">
                <a:solidFill>
                  <a:schemeClr val="bg1"/>
                </a:solidFill>
                <a:latin typeface="ＭＳ ゴシック" pitchFamily="49" charset="-128"/>
                <a:ea typeface="ＭＳ ゴシック" pitchFamily="49" charset="-128"/>
              </a:rPr>
              <a:t>0.1mg  0.3mg 0.4mg  0.5mg  0.7mg  0.8mg</a:t>
            </a:r>
          </a:p>
        </p:txBody>
      </p:sp>
      <p:sp>
        <p:nvSpPr>
          <p:cNvPr id="222280" name="Rectangle 72"/>
          <p:cNvSpPr>
            <a:spLocks noGrp="1" noChangeArrowheads="1"/>
          </p:cNvSpPr>
          <p:nvPr>
            <p:ph type="title" idx="4294967295"/>
          </p:nvPr>
        </p:nvSpPr>
        <p:spPr>
          <a:xfrm>
            <a:off x="457200" y="26988"/>
            <a:ext cx="8229600" cy="1143000"/>
          </a:xfrm>
        </p:spPr>
        <p:txBody>
          <a:bodyPr>
            <a:normAutofit/>
          </a:bodyPr>
          <a:lstStyle/>
          <a:p>
            <a:r>
              <a:rPr lang="ja-JP" altLang="en-US" sz="2800" dirty="0">
                <a:solidFill>
                  <a:schemeClr val="tx1"/>
                </a:solidFill>
                <a:latin typeface="ＭＳ ゴシック" pitchFamily="49" charset="-128"/>
                <a:ea typeface="ＭＳ ゴシック" pitchFamily="49" charset="-128"/>
              </a:rPr>
              <a:t>気づいてますか？</a:t>
            </a:r>
            <a:br>
              <a:rPr lang="ja-JP" altLang="en-US" sz="2800" dirty="0">
                <a:solidFill>
                  <a:schemeClr val="tx1"/>
                </a:solidFill>
                <a:latin typeface="ＭＳ ゴシック" pitchFamily="49" charset="-128"/>
                <a:ea typeface="ＭＳ ゴシック" pitchFamily="49" charset="-128"/>
              </a:rPr>
            </a:br>
            <a:r>
              <a:rPr lang="ja-JP" altLang="en-US" sz="2800" dirty="0">
                <a:solidFill>
                  <a:schemeClr val="tx1"/>
                </a:solidFill>
                <a:latin typeface="ＭＳ ゴシック" pitchFamily="49" charset="-128"/>
                <a:ea typeface="ＭＳ ゴシック" pitchFamily="49" charset="-128"/>
              </a:rPr>
              <a:t>タバコのフィルターにあいているミシン目</a:t>
            </a:r>
          </a:p>
        </p:txBody>
      </p:sp>
    </p:spTree>
    <p:extLst>
      <p:ext uri="{BB962C8B-B14F-4D97-AF65-F5344CB8AC3E}">
        <p14:creationId xmlns="" xmlns:p14="http://schemas.microsoft.com/office/powerpoint/2010/main" val="41363977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1258888" y="1989113"/>
            <a:ext cx="6480175" cy="9366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8547" name="Rectangle 3"/>
          <p:cNvSpPr>
            <a:spLocks noChangeArrowheads="1"/>
          </p:cNvSpPr>
          <p:nvPr/>
        </p:nvSpPr>
        <p:spPr bwMode="auto">
          <a:xfrm>
            <a:off x="1260475" y="4437385"/>
            <a:ext cx="6480175" cy="9366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8548" name="Text Box 4"/>
          <p:cNvSpPr txBox="1">
            <a:spLocks noChangeArrowheads="1"/>
          </p:cNvSpPr>
          <p:nvPr/>
        </p:nvSpPr>
        <p:spPr bwMode="auto">
          <a:xfrm>
            <a:off x="2051050" y="1125513"/>
            <a:ext cx="4248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a:latin typeface="ＭＳ ゴシック" pitchFamily="49" charset="-128"/>
                <a:ea typeface="ＭＳ ゴシック" pitchFamily="49" charset="-128"/>
              </a:rPr>
              <a:t>穴があいていない昔のタバコ</a:t>
            </a:r>
          </a:p>
        </p:txBody>
      </p:sp>
      <p:sp>
        <p:nvSpPr>
          <p:cNvPr id="108549" name="Line 5"/>
          <p:cNvSpPr>
            <a:spLocks noChangeShapeType="1"/>
          </p:cNvSpPr>
          <p:nvPr/>
        </p:nvSpPr>
        <p:spPr bwMode="auto">
          <a:xfrm>
            <a:off x="1042988" y="2133576"/>
            <a:ext cx="7058025" cy="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8550" name="Line 6"/>
          <p:cNvSpPr>
            <a:spLocks noChangeShapeType="1"/>
          </p:cNvSpPr>
          <p:nvPr/>
        </p:nvSpPr>
        <p:spPr bwMode="auto">
          <a:xfrm>
            <a:off x="1042988" y="2349476"/>
            <a:ext cx="7058025" cy="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8551" name="Line 7"/>
          <p:cNvSpPr>
            <a:spLocks noChangeShapeType="1"/>
          </p:cNvSpPr>
          <p:nvPr/>
        </p:nvSpPr>
        <p:spPr bwMode="auto">
          <a:xfrm>
            <a:off x="1042988" y="2565376"/>
            <a:ext cx="7056437" cy="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8552" name="Line 8"/>
          <p:cNvSpPr>
            <a:spLocks noChangeShapeType="1"/>
          </p:cNvSpPr>
          <p:nvPr/>
        </p:nvSpPr>
        <p:spPr bwMode="auto">
          <a:xfrm>
            <a:off x="1042988" y="2781276"/>
            <a:ext cx="7058025" cy="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8553" name="Rectangle 9"/>
          <p:cNvSpPr>
            <a:spLocks noChangeArrowheads="1"/>
          </p:cNvSpPr>
          <p:nvPr/>
        </p:nvSpPr>
        <p:spPr bwMode="auto">
          <a:xfrm>
            <a:off x="1258888" y="1989113"/>
            <a:ext cx="360362" cy="936625"/>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8554" name="Rectangle 10"/>
          <p:cNvSpPr>
            <a:spLocks noChangeArrowheads="1"/>
          </p:cNvSpPr>
          <p:nvPr/>
        </p:nvSpPr>
        <p:spPr bwMode="auto">
          <a:xfrm>
            <a:off x="1260475" y="4437385"/>
            <a:ext cx="360363" cy="936625"/>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8555" name="Line 11"/>
          <p:cNvSpPr>
            <a:spLocks noChangeShapeType="1"/>
          </p:cNvSpPr>
          <p:nvPr/>
        </p:nvSpPr>
        <p:spPr bwMode="auto">
          <a:xfrm>
            <a:off x="1044575" y="4869185"/>
            <a:ext cx="7489825" cy="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8556" name="Line 12"/>
          <p:cNvSpPr>
            <a:spLocks noChangeShapeType="1"/>
          </p:cNvSpPr>
          <p:nvPr/>
        </p:nvSpPr>
        <p:spPr bwMode="auto">
          <a:xfrm>
            <a:off x="1044575" y="4940622"/>
            <a:ext cx="7488238" cy="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8557" name="AutoShape 13"/>
          <p:cNvSpPr>
            <a:spLocks noChangeArrowheads="1"/>
          </p:cNvSpPr>
          <p:nvPr/>
        </p:nvSpPr>
        <p:spPr bwMode="auto">
          <a:xfrm flipV="1">
            <a:off x="6300788" y="4221485"/>
            <a:ext cx="1944687" cy="647700"/>
          </a:xfrm>
          <a:custGeom>
            <a:avLst/>
            <a:gdLst>
              <a:gd name="G0" fmla="+- 16645 0 0"/>
              <a:gd name="G1" fmla="+- 4360 0 0"/>
              <a:gd name="G2" fmla="+- 12158 0 4360"/>
              <a:gd name="G3" fmla="+- G2 0 4360"/>
              <a:gd name="G4" fmla="*/ G3 32768 32059"/>
              <a:gd name="G5" fmla="*/ G4 1 2"/>
              <a:gd name="G6" fmla="+- 21600 0 16645"/>
              <a:gd name="G7" fmla="*/ G6 4360 6079"/>
              <a:gd name="G8" fmla="+- G7 16645 0"/>
              <a:gd name="T0" fmla="*/ 16645 w 21600"/>
              <a:gd name="T1" fmla="*/ 0 h 21600"/>
              <a:gd name="T2" fmla="*/ 16645 w 21600"/>
              <a:gd name="T3" fmla="*/ 12158 h 21600"/>
              <a:gd name="T4" fmla="*/ 175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645" y="0"/>
                </a:lnTo>
                <a:lnTo>
                  <a:pt x="16645" y="4360"/>
                </a:lnTo>
                <a:lnTo>
                  <a:pt x="12427" y="4360"/>
                </a:lnTo>
                <a:cubicBezTo>
                  <a:pt x="5564" y="4360"/>
                  <a:pt x="0" y="7851"/>
                  <a:pt x="0" y="12158"/>
                </a:cubicBezTo>
                <a:lnTo>
                  <a:pt x="0" y="21600"/>
                </a:lnTo>
                <a:lnTo>
                  <a:pt x="3514" y="21600"/>
                </a:lnTo>
                <a:lnTo>
                  <a:pt x="3514" y="12158"/>
                </a:lnTo>
                <a:cubicBezTo>
                  <a:pt x="3514" y="9750"/>
                  <a:pt x="7504" y="7798"/>
                  <a:pt x="12427" y="7798"/>
                </a:cubicBezTo>
                <a:lnTo>
                  <a:pt x="16645" y="7798"/>
                </a:lnTo>
                <a:lnTo>
                  <a:pt x="16645" y="12158"/>
                </a:lnTo>
                <a:close/>
              </a:path>
            </a:pathLst>
          </a:custGeom>
          <a:solidFill>
            <a:schemeClr val="accent5">
              <a:lumMod val="40000"/>
              <a:lumOff val="60000"/>
            </a:schemeClr>
          </a:solidFill>
          <a:ln w="9525">
            <a:solidFill>
              <a:schemeClr val="tx1"/>
            </a:solidFill>
            <a:miter lim="800000"/>
            <a:headEnd/>
            <a:tailEnd/>
          </a:ln>
          <a:effectLst/>
          <a:extLst/>
        </p:spPr>
        <p:txBody>
          <a:bodyPr wrap="none" anchor="ctr"/>
          <a:lstStyle/>
          <a:p>
            <a:endParaRPr lang="ja-JP" altLang="en-US">
              <a:latin typeface="ＭＳ ゴシック" pitchFamily="49" charset="-128"/>
              <a:ea typeface="ＭＳ ゴシック" pitchFamily="49" charset="-128"/>
            </a:endParaRPr>
          </a:p>
        </p:txBody>
      </p:sp>
      <p:sp>
        <p:nvSpPr>
          <p:cNvPr id="108558" name="AutoShape 14"/>
          <p:cNvSpPr>
            <a:spLocks noChangeArrowheads="1"/>
          </p:cNvSpPr>
          <p:nvPr/>
        </p:nvSpPr>
        <p:spPr bwMode="auto">
          <a:xfrm>
            <a:off x="6300788" y="4940622"/>
            <a:ext cx="1944687" cy="647700"/>
          </a:xfrm>
          <a:custGeom>
            <a:avLst/>
            <a:gdLst>
              <a:gd name="G0" fmla="+- 16645 0 0"/>
              <a:gd name="G1" fmla="+- 4360 0 0"/>
              <a:gd name="G2" fmla="+- 12158 0 4360"/>
              <a:gd name="G3" fmla="+- G2 0 4360"/>
              <a:gd name="G4" fmla="*/ G3 32768 32059"/>
              <a:gd name="G5" fmla="*/ G4 1 2"/>
              <a:gd name="G6" fmla="+- 21600 0 16645"/>
              <a:gd name="G7" fmla="*/ G6 4360 6079"/>
              <a:gd name="G8" fmla="+- G7 16645 0"/>
              <a:gd name="T0" fmla="*/ 16645 w 21600"/>
              <a:gd name="T1" fmla="*/ 0 h 21600"/>
              <a:gd name="T2" fmla="*/ 16645 w 21600"/>
              <a:gd name="T3" fmla="*/ 12158 h 21600"/>
              <a:gd name="T4" fmla="*/ 175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645" y="0"/>
                </a:lnTo>
                <a:lnTo>
                  <a:pt x="16645" y="4360"/>
                </a:lnTo>
                <a:lnTo>
                  <a:pt x="12427" y="4360"/>
                </a:lnTo>
                <a:cubicBezTo>
                  <a:pt x="5564" y="4360"/>
                  <a:pt x="0" y="7851"/>
                  <a:pt x="0" y="12158"/>
                </a:cubicBezTo>
                <a:lnTo>
                  <a:pt x="0" y="21600"/>
                </a:lnTo>
                <a:lnTo>
                  <a:pt x="3514" y="21600"/>
                </a:lnTo>
                <a:lnTo>
                  <a:pt x="3514" y="12158"/>
                </a:lnTo>
                <a:cubicBezTo>
                  <a:pt x="3514" y="9750"/>
                  <a:pt x="7504" y="7798"/>
                  <a:pt x="12427" y="7798"/>
                </a:cubicBezTo>
                <a:lnTo>
                  <a:pt x="16645" y="7798"/>
                </a:lnTo>
                <a:lnTo>
                  <a:pt x="16645" y="12158"/>
                </a:lnTo>
                <a:close/>
              </a:path>
            </a:pathLst>
          </a:custGeom>
          <a:solidFill>
            <a:schemeClr val="accent5">
              <a:lumMod val="40000"/>
              <a:lumOff val="60000"/>
            </a:schemeClr>
          </a:solidFill>
          <a:ln w="9525">
            <a:solidFill>
              <a:schemeClr val="tx1"/>
            </a:solidFill>
            <a:miter lim="800000"/>
            <a:headEnd/>
            <a:tailEnd/>
          </a:ln>
          <a:effectLst/>
          <a:extLst/>
        </p:spPr>
        <p:txBody>
          <a:bodyPr wrap="none" anchor="ctr"/>
          <a:lstStyle/>
          <a:p>
            <a:endParaRPr lang="ja-JP" altLang="en-US">
              <a:latin typeface="ＭＳ ゴシック" pitchFamily="49" charset="-128"/>
              <a:ea typeface="ＭＳ ゴシック" pitchFamily="49" charset="-128"/>
            </a:endParaRPr>
          </a:p>
        </p:txBody>
      </p:sp>
      <p:sp>
        <p:nvSpPr>
          <p:cNvPr id="108559" name="Text Box 15"/>
          <p:cNvSpPr txBox="1">
            <a:spLocks noChangeArrowheads="1"/>
          </p:cNvSpPr>
          <p:nvPr/>
        </p:nvSpPr>
        <p:spPr bwMode="auto">
          <a:xfrm>
            <a:off x="2197100" y="3573785"/>
            <a:ext cx="47529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dirty="0">
                <a:latin typeface="ＭＳ ゴシック" pitchFamily="49" charset="-128"/>
                <a:ea typeface="ＭＳ ゴシック" pitchFamily="49" charset="-128"/>
              </a:rPr>
              <a:t>穴があいている今のタバコ</a:t>
            </a:r>
          </a:p>
        </p:txBody>
      </p:sp>
      <p:sp>
        <p:nvSpPr>
          <p:cNvPr id="108562" name="AutoShape 18"/>
          <p:cNvSpPr>
            <a:spLocks noChangeArrowheads="1"/>
          </p:cNvSpPr>
          <p:nvPr/>
        </p:nvSpPr>
        <p:spPr bwMode="auto">
          <a:xfrm flipH="1">
            <a:off x="971550" y="620688"/>
            <a:ext cx="792163" cy="1223963"/>
          </a:xfrm>
          <a:prstGeom prst="cloudCallout">
            <a:avLst>
              <a:gd name="adj1" fmla="val -11125"/>
              <a:gd name="adj2" fmla="val 58167"/>
            </a:avLst>
          </a:prstGeom>
          <a:solidFill>
            <a:srgbClr val="CC6600"/>
          </a:solidFill>
          <a:ln w="9525">
            <a:solidFill>
              <a:srgbClr val="CC66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ja-JP" altLang="ja-JP">
              <a:solidFill>
                <a:srgbClr val="CC6600"/>
              </a:solidFill>
              <a:latin typeface="ＭＳ ゴシック" pitchFamily="49" charset="-128"/>
              <a:ea typeface="ＭＳ ゴシック" pitchFamily="49" charset="-128"/>
            </a:endParaRPr>
          </a:p>
        </p:txBody>
      </p:sp>
      <p:sp>
        <p:nvSpPr>
          <p:cNvPr id="108563" name="AutoShape 19"/>
          <p:cNvSpPr>
            <a:spLocks noChangeArrowheads="1"/>
          </p:cNvSpPr>
          <p:nvPr/>
        </p:nvSpPr>
        <p:spPr bwMode="auto">
          <a:xfrm flipH="1">
            <a:off x="973138" y="3068960"/>
            <a:ext cx="792162" cy="1223962"/>
          </a:xfrm>
          <a:prstGeom prst="cloudCallout">
            <a:avLst>
              <a:gd name="adj1" fmla="val -9921"/>
              <a:gd name="adj2" fmla="val 55963"/>
            </a:avLst>
          </a:prstGeom>
          <a:solidFill>
            <a:srgbClr val="CC6600"/>
          </a:solidFill>
          <a:ln w="9525">
            <a:solidFill>
              <a:srgbClr val="CC66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ja-JP" altLang="ja-JP">
              <a:solidFill>
                <a:srgbClr val="CC6600"/>
              </a:solidFill>
              <a:latin typeface="ＭＳ ゴシック" pitchFamily="49" charset="-128"/>
              <a:ea typeface="ＭＳ ゴシック" pitchFamily="49" charset="-128"/>
            </a:endParaRPr>
          </a:p>
        </p:txBody>
      </p:sp>
      <p:sp>
        <p:nvSpPr>
          <p:cNvPr id="108564" name="Text Box 20"/>
          <p:cNvSpPr txBox="1">
            <a:spLocks noChangeArrowheads="1"/>
          </p:cNvSpPr>
          <p:nvPr/>
        </p:nvSpPr>
        <p:spPr bwMode="auto">
          <a:xfrm>
            <a:off x="1117600" y="5805810"/>
            <a:ext cx="698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a:latin typeface="ＭＳ ゴシック" pitchFamily="49" charset="-128"/>
                <a:ea typeface="ＭＳ ゴシック" pitchFamily="49" charset="-128"/>
              </a:rPr>
              <a:t>ビューンとジェット気流になっていく仕組みです</a:t>
            </a:r>
          </a:p>
        </p:txBody>
      </p:sp>
      <p:sp>
        <p:nvSpPr>
          <p:cNvPr id="108565" name="Rectangle 21"/>
          <p:cNvSpPr>
            <a:spLocks noGrp="1" noChangeArrowheads="1"/>
          </p:cNvSpPr>
          <p:nvPr>
            <p:ph type="title" idx="4294967295"/>
          </p:nvPr>
        </p:nvSpPr>
        <p:spPr>
          <a:xfrm>
            <a:off x="468313" y="116632"/>
            <a:ext cx="8229600" cy="850900"/>
          </a:xfrm>
        </p:spPr>
        <p:txBody>
          <a:bodyPr/>
          <a:lstStyle/>
          <a:p>
            <a:r>
              <a:rPr lang="ja-JP" altLang="en-US" sz="3600" dirty="0">
                <a:latin typeface="ＭＳ ゴシック" pitchFamily="49" charset="-128"/>
                <a:ea typeface="ＭＳ ゴシック" pitchFamily="49" charset="-128"/>
              </a:rPr>
              <a:t>軽いタバコの仕組み</a:t>
            </a:r>
          </a:p>
        </p:txBody>
      </p:sp>
      <p:sp>
        <p:nvSpPr>
          <p:cNvPr id="2" name="正方形/長方形 1"/>
          <p:cNvSpPr/>
          <p:nvPr/>
        </p:nvSpPr>
        <p:spPr>
          <a:xfrm>
            <a:off x="2051050" y="6525344"/>
            <a:ext cx="7038528" cy="276999"/>
          </a:xfrm>
          <a:prstGeom prst="rect">
            <a:avLst/>
          </a:prstGeom>
        </p:spPr>
        <p:txBody>
          <a:bodyPr wrap="square">
            <a:spAutoFit/>
          </a:bodyPr>
          <a:lstStyle/>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Tree>
    <p:extLst>
      <p:ext uri="{BB962C8B-B14F-4D97-AF65-F5344CB8AC3E}">
        <p14:creationId xmlns="" xmlns:p14="http://schemas.microsoft.com/office/powerpoint/2010/main" val="4250122419"/>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23850" y="188913"/>
            <a:ext cx="8496300" cy="850900"/>
          </a:xfrm>
        </p:spPr>
        <p:txBody>
          <a:bodyPr>
            <a:normAutofit fontScale="90000"/>
          </a:bodyPr>
          <a:lstStyle/>
          <a:p>
            <a:r>
              <a:rPr lang="ja-JP" altLang="en-US" sz="2800">
                <a:latin typeface="ＭＳ ゴシック" pitchFamily="49" charset="-128"/>
                <a:ea typeface="ＭＳ ゴシック" pitchFamily="49" charset="-128"/>
              </a:rPr>
              <a:t>軽いタバコにすると深く吸ってしまいませんか？</a:t>
            </a:r>
            <a:br>
              <a:rPr lang="ja-JP" altLang="en-US" sz="2800">
                <a:latin typeface="ＭＳ ゴシック" pitchFamily="49" charset="-128"/>
                <a:ea typeface="ＭＳ ゴシック" pitchFamily="49" charset="-128"/>
              </a:rPr>
            </a:br>
            <a:r>
              <a:rPr lang="ja-JP" altLang="en-US" sz="2800">
                <a:solidFill>
                  <a:srgbClr val="FF0000"/>
                </a:solidFill>
                <a:latin typeface="ＭＳ ゴシック" pitchFamily="49" charset="-128"/>
                <a:ea typeface="ＭＳ ゴシック" pitchFamily="49" charset="-128"/>
              </a:rPr>
              <a:t>軽いタバコでも害が減るとは限らない</a:t>
            </a:r>
          </a:p>
        </p:txBody>
      </p:sp>
      <p:sp>
        <p:nvSpPr>
          <p:cNvPr id="109575" name="Text Box 7"/>
          <p:cNvSpPr txBox="1">
            <a:spLocks noChangeArrowheads="1"/>
          </p:cNvSpPr>
          <p:nvPr/>
        </p:nvSpPr>
        <p:spPr bwMode="auto">
          <a:xfrm>
            <a:off x="2038796" y="6207695"/>
            <a:ext cx="699770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200" dirty="0" err="1">
                <a:latin typeface="ＭＳ ゴシック" pitchFamily="49" charset="-128"/>
                <a:ea typeface="ＭＳ ゴシック" pitchFamily="49" charset="-128"/>
              </a:rPr>
              <a:t>Benowitz</a:t>
            </a:r>
            <a:r>
              <a:rPr lang="en-US" altLang="ja-JP" sz="1200" dirty="0">
                <a:latin typeface="ＭＳ ゴシック" pitchFamily="49" charset="-128"/>
                <a:ea typeface="ＭＳ ゴシック" pitchFamily="49" charset="-128"/>
              </a:rPr>
              <a:t> NL, et al. </a:t>
            </a:r>
            <a:r>
              <a:rPr lang="en-US" altLang="ja-JP" sz="1200" dirty="0" err="1">
                <a:latin typeface="ＭＳ ゴシック" pitchFamily="49" charset="-128"/>
                <a:ea typeface="ＭＳ ゴシック" pitchFamily="49" charset="-128"/>
              </a:rPr>
              <a:t>Clin</a:t>
            </a:r>
            <a:r>
              <a:rPr lang="en-US" altLang="ja-JP" sz="1200" dirty="0">
                <a:latin typeface="ＭＳ ゴシック" pitchFamily="49" charset="-128"/>
                <a:ea typeface="ＭＳ ゴシック" pitchFamily="49" charset="-128"/>
              </a:rPr>
              <a:t> </a:t>
            </a:r>
            <a:r>
              <a:rPr lang="en-US" altLang="ja-JP" sz="1200" dirty="0" err="1">
                <a:latin typeface="ＭＳ ゴシック" pitchFamily="49" charset="-128"/>
                <a:ea typeface="ＭＳ ゴシック" pitchFamily="49" charset="-128"/>
              </a:rPr>
              <a:t>Pharmacol</a:t>
            </a:r>
            <a:r>
              <a:rPr lang="en-US" altLang="ja-JP" sz="1200" dirty="0">
                <a:latin typeface="ＭＳ ゴシック" pitchFamily="49" charset="-128"/>
                <a:ea typeface="ＭＳ ゴシック" pitchFamily="49" charset="-128"/>
              </a:rPr>
              <a:t> </a:t>
            </a:r>
            <a:r>
              <a:rPr lang="en-US" altLang="ja-JP" sz="1200" dirty="0" err="1">
                <a:latin typeface="ＭＳ ゴシック" pitchFamily="49" charset="-128"/>
                <a:ea typeface="ＭＳ ゴシック" pitchFamily="49" charset="-128"/>
              </a:rPr>
              <a:t>Ther</a:t>
            </a:r>
            <a:r>
              <a:rPr lang="en-US" altLang="ja-JP" sz="1200" dirty="0">
                <a:latin typeface="ＭＳ ゴシック" pitchFamily="49" charset="-128"/>
                <a:ea typeface="ＭＳ ゴシック" pitchFamily="49" charset="-128"/>
              </a:rPr>
              <a:t>. 32:758,1982</a:t>
            </a:r>
            <a:r>
              <a:rPr lang="en-US" altLang="ja-JP" sz="1200" dirty="0" smtClean="0">
                <a:latin typeface="ＭＳ ゴシック" pitchFamily="49" charset="-128"/>
                <a:ea typeface="ＭＳ ゴシック" pitchFamily="49" charset="-128"/>
              </a:rPr>
              <a:t>.</a:t>
            </a:r>
          </a:p>
          <a:p>
            <a:pPr>
              <a:spcBef>
                <a:spcPct val="50000"/>
              </a:spcBef>
            </a:pPr>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en-US" altLang="ja-JP" sz="1200" dirty="0">
              <a:latin typeface="ＭＳ ゴシック" pitchFamily="49" charset="-128"/>
              <a:ea typeface="ＭＳ ゴシック" pitchFamily="49" charset="-128"/>
            </a:endParaRPr>
          </a:p>
        </p:txBody>
      </p:sp>
      <p:grpSp>
        <p:nvGrpSpPr>
          <p:cNvPr id="109651" name="Group 83"/>
          <p:cNvGrpSpPr>
            <a:grpSpLocks/>
          </p:cNvGrpSpPr>
          <p:nvPr/>
        </p:nvGrpSpPr>
        <p:grpSpPr bwMode="auto">
          <a:xfrm>
            <a:off x="1835150" y="1341438"/>
            <a:ext cx="5759450" cy="4392612"/>
            <a:chOff x="1202" y="845"/>
            <a:chExt cx="3628" cy="2767"/>
          </a:xfrm>
        </p:grpSpPr>
        <p:sp>
          <p:nvSpPr>
            <p:cNvPr id="109578" name="Line 10"/>
            <p:cNvSpPr>
              <a:spLocks noChangeShapeType="1"/>
            </p:cNvSpPr>
            <p:nvPr/>
          </p:nvSpPr>
          <p:spPr bwMode="auto">
            <a:xfrm>
              <a:off x="1202" y="845"/>
              <a:ext cx="0" cy="276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79" name="Line 11"/>
            <p:cNvSpPr>
              <a:spLocks noChangeShapeType="1"/>
            </p:cNvSpPr>
            <p:nvPr/>
          </p:nvSpPr>
          <p:spPr bwMode="auto">
            <a:xfrm>
              <a:off x="1383" y="3612"/>
              <a:ext cx="3402"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2" name="Line 14"/>
            <p:cNvSpPr>
              <a:spLocks noChangeShapeType="1"/>
            </p:cNvSpPr>
            <p:nvPr/>
          </p:nvSpPr>
          <p:spPr bwMode="auto">
            <a:xfrm flipV="1">
              <a:off x="1474" y="2341"/>
              <a:ext cx="227" cy="409"/>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3" name="Line 15"/>
            <p:cNvSpPr>
              <a:spLocks noChangeShapeType="1"/>
            </p:cNvSpPr>
            <p:nvPr/>
          </p:nvSpPr>
          <p:spPr bwMode="auto">
            <a:xfrm flipV="1">
              <a:off x="1701" y="1888"/>
              <a:ext cx="272" cy="45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4" name="Line 16"/>
            <p:cNvSpPr>
              <a:spLocks noChangeShapeType="1"/>
            </p:cNvSpPr>
            <p:nvPr/>
          </p:nvSpPr>
          <p:spPr bwMode="auto">
            <a:xfrm flipV="1">
              <a:off x="1973" y="1570"/>
              <a:ext cx="272" cy="31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5" name="Line 17"/>
            <p:cNvSpPr>
              <a:spLocks noChangeShapeType="1"/>
            </p:cNvSpPr>
            <p:nvPr/>
          </p:nvSpPr>
          <p:spPr bwMode="auto">
            <a:xfrm flipV="1">
              <a:off x="2245" y="1344"/>
              <a:ext cx="590" cy="22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6" name="Line 18"/>
            <p:cNvSpPr>
              <a:spLocks noChangeShapeType="1"/>
            </p:cNvSpPr>
            <p:nvPr/>
          </p:nvSpPr>
          <p:spPr bwMode="auto">
            <a:xfrm flipV="1">
              <a:off x="2835" y="1253"/>
              <a:ext cx="544"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7" name="Line 19"/>
            <p:cNvSpPr>
              <a:spLocks noChangeShapeType="1"/>
            </p:cNvSpPr>
            <p:nvPr/>
          </p:nvSpPr>
          <p:spPr bwMode="auto">
            <a:xfrm>
              <a:off x="3379" y="1253"/>
              <a:ext cx="272"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8" name="Line 20"/>
            <p:cNvSpPr>
              <a:spLocks noChangeShapeType="1"/>
            </p:cNvSpPr>
            <p:nvPr/>
          </p:nvSpPr>
          <p:spPr bwMode="auto">
            <a:xfrm>
              <a:off x="3651" y="1253"/>
              <a:ext cx="590" cy="72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89" name="Line 21"/>
            <p:cNvSpPr>
              <a:spLocks noChangeShapeType="1"/>
            </p:cNvSpPr>
            <p:nvPr/>
          </p:nvSpPr>
          <p:spPr bwMode="auto">
            <a:xfrm>
              <a:off x="4241" y="1979"/>
              <a:ext cx="544" cy="63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0" name="Line 22"/>
            <p:cNvSpPr>
              <a:spLocks noChangeShapeType="1"/>
            </p:cNvSpPr>
            <p:nvPr/>
          </p:nvSpPr>
          <p:spPr bwMode="auto">
            <a:xfrm flipV="1">
              <a:off x="1474" y="2568"/>
              <a:ext cx="227" cy="454"/>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1" name="Line 23"/>
            <p:cNvSpPr>
              <a:spLocks noChangeShapeType="1"/>
            </p:cNvSpPr>
            <p:nvPr/>
          </p:nvSpPr>
          <p:spPr bwMode="auto">
            <a:xfrm flipV="1">
              <a:off x="1701" y="2024"/>
              <a:ext cx="272" cy="544"/>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2" name="Line 24"/>
            <p:cNvSpPr>
              <a:spLocks noChangeShapeType="1"/>
            </p:cNvSpPr>
            <p:nvPr/>
          </p:nvSpPr>
          <p:spPr bwMode="auto">
            <a:xfrm flipV="1">
              <a:off x="1973" y="1933"/>
              <a:ext cx="272"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3" name="Line 25"/>
            <p:cNvSpPr>
              <a:spLocks noChangeShapeType="1"/>
            </p:cNvSpPr>
            <p:nvPr/>
          </p:nvSpPr>
          <p:spPr bwMode="auto">
            <a:xfrm flipV="1">
              <a:off x="2245" y="1752"/>
              <a:ext cx="590" cy="18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4" name="Line 26"/>
            <p:cNvSpPr>
              <a:spLocks noChangeShapeType="1"/>
            </p:cNvSpPr>
            <p:nvPr/>
          </p:nvSpPr>
          <p:spPr bwMode="auto">
            <a:xfrm flipV="1">
              <a:off x="2835" y="1661"/>
              <a:ext cx="544"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5" name="Line 27"/>
            <p:cNvSpPr>
              <a:spLocks noChangeShapeType="1"/>
            </p:cNvSpPr>
            <p:nvPr/>
          </p:nvSpPr>
          <p:spPr bwMode="auto">
            <a:xfrm flipV="1">
              <a:off x="3379" y="1616"/>
              <a:ext cx="272" cy="4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6" name="Line 28"/>
            <p:cNvSpPr>
              <a:spLocks noChangeShapeType="1"/>
            </p:cNvSpPr>
            <p:nvPr/>
          </p:nvSpPr>
          <p:spPr bwMode="auto">
            <a:xfrm>
              <a:off x="3651" y="1616"/>
              <a:ext cx="544" cy="499"/>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7" name="Line 29"/>
            <p:cNvSpPr>
              <a:spLocks noChangeShapeType="1"/>
            </p:cNvSpPr>
            <p:nvPr/>
          </p:nvSpPr>
          <p:spPr bwMode="auto">
            <a:xfrm>
              <a:off x="4195" y="2115"/>
              <a:ext cx="590" cy="68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8" name="Line 30"/>
            <p:cNvSpPr>
              <a:spLocks noChangeShapeType="1"/>
            </p:cNvSpPr>
            <p:nvPr/>
          </p:nvSpPr>
          <p:spPr bwMode="auto">
            <a:xfrm flipV="1">
              <a:off x="1474" y="2659"/>
              <a:ext cx="227" cy="40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599" name="Line 31"/>
            <p:cNvSpPr>
              <a:spLocks noChangeShapeType="1"/>
            </p:cNvSpPr>
            <p:nvPr/>
          </p:nvSpPr>
          <p:spPr bwMode="auto">
            <a:xfrm flipV="1">
              <a:off x="1701" y="2341"/>
              <a:ext cx="272" cy="31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00" name="Line 32"/>
            <p:cNvSpPr>
              <a:spLocks noChangeShapeType="1"/>
            </p:cNvSpPr>
            <p:nvPr/>
          </p:nvSpPr>
          <p:spPr bwMode="auto">
            <a:xfrm flipV="1">
              <a:off x="1973" y="2205"/>
              <a:ext cx="272" cy="13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01" name="Line 33"/>
            <p:cNvSpPr>
              <a:spLocks noChangeShapeType="1"/>
            </p:cNvSpPr>
            <p:nvPr/>
          </p:nvSpPr>
          <p:spPr bwMode="auto">
            <a:xfrm flipV="1">
              <a:off x="2245" y="2069"/>
              <a:ext cx="590" cy="13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02" name="Line 34"/>
            <p:cNvSpPr>
              <a:spLocks noChangeShapeType="1"/>
            </p:cNvSpPr>
            <p:nvPr/>
          </p:nvSpPr>
          <p:spPr bwMode="auto">
            <a:xfrm flipV="1">
              <a:off x="2835" y="2024"/>
              <a:ext cx="544" cy="4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03" name="Line 35"/>
            <p:cNvSpPr>
              <a:spLocks noChangeShapeType="1"/>
            </p:cNvSpPr>
            <p:nvPr/>
          </p:nvSpPr>
          <p:spPr bwMode="auto">
            <a:xfrm flipV="1">
              <a:off x="3379" y="1979"/>
              <a:ext cx="272" cy="4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04" name="Line 36"/>
            <p:cNvSpPr>
              <a:spLocks noChangeShapeType="1"/>
            </p:cNvSpPr>
            <p:nvPr/>
          </p:nvSpPr>
          <p:spPr bwMode="auto">
            <a:xfrm>
              <a:off x="3651" y="1979"/>
              <a:ext cx="590" cy="499"/>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05" name="Line 37"/>
            <p:cNvSpPr>
              <a:spLocks noChangeShapeType="1"/>
            </p:cNvSpPr>
            <p:nvPr/>
          </p:nvSpPr>
          <p:spPr bwMode="auto">
            <a:xfrm>
              <a:off x="4241" y="2478"/>
              <a:ext cx="544" cy="49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06" name="Oval 38"/>
            <p:cNvSpPr>
              <a:spLocks noChangeArrowheads="1"/>
            </p:cNvSpPr>
            <p:nvPr/>
          </p:nvSpPr>
          <p:spPr bwMode="auto">
            <a:xfrm>
              <a:off x="2789" y="2024"/>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07" name="Oval 39"/>
            <p:cNvSpPr>
              <a:spLocks noChangeArrowheads="1"/>
            </p:cNvSpPr>
            <p:nvPr/>
          </p:nvSpPr>
          <p:spPr bwMode="auto">
            <a:xfrm>
              <a:off x="2200" y="2160"/>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08" name="Oval 40"/>
            <p:cNvSpPr>
              <a:spLocks noChangeArrowheads="1"/>
            </p:cNvSpPr>
            <p:nvPr/>
          </p:nvSpPr>
          <p:spPr bwMode="auto">
            <a:xfrm>
              <a:off x="1927" y="2296"/>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09" name="Oval 41"/>
            <p:cNvSpPr>
              <a:spLocks noChangeArrowheads="1"/>
            </p:cNvSpPr>
            <p:nvPr/>
          </p:nvSpPr>
          <p:spPr bwMode="auto">
            <a:xfrm>
              <a:off x="1655" y="2659"/>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0" name="Oval 42"/>
            <p:cNvSpPr>
              <a:spLocks noChangeArrowheads="1"/>
            </p:cNvSpPr>
            <p:nvPr/>
          </p:nvSpPr>
          <p:spPr bwMode="auto">
            <a:xfrm>
              <a:off x="1429" y="3022"/>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1" name="Oval 43"/>
            <p:cNvSpPr>
              <a:spLocks noChangeArrowheads="1"/>
            </p:cNvSpPr>
            <p:nvPr/>
          </p:nvSpPr>
          <p:spPr bwMode="auto">
            <a:xfrm>
              <a:off x="3334" y="1979"/>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2" name="Oval 44"/>
            <p:cNvSpPr>
              <a:spLocks noChangeArrowheads="1"/>
            </p:cNvSpPr>
            <p:nvPr/>
          </p:nvSpPr>
          <p:spPr bwMode="auto">
            <a:xfrm>
              <a:off x="3606" y="1933"/>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3" name="Oval 45"/>
            <p:cNvSpPr>
              <a:spLocks noChangeArrowheads="1"/>
            </p:cNvSpPr>
            <p:nvPr/>
          </p:nvSpPr>
          <p:spPr bwMode="auto">
            <a:xfrm>
              <a:off x="4150" y="2387"/>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4" name="Oval 46"/>
            <p:cNvSpPr>
              <a:spLocks noChangeArrowheads="1"/>
            </p:cNvSpPr>
            <p:nvPr/>
          </p:nvSpPr>
          <p:spPr bwMode="auto">
            <a:xfrm>
              <a:off x="4740" y="2931"/>
              <a:ext cx="90" cy="91"/>
            </a:xfrm>
            <a:prstGeom prst="ellipse">
              <a:avLst/>
            </a:prstGeom>
            <a:solidFill>
              <a:srgbClr val="9900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5" name="Oval 47"/>
            <p:cNvSpPr>
              <a:spLocks noChangeArrowheads="1"/>
            </p:cNvSpPr>
            <p:nvPr/>
          </p:nvSpPr>
          <p:spPr bwMode="auto">
            <a:xfrm>
              <a:off x="1429" y="2931"/>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7" name="Oval 49"/>
            <p:cNvSpPr>
              <a:spLocks noChangeArrowheads="1"/>
            </p:cNvSpPr>
            <p:nvPr/>
          </p:nvSpPr>
          <p:spPr bwMode="auto">
            <a:xfrm>
              <a:off x="1655" y="2523"/>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8" name="Oval 50"/>
            <p:cNvSpPr>
              <a:spLocks noChangeArrowheads="1"/>
            </p:cNvSpPr>
            <p:nvPr/>
          </p:nvSpPr>
          <p:spPr bwMode="auto">
            <a:xfrm>
              <a:off x="1927" y="1979"/>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19" name="Oval 51"/>
            <p:cNvSpPr>
              <a:spLocks noChangeArrowheads="1"/>
            </p:cNvSpPr>
            <p:nvPr/>
          </p:nvSpPr>
          <p:spPr bwMode="auto">
            <a:xfrm>
              <a:off x="2200" y="1888"/>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0" name="Oval 52"/>
            <p:cNvSpPr>
              <a:spLocks noChangeArrowheads="1"/>
            </p:cNvSpPr>
            <p:nvPr/>
          </p:nvSpPr>
          <p:spPr bwMode="auto">
            <a:xfrm>
              <a:off x="2789" y="1706"/>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1" name="Oval 53"/>
            <p:cNvSpPr>
              <a:spLocks noChangeArrowheads="1"/>
            </p:cNvSpPr>
            <p:nvPr/>
          </p:nvSpPr>
          <p:spPr bwMode="auto">
            <a:xfrm>
              <a:off x="3334" y="1616"/>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2" name="Oval 54"/>
            <p:cNvSpPr>
              <a:spLocks noChangeArrowheads="1"/>
            </p:cNvSpPr>
            <p:nvPr/>
          </p:nvSpPr>
          <p:spPr bwMode="auto">
            <a:xfrm>
              <a:off x="3606" y="1570"/>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3" name="Oval 55"/>
            <p:cNvSpPr>
              <a:spLocks noChangeArrowheads="1"/>
            </p:cNvSpPr>
            <p:nvPr/>
          </p:nvSpPr>
          <p:spPr bwMode="auto">
            <a:xfrm>
              <a:off x="4150" y="2069"/>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4" name="Oval 56"/>
            <p:cNvSpPr>
              <a:spLocks noChangeArrowheads="1"/>
            </p:cNvSpPr>
            <p:nvPr/>
          </p:nvSpPr>
          <p:spPr bwMode="auto">
            <a:xfrm>
              <a:off x="4740" y="2750"/>
              <a:ext cx="90" cy="91"/>
            </a:xfrm>
            <a:prstGeom prst="ellipse">
              <a:avLst/>
            </a:prstGeom>
            <a:solidFill>
              <a:srgbClr val="FF66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6" name="Oval 58"/>
            <p:cNvSpPr>
              <a:spLocks noChangeArrowheads="1"/>
            </p:cNvSpPr>
            <p:nvPr/>
          </p:nvSpPr>
          <p:spPr bwMode="auto">
            <a:xfrm>
              <a:off x="1429" y="2704"/>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7" name="Oval 59"/>
            <p:cNvSpPr>
              <a:spLocks noChangeArrowheads="1"/>
            </p:cNvSpPr>
            <p:nvPr/>
          </p:nvSpPr>
          <p:spPr bwMode="auto">
            <a:xfrm>
              <a:off x="1655" y="2296"/>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8" name="Oval 60"/>
            <p:cNvSpPr>
              <a:spLocks noChangeArrowheads="1"/>
            </p:cNvSpPr>
            <p:nvPr/>
          </p:nvSpPr>
          <p:spPr bwMode="auto">
            <a:xfrm>
              <a:off x="1927" y="1842"/>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29" name="Oval 61"/>
            <p:cNvSpPr>
              <a:spLocks noChangeArrowheads="1"/>
            </p:cNvSpPr>
            <p:nvPr/>
          </p:nvSpPr>
          <p:spPr bwMode="auto">
            <a:xfrm>
              <a:off x="2200" y="1525"/>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30" name="Oval 62"/>
            <p:cNvSpPr>
              <a:spLocks noChangeArrowheads="1"/>
            </p:cNvSpPr>
            <p:nvPr/>
          </p:nvSpPr>
          <p:spPr bwMode="auto">
            <a:xfrm>
              <a:off x="2789" y="1298"/>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31" name="Oval 63"/>
            <p:cNvSpPr>
              <a:spLocks noChangeArrowheads="1"/>
            </p:cNvSpPr>
            <p:nvPr/>
          </p:nvSpPr>
          <p:spPr bwMode="auto">
            <a:xfrm>
              <a:off x="3334" y="1207"/>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32" name="Oval 64"/>
            <p:cNvSpPr>
              <a:spLocks noChangeArrowheads="1"/>
            </p:cNvSpPr>
            <p:nvPr/>
          </p:nvSpPr>
          <p:spPr bwMode="auto">
            <a:xfrm>
              <a:off x="3606" y="1207"/>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33" name="Oval 65"/>
            <p:cNvSpPr>
              <a:spLocks noChangeArrowheads="1"/>
            </p:cNvSpPr>
            <p:nvPr/>
          </p:nvSpPr>
          <p:spPr bwMode="auto">
            <a:xfrm>
              <a:off x="4150" y="1888"/>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34" name="Oval 66"/>
            <p:cNvSpPr>
              <a:spLocks noChangeArrowheads="1"/>
            </p:cNvSpPr>
            <p:nvPr/>
          </p:nvSpPr>
          <p:spPr bwMode="auto">
            <a:xfrm>
              <a:off x="4740" y="2568"/>
              <a:ext cx="90" cy="91"/>
            </a:xfrm>
            <a:prstGeom prst="ellipse">
              <a:avLst/>
            </a:prstGeom>
            <a:solidFill>
              <a:srgbClr val="FFFF00"/>
            </a:solidFill>
            <a:ln w="1905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9636" name="Line 68"/>
            <p:cNvSpPr>
              <a:spLocks noChangeShapeType="1"/>
            </p:cNvSpPr>
            <p:nvPr/>
          </p:nvSpPr>
          <p:spPr bwMode="auto">
            <a:xfrm>
              <a:off x="1202" y="1398"/>
              <a:ext cx="9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37" name="Line 69"/>
            <p:cNvSpPr>
              <a:spLocks noChangeShapeType="1"/>
            </p:cNvSpPr>
            <p:nvPr/>
          </p:nvSpPr>
          <p:spPr bwMode="auto">
            <a:xfrm>
              <a:off x="1202" y="845"/>
              <a:ext cx="9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38" name="Line 70"/>
            <p:cNvSpPr>
              <a:spLocks noChangeShapeType="1"/>
            </p:cNvSpPr>
            <p:nvPr/>
          </p:nvSpPr>
          <p:spPr bwMode="auto">
            <a:xfrm>
              <a:off x="1202" y="1951"/>
              <a:ext cx="9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39" name="Line 71"/>
            <p:cNvSpPr>
              <a:spLocks noChangeShapeType="1"/>
            </p:cNvSpPr>
            <p:nvPr/>
          </p:nvSpPr>
          <p:spPr bwMode="auto">
            <a:xfrm>
              <a:off x="1202" y="2505"/>
              <a:ext cx="9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0" name="Line 72"/>
            <p:cNvSpPr>
              <a:spLocks noChangeShapeType="1"/>
            </p:cNvSpPr>
            <p:nvPr/>
          </p:nvSpPr>
          <p:spPr bwMode="auto">
            <a:xfrm>
              <a:off x="1202" y="3058"/>
              <a:ext cx="9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1" name="Line 73"/>
            <p:cNvSpPr>
              <a:spLocks noChangeShapeType="1"/>
            </p:cNvSpPr>
            <p:nvPr/>
          </p:nvSpPr>
          <p:spPr bwMode="auto">
            <a:xfrm>
              <a:off x="1202" y="3612"/>
              <a:ext cx="9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2" name="Line 74"/>
            <p:cNvSpPr>
              <a:spLocks noChangeShapeType="1"/>
            </p:cNvSpPr>
            <p:nvPr/>
          </p:nvSpPr>
          <p:spPr bwMode="auto">
            <a:xfrm flipV="1">
              <a:off x="1429" y="3521"/>
              <a:ext cx="0"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3" name="Line 75"/>
            <p:cNvSpPr>
              <a:spLocks noChangeShapeType="1"/>
            </p:cNvSpPr>
            <p:nvPr/>
          </p:nvSpPr>
          <p:spPr bwMode="auto">
            <a:xfrm flipV="1">
              <a:off x="1988" y="3521"/>
              <a:ext cx="0"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4" name="Line 76"/>
            <p:cNvSpPr>
              <a:spLocks noChangeShapeType="1"/>
            </p:cNvSpPr>
            <p:nvPr/>
          </p:nvSpPr>
          <p:spPr bwMode="auto">
            <a:xfrm flipV="1">
              <a:off x="2547" y="3521"/>
              <a:ext cx="0"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6" name="Line 78"/>
            <p:cNvSpPr>
              <a:spLocks noChangeShapeType="1"/>
            </p:cNvSpPr>
            <p:nvPr/>
          </p:nvSpPr>
          <p:spPr bwMode="auto">
            <a:xfrm flipV="1">
              <a:off x="3107" y="3521"/>
              <a:ext cx="0"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7" name="Line 79"/>
            <p:cNvSpPr>
              <a:spLocks noChangeShapeType="1"/>
            </p:cNvSpPr>
            <p:nvPr/>
          </p:nvSpPr>
          <p:spPr bwMode="auto">
            <a:xfrm flipV="1">
              <a:off x="3666" y="3521"/>
              <a:ext cx="0"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8" name="Line 80"/>
            <p:cNvSpPr>
              <a:spLocks noChangeShapeType="1"/>
            </p:cNvSpPr>
            <p:nvPr/>
          </p:nvSpPr>
          <p:spPr bwMode="auto">
            <a:xfrm flipV="1">
              <a:off x="4225" y="3521"/>
              <a:ext cx="0"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49" name="Line 81"/>
            <p:cNvSpPr>
              <a:spLocks noChangeShapeType="1"/>
            </p:cNvSpPr>
            <p:nvPr/>
          </p:nvSpPr>
          <p:spPr bwMode="auto">
            <a:xfrm flipV="1">
              <a:off x="4785" y="3521"/>
              <a:ext cx="0" cy="91"/>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grpSp>
      <p:sp>
        <p:nvSpPr>
          <p:cNvPr id="109652" name="Text Box 84"/>
          <p:cNvSpPr txBox="1">
            <a:spLocks noChangeArrowheads="1"/>
          </p:cNvSpPr>
          <p:nvPr/>
        </p:nvSpPr>
        <p:spPr bwMode="auto">
          <a:xfrm>
            <a:off x="3635375" y="3429000"/>
            <a:ext cx="2317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ＭＳ ゴシック" pitchFamily="49" charset="-128"/>
                <a:ea typeface="ＭＳ ゴシック" pitchFamily="49" charset="-128"/>
              </a:rPr>
              <a:t>ニコチン量：多</a:t>
            </a:r>
          </a:p>
        </p:txBody>
      </p:sp>
      <p:sp>
        <p:nvSpPr>
          <p:cNvPr id="109653" name="Text Box 85"/>
          <p:cNvSpPr txBox="1">
            <a:spLocks noChangeArrowheads="1"/>
          </p:cNvSpPr>
          <p:nvPr/>
        </p:nvSpPr>
        <p:spPr bwMode="auto">
          <a:xfrm>
            <a:off x="5795963" y="1700213"/>
            <a:ext cx="2317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ＭＳ ゴシック" pitchFamily="49" charset="-128"/>
                <a:ea typeface="ＭＳ ゴシック" pitchFamily="49" charset="-128"/>
              </a:rPr>
              <a:t>ニコチン量：少</a:t>
            </a:r>
          </a:p>
        </p:txBody>
      </p:sp>
      <p:sp>
        <p:nvSpPr>
          <p:cNvPr id="109654" name="Text Box 86"/>
          <p:cNvSpPr txBox="1">
            <a:spLocks noChangeArrowheads="1"/>
          </p:cNvSpPr>
          <p:nvPr/>
        </p:nvSpPr>
        <p:spPr bwMode="auto">
          <a:xfrm>
            <a:off x="6300788" y="2276475"/>
            <a:ext cx="2317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ＭＳ ゴシック" pitchFamily="49" charset="-128"/>
                <a:ea typeface="ＭＳ ゴシック" pitchFamily="49" charset="-128"/>
              </a:rPr>
              <a:t>ニコチン量：普</a:t>
            </a:r>
          </a:p>
        </p:txBody>
      </p:sp>
      <p:sp>
        <p:nvSpPr>
          <p:cNvPr id="109655" name="Line 87"/>
          <p:cNvSpPr>
            <a:spLocks noChangeShapeType="1"/>
          </p:cNvSpPr>
          <p:nvPr/>
        </p:nvSpPr>
        <p:spPr bwMode="auto">
          <a:xfrm flipH="1">
            <a:off x="6084888" y="2565400"/>
            <a:ext cx="287337" cy="287338"/>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9656" name="Text Box 88"/>
          <p:cNvSpPr txBox="1">
            <a:spLocks noChangeArrowheads="1"/>
          </p:cNvSpPr>
          <p:nvPr/>
        </p:nvSpPr>
        <p:spPr bwMode="auto">
          <a:xfrm>
            <a:off x="2051050" y="5719763"/>
            <a:ext cx="6350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latin typeface="ＭＳ ゴシック" pitchFamily="49" charset="-128"/>
                <a:ea typeface="ＭＳ ゴシック" pitchFamily="49" charset="-128"/>
              </a:rPr>
              <a:t>8     12     16     20     24     4  </a:t>
            </a:r>
            <a:r>
              <a:rPr lang="ja-JP" altLang="en-US" sz="2000" b="1">
                <a:latin typeface="ＭＳ ゴシック" pitchFamily="49" charset="-128"/>
                <a:ea typeface="ＭＳ ゴシック" pitchFamily="49" charset="-128"/>
              </a:rPr>
              <a:t>　  </a:t>
            </a:r>
            <a:r>
              <a:rPr lang="en-US" altLang="ja-JP" sz="2000" b="1">
                <a:latin typeface="ＭＳ ゴシック" pitchFamily="49" charset="-128"/>
                <a:ea typeface="ＭＳ ゴシック" pitchFamily="49" charset="-128"/>
              </a:rPr>
              <a:t>8</a:t>
            </a:r>
            <a:r>
              <a:rPr lang="ja-JP" altLang="en-US" sz="2000" b="1">
                <a:latin typeface="ＭＳ ゴシック" pitchFamily="49" charset="-128"/>
                <a:ea typeface="ＭＳ ゴシック" pitchFamily="49" charset="-128"/>
              </a:rPr>
              <a:t>（時）</a:t>
            </a:r>
          </a:p>
        </p:txBody>
      </p:sp>
      <p:sp>
        <p:nvSpPr>
          <p:cNvPr id="109658" name="Text Box 90"/>
          <p:cNvSpPr txBox="1">
            <a:spLocks noChangeArrowheads="1"/>
          </p:cNvSpPr>
          <p:nvPr/>
        </p:nvSpPr>
        <p:spPr bwMode="auto">
          <a:xfrm>
            <a:off x="1403350" y="1196975"/>
            <a:ext cx="4413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latin typeface="ＭＳ ゴシック" pitchFamily="49" charset="-128"/>
                <a:ea typeface="ＭＳ ゴシック" pitchFamily="49" charset="-128"/>
              </a:rPr>
              <a:t>12</a:t>
            </a:r>
          </a:p>
        </p:txBody>
      </p:sp>
      <p:sp>
        <p:nvSpPr>
          <p:cNvPr id="109659" name="Text Box 91"/>
          <p:cNvSpPr txBox="1">
            <a:spLocks noChangeArrowheads="1"/>
          </p:cNvSpPr>
          <p:nvPr/>
        </p:nvSpPr>
        <p:spPr bwMode="auto">
          <a:xfrm>
            <a:off x="1403350" y="2060575"/>
            <a:ext cx="4413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latin typeface="ＭＳ ゴシック" pitchFamily="49" charset="-128"/>
                <a:ea typeface="ＭＳ ゴシック" pitchFamily="49" charset="-128"/>
              </a:rPr>
              <a:t>10</a:t>
            </a:r>
          </a:p>
        </p:txBody>
      </p:sp>
      <p:sp>
        <p:nvSpPr>
          <p:cNvPr id="109660" name="Text Box 92"/>
          <p:cNvSpPr txBox="1">
            <a:spLocks noChangeArrowheads="1"/>
          </p:cNvSpPr>
          <p:nvPr/>
        </p:nvSpPr>
        <p:spPr bwMode="auto">
          <a:xfrm>
            <a:off x="1476375" y="2924175"/>
            <a:ext cx="3127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latin typeface="ＭＳ ゴシック" pitchFamily="49" charset="-128"/>
                <a:ea typeface="ＭＳ ゴシック" pitchFamily="49" charset="-128"/>
              </a:rPr>
              <a:t>8</a:t>
            </a:r>
          </a:p>
        </p:txBody>
      </p:sp>
      <p:sp>
        <p:nvSpPr>
          <p:cNvPr id="109661" name="Text Box 93"/>
          <p:cNvSpPr txBox="1">
            <a:spLocks noChangeArrowheads="1"/>
          </p:cNvSpPr>
          <p:nvPr/>
        </p:nvSpPr>
        <p:spPr bwMode="auto">
          <a:xfrm>
            <a:off x="1476375" y="3787775"/>
            <a:ext cx="3127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latin typeface="ＭＳ ゴシック" pitchFamily="49" charset="-128"/>
                <a:ea typeface="ＭＳ ゴシック" pitchFamily="49" charset="-128"/>
              </a:rPr>
              <a:t>6</a:t>
            </a:r>
          </a:p>
        </p:txBody>
      </p:sp>
      <p:sp>
        <p:nvSpPr>
          <p:cNvPr id="109662" name="Text Box 94"/>
          <p:cNvSpPr txBox="1">
            <a:spLocks noChangeArrowheads="1"/>
          </p:cNvSpPr>
          <p:nvPr/>
        </p:nvSpPr>
        <p:spPr bwMode="auto">
          <a:xfrm>
            <a:off x="1476375" y="4651375"/>
            <a:ext cx="3127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latin typeface="ＭＳ ゴシック" pitchFamily="49" charset="-128"/>
                <a:ea typeface="ＭＳ ゴシック" pitchFamily="49" charset="-128"/>
              </a:rPr>
              <a:t>4</a:t>
            </a:r>
          </a:p>
        </p:txBody>
      </p:sp>
      <p:sp>
        <p:nvSpPr>
          <p:cNvPr id="109663" name="Text Box 95"/>
          <p:cNvSpPr txBox="1">
            <a:spLocks noChangeArrowheads="1"/>
          </p:cNvSpPr>
          <p:nvPr/>
        </p:nvSpPr>
        <p:spPr bwMode="auto">
          <a:xfrm>
            <a:off x="1476375" y="5516563"/>
            <a:ext cx="3127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b="1">
                <a:latin typeface="ＭＳ ゴシック" pitchFamily="49" charset="-128"/>
                <a:ea typeface="ＭＳ ゴシック" pitchFamily="49" charset="-128"/>
              </a:rPr>
              <a:t>2</a:t>
            </a:r>
          </a:p>
        </p:txBody>
      </p:sp>
      <p:sp>
        <p:nvSpPr>
          <p:cNvPr id="109665" name="Text Box 97"/>
          <p:cNvSpPr txBox="1">
            <a:spLocks noChangeArrowheads="1"/>
          </p:cNvSpPr>
          <p:nvPr/>
        </p:nvSpPr>
        <p:spPr bwMode="auto">
          <a:xfrm>
            <a:off x="968057" y="1341438"/>
            <a:ext cx="492443" cy="3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b="1">
                <a:latin typeface="ＭＳ ゴシック" pitchFamily="49" charset="-128"/>
                <a:ea typeface="ＭＳ ゴシック" pitchFamily="49" charset="-128"/>
              </a:rPr>
              <a:t>一酸化炭素ヘモグロビン（％）</a:t>
            </a:r>
          </a:p>
        </p:txBody>
      </p:sp>
    </p:spTree>
    <p:extLst>
      <p:ext uri="{BB962C8B-B14F-4D97-AF65-F5344CB8AC3E}">
        <p14:creationId xmlns="" xmlns:p14="http://schemas.microsoft.com/office/powerpoint/2010/main" val="259487270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65" name="Object 5"/>
          <p:cNvGraphicFramePr>
            <a:graphicFrameLocks noGrp="1" noChangeAspect="1"/>
          </p:cNvGraphicFramePr>
          <p:nvPr>
            <p:ph idx="1"/>
            <p:extLst>
              <p:ext uri="{D42A27DB-BD31-4B8C-83A1-F6EECF244321}">
                <p14:modId xmlns="" xmlns:p14="http://schemas.microsoft.com/office/powerpoint/2010/main" val="2419880011"/>
              </p:ext>
            </p:extLst>
          </p:nvPr>
        </p:nvGraphicFramePr>
        <p:xfrm>
          <a:off x="1042988" y="1412875"/>
          <a:ext cx="7294562" cy="4164013"/>
        </p:xfrm>
        <a:graphic>
          <a:graphicData uri="http://schemas.openxmlformats.org/presentationml/2006/ole">
            <p:oleObj spid="_x0000_s16495" name="グラフ" r:id="rId4" imgW="8229600" imgH="4533990" progId="MSGraph.Chart.8">
              <p:embed followColorScheme="full"/>
            </p:oleObj>
          </a:graphicData>
        </a:graphic>
      </p:graphicFrame>
      <p:sp>
        <p:nvSpPr>
          <p:cNvPr id="450566" name="Line 6"/>
          <p:cNvSpPr>
            <a:spLocks noChangeShapeType="1"/>
          </p:cNvSpPr>
          <p:nvPr/>
        </p:nvSpPr>
        <p:spPr bwMode="auto">
          <a:xfrm flipV="1">
            <a:off x="3348038" y="2492375"/>
            <a:ext cx="3311525" cy="1011238"/>
          </a:xfrm>
          <a:prstGeom prst="line">
            <a:avLst/>
          </a:prstGeom>
          <a:noFill/>
          <a:ln w="1143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450567" name="Text Box 7"/>
          <p:cNvSpPr txBox="1">
            <a:spLocks noChangeArrowheads="1"/>
          </p:cNvSpPr>
          <p:nvPr/>
        </p:nvSpPr>
        <p:spPr bwMode="auto">
          <a:xfrm>
            <a:off x="2239495" y="5281613"/>
            <a:ext cx="5262979"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　 節煙前　　　　</a:t>
            </a:r>
            <a:r>
              <a:rPr lang="ja-JP" altLang="en-US" sz="2400" dirty="0" smtClean="0">
                <a:latin typeface="ＭＳ ゴシック" pitchFamily="49" charset="-128"/>
                <a:ea typeface="ＭＳ ゴシック" pitchFamily="49" charset="-128"/>
              </a:rPr>
              <a:t>　　</a:t>
            </a:r>
            <a:r>
              <a:rPr lang="ja-JP" altLang="en-US" sz="2400" dirty="0">
                <a:latin typeface="ＭＳ ゴシック" pitchFamily="49" charset="-128"/>
                <a:ea typeface="ＭＳ ゴシック" pitchFamily="49" charset="-128"/>
              </a:rPr>
              <a:t>　　節煙後</a:t>
            </a:r>
          </a:p>
          <a:p>
            <a:r>
              <a:rPr lang="ja-JP" altLang="en-US" sz="2400" dirty="0">
                <a:latin typeface="ＭＳ ゴシック" pitchFamily="49" charset="-128"/>
                <a:ea typeface="ＭＳ ゴシック" pitchFamily="49" charset="-128"/>
              </a:rPr>
              <a:t>（</a:t>
            </a:r>
            <a:r>
              <a:rPr lang="en-US" altLang="ja-JP" sz="2400" dirty="0">
                <a:latin typeface="ＭＳ ゴシック" pitchFamily="49" charset="-128"/>
                <a:ea typeface="ＭＳ ゴシック" pitchFamily="49" charset="-128"/>
              </a:rPr>
              <a:t>1</a:t>
            </a:r>
            <a:r>
              <a:rPr lang="ja-JP" altLang="en-US" sz="2400" dirty="0">
                <a:latin typeface="ＭＳ ゴシック" pitchFamily="49" charset="-128"/>
                <a:ea typeface="ＭＳ ゴシック" pitchFamily="49" charset="-128"/>
              </a:rPr>
              <a:t>日</a:t>
            </a:r>
            <a:r>
              <a:rPr lang="en-US" altLang="ja-JP" sz="2400" dirty="0">
                <a:latin typeface="ＭＳ ゴシック" pitchFamily="49" charset="-128"/>
                <a:ea typeface="ＭＳ ゴシック" pitchFamily="49" charset="-128"/>
              </a:rPr>
              <a:t>30</a:t>
            </a:r>
            <a:r>
              <a:rPr lang="ja-JP" altLang="en-US" sz="2400" dirty="0">
                <a:latin typeface="ＭＳ ゴシック" pitchFamily="49" charset="-128"/>
                <a:ea typeface="ＭＳ ゴシック" pitchFamily="49" charset="-128"/>
              </a:rPr>
              <a:t>本）　　　 </a:t>
            </a:r>
            <a:r>
              <a:rPr lang="ja-JP" altLang="en-US" sz="2400" dirty="0" smtClean="0">
                <a:latin typeface="ＭＳ ゴシック" pitchFamily="49" charset="-128"/>
                <a:ea typeface="ＭＳ ゴシック" pitchFamily="49" charset="-128"/>
              </a:rPr>
              <a:t>　　（</a:t>
            </a:r>
            <a:r>
              <a:rPr lang="en-US" altLang="ja-JP" sz="2400" dirty="0">
                <a:latin typeface="ＭＳ ゴシック" pitchFamily="49" charset="-128"/>
                <a:ea typeface="ＭＳ ゴシック" pitchFamily="49" charset="-128"/>
              </a:rPr>
              <a:t>1</a:t>
            </a:r>
            <a:r>
              <a:rPr lang="ja-JP" altLang="en-US" sz="2400" dirty="0">
                <a:latin typeface="ＭＳ ゴシック" pitchFamily="49" charset="-128"/>
                <a:ea typeface="ＭＳ ゴシック" pitchFamily="49" charset="-128"/>
              </a:rPr>
              <a:t>日</a:t>
            </a:r>
            <a:r>
              <a:rPr lang="en-US" altLang="ja-JP" sz="2400" dirty="0">
                <a:latin typeface="ＭＳ ゴシック" pitchFamily="49" charset="-128"/>
                <a:ea typeface="ＭＳ ゴシック" pitchFamily="49" charset="-128"/>
              </a:rPr>
              <a:t>15</a:t>
            </a:r>
            <a:r>
              <a:rPr lang="ja-JP" altLang="en-US" sz="2400" dirty="0">
                <a:latin typeface="ＭＳ ゴシック" pitchFamily="49" charset="-128"/>
                <a:ea typeface="ＭＳ ゴシック" pitchFamily="49" charset="-128"/>
              </a:rPr>
              <a:t>本）</a:t>
            </a:r>
          </a:p>
        </p:txBody>
      </p:sp>
      <p:sp>
        <p:nvSpPr>
          <p:cNvPr id="450568" name="Text Box 8"/>
          <p:cNvSpPr txBox="1">
            <a:spLocks noChangeArrowheads="1"/>
          </p:cNvSpPr>
          <p:nvPr/>
        </p:nvSpPr>
        <p:spPr bwMode="auto">
          <a:xfrm>
            <a:off x="752157" y="1917700"/>
            <a:ext cx="492443" cy="21441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a:latin typeface="ＭＳ ゴシック" pitchFamily="49" charset="-128"/>
                <a:ea typeface="ＭＳ ゴシック" pitchFamily="49" charset="-128"/>
              </a:rPr>
              <a:t>血中ニコチン濃度</a:t>
            </a:r>
          </a:p>
        </p:txBody>
      </p:sp>
      <p:sp>
        <p:nvSpPr>
          <p:cNvPr id="450569" name="Text Box 9"/>
          <p:cNvSpPr txBox="1">
            <a:spLocks noChangeArrowheads="1"/>
          </p:cNvSpPr>
          <p:nvPr/>
        </p:nvSpPr>
        <p:spPr bwMode="auto">
          <a:xfrm>
            <a:off x="684213" y="1182688"/>
            <a:ext cx="1200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ＭＳ ゴシック" pitchFamily="49" charset="-128"/>
                <a:ea typeface="ＭＳ ゴシック" pitchFamily="49" charset="-128"/>
              </a:rPr>
              <a:t>(nmol/l)</a:t>
            </a:r>
          </a:p>
        </p:txBody>
      </p:sp>
      <p:sp>
        <p:nvSpPr>
          <p:cNvPr id="450570" name="Text Box 10"/>
          <p:cNvSpPr txBox="1">
            <a:spLocks noChangeArrowheads="1"/>
          </p:cNvSpPr>
          <p:nvPr/>
        </p:nvSpPr>
        <p:spPr bwMode="auto">
          <a:xfrm>
            <a:off x="2411413" y="3213100"/>
            <a:ext cx="9540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latin typeface="ＭＳ ゴシック" pitchFamily="49" charset="-128"/>
                <a:ea typeface="ＭＳ ゴシック" pitchFamily="49" charset="-128"/>
              </a:rPr>
              <a:t>106.0</a:t>
            </a:r>
          </a:p>
        </p:txBody>
      </p:sp>
      <p:sp>
        <p:nvSpPr>
          <p:cNvPr id="450571" name="Text Box 11"/>
          <p:cNvSpPr txBox="1">
            <a:spLocks noChangeArrowheads="1"/>
          </p:cNvSpPr>
          <p:nvPr/>
        </p:nvSpPr>
        <p:spPr bwMode="auto">
          <a:xfrm>
            <a:off x="6588125" y="2133600"/>
            <a:ext cx="954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latin typeface="ＭＳ ゴシック" pitchFamily="49" charset="-128"/>
                <a:ea typeface="ＭＳ ゴシック" pitchFamily="49" charset="-128"/>
              </a:rPr>
              <a:t>154.8</a:t>
            </a:r>
          </a:p>
        </p:txBody>
      </p:sp>
      <p:sp>
        <p:nvSpPr>
          <p:cNvPr id="450573" name="Rectangle 13"/>
          <p:cNvSpPr>
            <a:spLocks noChangeArrowheads="1"/>
          </p:cNvSpPr>
          <p:nvPr/>
        </p:nvSpPr>
        <p:spPr bwMode="auto">
          <a:xfrm>
            <a:off x="2051720" y="6271011"/>
            <a:ext cx="703269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200" dirty="0">
                <a:latin typeface="ＭＳ ゴシック" pitchFamily="49" charset="-128"/>
                <a:ea typeface="ＭＳ ゴシック" pitchFamily="49" charset="-128"/>
              </a:rPr>
              <a:t>Ho-Yen DO et al. BMJ. 284: 1905, 1982</a:t>
            </a:r>
            <a:r>
              <a:rPr lang="en-US" altLang="ja-JP" sz="1200" dirty="0" smtClean="0">
                <a:latin typeface="ＭＳ ゴシック" pitchFamily="49" charset="-128"/>
                <a:ea typeface="ＭＳ ゴシック" pitchFamily="49" charset="-128"/>
              </a:rPr>
              <a:t>.</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450574" name="Text Box 14"/>
          <p:cNvSpPr txBox="1">
            <a:spLocks noChangeArrowheads="1"/>
          </p:cNvSpPr>
          <p:nvPr/>
        </p:nvSpPr>
        <p:spPr bwMode="auto">
          <a:xfrm>
            <a:off x="179388" y="260350"/>
            <a:ext cx="8778875"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4400">
                <a:latin typeface="ＭＳ ゴシック" pitchFamily="49" charset="-128"/>
                <a:ea typeface="ＭＳ ゴシック" pitchFamily="49" charset="-128"/>
              </a:rPr>
              <a:t>タバコの本数を減らすと</a:t>
            </a:r>
          </a:p>
        </p:txBody>
      </p:sp>
      <p:sp>
        <p:nvSpPr>
          <p:cNvPr id="450564" name="Rectangle 4"/>
          <p:cNvSpPr>
            <a:spLocks noGrp="1" noChangeArrowheads="1"/>
          </p:cNvSpPr>
          <p:nvPr>
            <p:ph type="title"/>
          </p:nvPr>
        </p:nvSpPr>
        <p:spPr>
          <a:xfrm>
            <a:off x="1908175" y="4076700"/>
            <a:ext cx="6048375" cy="739775"/>
          </a:xfrm>
          <a:solidFill>
            <a:schemeClr val="bg1"/>
          </a:solidFill>
        </p:spPr>
        <p:txBody>
          <a:bodyPr/>
          <a:lstStyle/>
          <a:p>
            <a:r>
              <a:rPr lang="ja-JP" altLang="en-US" sz="3200">
                <a:solidFill>
                  <a:srgbClr val="FF0000"/>
                </a:solidFill>
                <a:latin typeface="ＭＳ ゴシック" pitchFamily="49" charset="-128"/>
                <a:ea typeface="ＭＳ ゴシック" pitchFamily="49" charset="-128"/>
              </a:rPr>
              <a:t>減らすほど大切に吸うからです</a:t>
            </a:r>
          </a:p>
        </p:txBody>
      </p:sp>
    </p:spTree>
    <p:extLst>
      <p:ext uri="{BB962C8B-B14F-4D97-AF65-F5344CB8AC3E}">
        <p14:creationId xmlns="" xmlns:p14="http://schemas.microsoft.com/office/powerpoint/2010/main" val="421597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64"/>
                                        </p:tgtEl>
                                        <p:attrNameLst>
                                          <p:attrName>style.visibility</p:attrName>
                                        </p:attrNameLst>
                                      </p:cBhvr>
                                      <p:to>
                                        <p:strVal val="visible"/>
                                      </p:to>
                                    </p:set>
                                    <p:anim calcmode="lin" valueType="num">
                                      <p:cBhvr additive="base">
                                        <p:cTn id="7" dur="500" fill="hold"/>
                                        <p:tgtEl>
                                          <p:spTgt spid="450564"/>
                                        </p:tgtEl>
                                        <p:attrNameLst>
                                          <p:attrName>ppt_x</p:attrName>
                                        </p:attrNameLst>
                                      </p:cBhvr>
                                      <p:tavLst>
                                        <p:tav tm="0">
                                          <p:val>
                                            <p:strVal val="#ppt_x"/>
                                          </p:val>
                                        </p:tav>
                                        <p:tav tm="100000">
                                          <p:val>
                                            <p:strVal val="#ppt_x"/>
                                          </p:val>
                                        </p:tav>
                                      </p:tavLst>
                                    </p:anim>
                                    <p:anim calcmode="lin" valueType="num">
                                      <p:cBhvr additive="base">
                                        <p:cTn id="8" dur="500" fill="hold"/>
                                        <p:tgtEl>
                                          <p:spTgt spid="450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1512168"/>
          </a:xfrm>
        </p:spPr>
        <p:txBody>
          <a:bodyPr>
            <a:normAutofit/>
          </a:bodyPr>
          <a:lstStyle/>
          <a:p>
            <a:r>
              <a:rPr lang="ja-JP" altLang="en-US" sz="3600" dirty="0">
                <a:latin typeface="ＭＳ ゴシック" pitchFamily="49" charset="-128"/>
                <a:ea typeface="ＭＳ ゴシック" pitchFamily="49" charset="-128"/>
              </a:rPr>
              <a:t>禁煙補助製品（電子タバコ等</a:t>
            </a:r>
            <a:r>
              <a:rPr lang="ja-JP" altLang="en-US" sz="3600" dirty="0" smtClean="0">
                <a:latin typeface="ＭＳ ゴシック" pitchFamily="49" charset="-128"/>
                <a:ea typeface="ＭＳ ゴシック" pitchFamily="49" charset="-128"/>
              </a:rPr>
              <a:t>）</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smtClean="0">
                <a:latin typeface="ＭＳ ゴシック" pitchFamily="49" charset="-128"/>
                <a:ea typeface="ＭＳ ゴシック" pitchFamily="49" charset="-128"/>
              </a:rPr>
              <a:t>－禁煙の役には立ちません－</a:t>
            </a:r>
            <a:endParaRPr lang="ja-JP" altLang="en-US" sz="3600" dirty="0">
              <a:latin typeface="ＭＳ ゴシック" pitchFamily="49" charset="-128"/>
              <a:ea typeface="ＭＳ ゴシック" pitchFamily="49" charset="-128"/>
            </a:endParaRPr>
          </a:p>
        </p:txBody>
      </p:sp>
      <p:graphicFrame>
        <p:nvGraphicFramePr>
          <p:cNvPr id="4" name="図表 3"/>
          <p:cNvGraphicFramePr/>
          <p:nvPr>
            <p:extLst>
              <p:ext uri="{D42A27DB-BD31-4B8C-83A1-F6EECF244321}">
                <p14:modId xmlns="" xmlns:p14="http://schemas.microsoft.com/office/powerpoint/2010/main" val="3568101882"/>
              </p:ext>
            </p:extLst>
          </p:nvPr>
        </p:nvGraphicFramePr>
        <p:xfrm>
          <a:off x="971600" y="2348880"/>
          <a:ext cx="7344816" cy="300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8121576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492896"/>
            <a:ext cx="7772400" cy="1470025"/>
          </a:xfrm>
        </p:spPr>
        <p:txBody>
          <a:bodyPr>
            <a:normAutofit/>
          </a:bodyPr>
          <a:lstStyle/>
          <a:p>
            <a:r>
              <a:rPr lang="en-US" altLang="ja-JP" sz="3600" dirty="0">
                <a:latin typeface="ＭＳ ゴシック" pitchFamily="49" charset="-128"/>
                <a:ea typeface="ＭＳ ゴシック" pitchFamily="49" charset="-128"/>
              </a:rPr>
              <a:t>Ⅹ</a:t>
            </a:r>
            <a:r>
              <a:rPr lang="ja-JP" altLang="en-US" sz="3600" dirty="0" err="1">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医</a:t>
            </a:r>
            <a:r>
              <a:rPr lang="ja-JP" altLang="en-US" sz="3600" dirty="0">
                <a:latin typeface="ＭＳ ゴシック" pitchFamily="49" charset="-128"/>
                <a:ea typeface="ＭＳ ゴシック" pitchFamily="49" charset="-128"/>
              </a:rPr>
              <a:t>師とタバコ</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84253040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792088"/>
          </a:xfrm>
        </p:spPr>
        <p:txBody>
          <a:bodyPr>
            <a:normAutofit/>
          </a:bodyPr>
          <a:lstStyle/>
          <a:p>
            <a:r>
              <a:rPr lang="ja-JP" altLang="en-US" sz="3200" dirty="0" smtClean="0">
                <a:latin typeface="ＭＳ ゴシック" pitchFamily="49" charset="-128"/>
                <a:ea typeface="ＭＳ ゴシック" pitchFamily="49" charset="-128"/>
              </a:rPr>
              <a:t>医師がタバコ規制に取り組む理由</a:t>
            </a:r>
            <a:endParaRPr lang="ja-JP" altLang="en-US" sz="3200" dirty="0">
              <a:latin typeface="ＭＳ ゴシック" pitchFamily="49" charset="-128"/>
              <a:ea typeface="ＭＳ ゴシック" pitchFamily="49" charset="-128"/>
            </a:endParaRPr>
          </a:p>
        </p:txBody>
      </p:sp>
      <p:graphicFrame>
        <p:nvGraphicFramePr>
          <p:cNvPr id="2" name="図表 1"/>
          <p:cNvGraphicFramePr/>
          <p:nvPr>
            <p:extLst>
              <p:ext uri="{D42A27DB-BD31-4B8C-83A1-F6EECF244321}">
                <p14:modId xmlns="" xmlns:p14="http://schemas.microsoft.com/office/powerpoint/2010/main" val="4118841300"/>
              </p:ext>
            </p:extLst>
          </p:nvPr>
        </p:nvGraphicFramePr>
        <p:xfrm>
          <a:off x="683568" y="1196752"/>
          <a:ext cx="7917552" cy="4655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4022109" y="6381328"/>
            <a:ext cx="4942379" cy="307777"/>
          </a:xfrm>
          <a:prstGeom prst="rect">
            <a:avLst/>
          </a:prstGeom>
          <a:noFill/>
        </p:spPr>
        <p:txBody>
          <a:bodyPr wrap="none" rtlCol="0">
            <a:spAutoFit/>
          </a:bodyPr>
          <a:lstStyle/>
          <a:p>
            <a:r>
              <a:rPr kumimoji="1" lang="ja-JP" altLang="en-US" sz="1400" dirty="0" smtClean="0">
                <a:latin typeface="ＭＳ ゴシック" pitchFamily="49" charset="-128"/>
                <a:ea typeface="ＭＳ ゴシック" pitchFamily="49" charset="-128"/>
              </a:rPr>
              <a:t>デビットシンプソン著 日本医師会訳</a:t>
            </a:r>
            <a:r>
              <a:rPr kumimoji="1" lang="en-US" altLang="ja-JP" sz="1400" dirty="0" smtClean="0">
                <a:latin typeface="ＭＳ ゴシック" pitchFamily="49" charset="-128"/>
                <a:ea typeface="ＭＳ ゴシック" pitchFamily="49" charset="-128"/>
              </a:rPr>
              <a:t>: </a:t>
            </a:r>
            <a:r>
              <a:rPr kumimoji="1" lang="ja-JP" altLang="en-US" sz="1400" dirty="0" smtClean="0">
                <a:latin typeface="ＭＳ ゴシック" pitchFamily="49" charset="-128"/>
                <a:ea typeface="ＭＳ ゴシック" pitchFamily="49" charset="-128"/>
              </a:rPr>
              <a:t>医師とたばこ</a:t>
            </a:r>
            <a:r>
              <a:rPr kumimoji="1" lang="en-US" altLang="ja-JP" sz="1400" dirty="0" smtClean="0">
                <a:latin typeface="ＭＳ ゴシック" pitchFamily="49" charset="-128"/>
                <a:ea typeface="ＭＳ ゴシック" pitchFamily="49" charset="-128"/>
              </a:rPr>
              <a:t>, 2002</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71551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1048762"/>
          </a:xfrm>
        </p:spPr>
        <p:txBody>
          <a:bodyPr>
            <a:normAutofit/>
          </a:bodyPr>
          <a:lstStyle/>
          <a:p>
            <a:r>
              <a:rPr lang="ja-JP" altLang="en-US" sz="2800" dirty="0" smtClean="0">
                <a:latin typeface="ＭＳ ゴシック" pitchFamily="49" charset="-128"/>
                <a:ea typeface="ＭＳ ゴシック" pitchFamily="49" charset="-128"/>
              </a:rPr>
              <a:t>喫煙による肺癌発生の危険性</a:t>
            </a:r>
            <a:endParaRPr lang="ja-JP" altLang="en-US" sz="2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1663264543"/>
              </p:ext>
            </p:extLst>
          </p:nvPr>
        </p:nvGraphicFramePr>
        <p:xfrm>
          <a:off x="971600" y="1268760"/>
          <a:ext cx="748883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83568" y="908720"/>
            <a:ext cx="87716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（倍）</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3140248" y="3051036"/>
            <a:ext cx="300082"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3922040" y="1422138"/>
            <a:ext cx="300082"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6648182" y="1980278"/>
            <a:ext cx="300082"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8" name="テキスト ボックス 7"/>
          <p:cNvSpPr txBox="1"/>
          <p:nvPr/>
        </p:nvSpPr>
        <p:spPr>
          <a:xfrm>
            <a:off x="7389635" y="1624018"/>
            <a:ext cx="300082"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9" name="正方形/長方形 8"/>
          <p:cNvSpPr/>
          <p:nvPr/>
        </p:nvSpPr>
        <p:spPr>
          <a:xfrm>
            <a:off x="4362182" y="6309320"/>
            <a:ext cx="4572000" cy="307777"/>
          </a:xfrm>
          <a:prstGeom prst="rect">
            <a:avLst/>
          </a:prstGeom>
        </p:spPr>
        <p:txBody>
          <a:bodyPr>
            <a:spAutoFit/>
          </a:bodyPr>
          <a:lstStyle/>
          <a:p>
            <a:r>
              <a:rPr lang="en-US" altLang="ja-JP" sz="1400" dirty="0" err="1">
                <a:latin typeface="ＭＳ ゴシック" pitchFamily="49" charset="-128"/>
                <a:ea typeface="ＭＳ ゴシック" pitchFamily="49" charset="-128"/>
              </a:rPr>
              <a:t>Sobue</a:t>
            </a:r>
            <a:r>
              <a:rPr lang="en-US" altLang="ja-JP" sz="1400" dirty="0">
                <a:latin typeface="ＭＳ ゴシック" pitchFamily="49" charset="-128"/>
                <a:ea typeface="ＭＳ ゴシック" pitchFamily="49" charset="-128"/>
              </a:rPr>
              <a:t> T, </a:t>
            </a:r>
            <a:r>
              <a:rPr lang="en-US" altLang="ja-JP" sz="1400" dirty="0" smtClean="0">
                <a:latin typeface="ＭＳ ゴシック" pitchFamily="49" charset="-128"/>
                <a:ea typeface="ＭＳ ゴシック" pitchFamily="49" charset="-128"/>
              </a:rPr>
              <a:t>et al:</a:t>
            </a:r>
            <a:r>
              <a:rPr lang="ja-JP" altLang="en-US" sz="1400" dirty="0" smtClean="0">
                <a:latin typeface="ＭＳ ゴシック" pitchFamily="49" charset="-128"/>
                <a:ea typeface="ＭＳ ゴシック" pitchFamily="49" charset="-128"/>
              </a:rPr>
              <a:t> </a:t>
            </a:r>
            <a:r>
              <a:rPr lang="en-US" altLang="ja-JP" sz="1400" dirty="0" err="1" smtClean="0">
                <a:latin typeface="ＭＳ ゴシック" pitchFamily="49" charset="-128"/>
                <a:ea typeface="ＭＳ ゴシック" pitchFamily="49" charset="-128"/>
              </a:rPr>
              <a:t>Int</a:t>
            </a:r>
            <a:r>
              <a:rPr lang="en-US" altLang="ja-JP" sz="1400" dirty="0" smtClean="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J Cancer 99; 245-251, 2002.</a:t>
            </a:r>
            <a:r>
              <a:rPr lang="ja-JP" altLang="en-US" sz="1400" dirty="0">
                <a:latin typeface="ＭＳ ゴシック" pitchFamily="49" charset="-128"/>
                <a:ea typeface="ＭＳ ゴシック" pitchFamily="49" charset="-128"/>
              </a:rPr>
              <a:t> </a:t>
            </a:r>
          </a:p>
        </p:txBody>
      </p:sp>
    </p:spTree>
    <p:extLst>
      <p:ext uri="{BB962C8B-B14F-4D97-AF65-F5344CB8AC3E}">
        <p14:creationId xmlns="" xmlns:p14="http://schemas.microsoft.com/office/powerpoint/2010/main" val="244256533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66216" y="260648"/>
            <a:ext cx="7772400" cy="720080"/>
          </a:xfrm>
        </p:spPr>
        <p:txBody>
          <a:bodyPr>
            <a:normAutofit/>
          </a:bodyPr>
          <a:lstStyle/>
          <a:p>
            <a:r>
              <a:rPr lang="ja-JP" altLang="en-US" sz="3200" dirty="0">
                <a:latin typeface="ＭＳ ゴシック" pitchFamily="49" charset="-128"/>
                <a:ea typeface="ＭＳ ゴシック" pitchFamily="49" charset="-128"/>
              </a:rPr>
              <a:t>肺癌学会会員の役割</a:t>
            </a:r>
          </a:p>
        </p:txBody>
      </p:sp>
      <p:graphicFrame>
        <p:nvGraphicFramePr>
          <p:cNvPr id="5" name="図表 4"/>
          <p:cNvGraphicFramePr/>
          <p:nvPr>
            <p:extLst>
              <p:ext uri="{D42A27DB-BD31-4B8C-83A1-F6EECF244321}">
                <p14:modId xmlns="" xmlns:p14="http://schemas.microsoft.com/office/powerpoint/2010/main" val="2838447876"/>
              </p:ext>
            </p:extLst>
          </p:nvPr>
        </p:nvGraphicFramePr>
        <p:xfrm>
          <a:off x="683568" y="1124744"/>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p:cNvSpPr txBox="1"/>
          <p:nvPr/>
        </p:nvSpPr>
        <p:spPr>
          <a:xfrm>
            <a:off x="4652416" y="6194406"/>
            <a:ext cx="3877985" cy="338554"/>
          </a:xfrm>
          <a:prstGeom prst="rect">
            <a:avLst/>
          </a:prstGeom>
          <a:noFill/>
        </p:spPr>
        <p:txBody>
          <a:bodyPr wrap="none" rtlCol="0">
            <a:spAutoFit/>
          </a:bodyPr>
          <a:lstStyle/>
          <a:p>
            <a:r>
              <a:rPr lang="zh-CN" altLang="en-US" sz="1600" dirty="0">
                <a:latin typeface="ＭＳ ゴシック" pitchFamily="49" charset="-128"/>
                <a:ea typeface="ＭＳ ゴシック" pitchFamily="49" charset="-128"/>
              </a:rPr>
              <a:t>特定非営利活動法人日本肺癌学会　定款</a:t>
            </a:r>
            <a:endParaRPr kumimoji="1" lang="ja-JP" altLang="en-US" sz="16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45064347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332656"/>
            <a:ext cx="7772400" cy="720080"/>
          </a:xfrm>
        </p:spPr>
        <p:txBody>
          <a:bodyPr>
            <a:normAutofit/>
          </a:bodyPr>
          <a:lstStyle/>
          <a:p>
            <a:r>
              <a:rPr lang="ja-JP" altLang="en-US" sz="3200" dirty="0" smtClean="0">
                <a:latin typeface="ＭＳ ゴシック" pitchFamily="49" charset="-128"/>
                <a:ea typeface="ＭＳ ゴシック" pitchFamily="49" charset="-128"/>
              </a:rPr>
              <a:t>医師自身の喫煙と</a:t>
            </a:r>
            <a:r>
              <a:rPr lang="ja-JP" altLang="en-US" sz="3200" dirty="0">
                <a:latin typeface="ＭＳ ゴシック" pitchFamily="49" charset="-128"/>
                <a:ea typeface="ＭＳ ゴシック" pitchFamily="49" charset="-128"/>
              </a:rPr>
              <a:t>禁煙</a:t>
            </a:r>
            <a:r>
              <a:rPr lang="ja-JP" altLang="en-US" sz="3200" dirty="0" smtClean="0">
                <a:latin typeface="ＭＳ ゴシック" pitchFamily="49" charset="-128"/>
                <a:ea typeface="ＭＳ ゴシック" pitchFamily="49" charset="-128"/>
              </a:rPr>
              <a:t>サポート</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2485865446"/>
              </p:ext>
            </p:extLst>
          </p:nvPr>
        </p:nvGraphicFramePr>
        <p:xfrm>
          <a:off x="1043608" y="1412776"/>
          <a:ext cx="777686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565975" y="1124744"/>
            <a:ext cx="492443" cy="4904548"/>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禁煙サポートを熱心にしている割合（％）</a:t>
            </a:r>
            <a:endParaRPr kumimoji="1" lang="ja-JP" altLang="en-US" sz="2000" b="1" dirty="0">
              <a:latin typeface="ＭＳ ゴシック" pitchFamily="49" charset="-128"/>
              <a:ea typeface="ＭＳ ゴシック" pitchFamily="49" charset="-128"/>
            </a:endParaRPr>
          </a:p>
        </p:txBody>
      </p:sp>
      <p:sp>
        <p:nvSpPr>
          <p:cNvPr id="5" name="テキスト ボックス 4"/>
          <p:cNvSpPr txBox="1"/>
          <p:nvPr/>
        </p:nvSpPr>
        <p:spPr>
          <a:xfrm>
            <a:off x="5529441" y="6268670"/>
            <a:ext cx="3147015" cy="307777"/>
          </a:xfrm>
          <a:prstGeom prst="rect">
            <a:avLst/>
          </a:prstGeom>
          <a:noFill/>
        </p:spPr>
        <p:txBody>
          <a:bodyPr wrap="none" rtlCol="0">
            <a:spAutoFit/>
          </a:bodyPr>
          <a:lstStyle/>
          <a:p>
            <a:r>
              <a:rPr kumimoji="1" lang="ja-JP" altLang="en-US" sz="1400" dirty="0" smtClean="0">
                <a:latin typeface="ＭＳ ゴシック" pitchFamily="49" charset="-128"/>
                <a:ea typeface="ＭＳ ゴシック" pitchFamily="49" charset="-128"/>
              </a:rPr>
              <a:t>川根博司</a:t>
            </a:r>
            <a:r>
              <a:rPr kumimoji="1" lang="en-US" altLang="ja-JP" sz="1400" dirty="0" smtClean="0">
                <a:latin typeface="ＭＳ ゴシック" pitchFamily="49" charset="-128"/>
                <a:ea typeface="ＭＳ ゴシック" pitchFamily="49" charset="-128"/>
              </a:rPr>
              <a:t>; </a:t>
            </a:r>
            <a:r>
              <a:rPr kumimoji="1" lang="ja-JP" altLang="en-US" sz="1400" dirty="0" smtClean="0">
                <a:latin typeface="ＭＳ ゴシック" pitchFamily="49" charset="-128"/>
                <a:ea typeface="ＭＳ ゴシック" pitchFamily="49" charset="-128"/>
              </a:rPr>
              <a:t>治療 </a:t>
            </a:r>
            <a:r>
              <a:rPr kumimoji="1" lang="en-US" altLang="ja-JP" sz="1400" dirty="0" smtClean="0">
                <a:latin typeface="ＭＳ ゴシック" pitchFamily="49" charset="-128"/>
                <a:ea typeface="ＭＳ ゴシック" pitchFamily="49" charset="-128"/>
              </a:rPr>
              <a:t>82, 221-224, 2000.</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31098144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348880"/>
            <a:ext cx="7772400" cy="1470025"/>
          </a:xfrm>
        </p:spPr>
        <p:txBody>
          <a:bodyPr>
            <a:normAutofit/>
          </a:bodyPr>
          <a:lstStyle/>
          <a:p>
            <a:r>
              <a:rPr lang="en-US" altLang="ja-JP" sz="3600" dirty="0" err="1" smtClean="0">
                <a:latin typeface="ＭＳ ゴシック" pitchFamily="49" charset="-128"/>
                <a:ea typeface="ＭＳ ゴシック" pitchFamily="49" charset="-128"/>
              </a:rPr>
              <a:t>ⅩⅠ</a:t>
            </a:r>
            <a:r>
              <a:rPr lang="ja-JP" altLang="en-US" sz="3600" dirty="0" err="1" smtClean="0">
                <a:latin typeface="ＭＳ ゴシック" pitchFamily="49" charset="-128"/>
                <a:ea typeface="ＭＳ ゴシック" pitchFamily="49" charset="-128"/>
              </a:rPr>
              <a:t>．</a:t>
            </a:r>
            <a:r>
              <a:rPr lang="ja-JP" altLang="en-US" sz="6000" dirty="0" smtClean="0">
                <a:latin typeface="ＭＳ ゴシック" pitchFamily="49" charset="-128"/>
                <a:ea typeface="ＭＳ ゴシック" pitchFamily="49" charset="-128"/>
              </a:rPr>
              <a:t>タ</a:t>
            </a:r>
            <a:r>
              <a:rPr lang="ja-JP" altLang="en-US" sz="3600" dirty="0" smtClean="0">
                <a:latin typeface="ＭＳ ゴシック" pitchFamily="49" charset="-128"/>
                <a:ea typeface="ＭＳ ゴシック" pitchFamily="49" charset="-128"/>
              </a:rPr>
              <a:t>バコに関する一般的事項</a:t>
            </a:r>
            <a:endParaRPr lang="ja-JP" altLang="en-US" sz="3600" dirty="0">
              <a:latin typeface="ＭＳ ゴシック" pitchFamily="49" charset="-128"/>
              <a:ea typeface="ＭＳ ゴシック" pitchFamily="49" charset="-128"/>
            </a:endParaRP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76255657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5"/>
          <p:cNvSpPr>
            <a:spLocks noGrp="1"/>
          </p:cNvSpPr>
          <p:nvPr>
            <p:ph type="title"/>
          </p:nvPr>
        </p:nvSpPr>
        <p:spPr>
          <a:xfrm>
            <a:off x="457200" y="274638"/>
            <a:ext cx="8229600" cy="850106"/>
          </a:xfrm>
        </p:spPr>
        <p:txBody>
          <a:bodyPr>
            <a:normAutofit/>
          </a:bodyPr>
          <a:lstStyle/>
          <a:p>
            <a:pPr eaLnBrk="1" hangingPunct="1"/>
            <a:r>
              <a:rPr lang="ja-JP" altLang="en-US" sz="3600" dirty="0" smtClean="0">
                <a:latin typeface="ＭＳ ゴシック" pitchFamily="49" charset="-128"/>
                <a:ea typeface="ＭＳ ゴシック" pitchFamily="49" charset="-128"/>
              </a:rPr>
              <a:t>英米と日本の喫煙率の推移</a:t>
            </a:r>
          </a:p>
        </p:txBody>
      </p:sp>
      <p:graphicFrame>
        <p:nvGraphicFramePr>
          <p:cNvPr id="4" name="コンテンツ プレースホルダー 3"/>
          <p:cNvGraphicFramePr>
            <a:graphicFrameLocks noGrp="1"/>
          </p:cNvGraphicFramePr>
          <p:nvPr>
            <p:ph sz="half" idx="1"/>
            <p:extLst>
              <p:ext uri="{D42A27DB-BD31-4B8C-83A1-F6EECF244321}">
                <p14:modId xmlns="" xmlns:p14="http://schemas.microsoft.com/office/powerpoint/2010/main" val="1726163239"/>
              </p:ext>
            </p:extLst>
          </p:nvPr>
        </p:nvGraphicFramePr>
        <p:xfrm>
          <a:off x="506416" y="1216195"/>
          <a:ext cx="4316288"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コンテンツ プレースホルダー 6"/>
          <p:cNvGraphicFramePr>
            <a:graphicFrameLocks noGrp="1"/>
          </p:cNvGraphicFramePr>
          <p:nvPr>
            <p:ph sz="half" idx="2"/>
            <p:extLst>
              <p:ext uri="{D42A27DB-BD31-4B8C-83A1-F6EECF244321}">
                <p14:modId xmlns="" xmlns:p14="http://schemas.microsoft.com/office/powerpoint/2010/main" val="436816731"/>
              </p:ext>
            </p:extLst>
          </p:nvPr>
        </p:nvGraphicFramePr>
        <p:xfrm>
          <a:off x="4682880" y="1288203"/>
          <a:ext cx="4176464" cy="4453955"/>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138907" y="1625248"/>
            <a:ext cx="461665" cy="1477328"/>
          </a:xfrm>
          <a:prstGeom prst="rect">
            <a:avLst/>
          </a:prstGeom>
          <a:noFill/>
        </p:spPr>
        <p:txBody>
          <a:bodyPr vert="eaVert" wrap="none" rtlCol="0">
            <a:spAutoFit/>
          </a:bodyPr>
          <a:lstStyle/>
          <a:p>
            <a:r>
              <a:rPr kumimoji="1" lang="ja-JP" altLang="en-US" dirty="0" smtClean="0">
                <a:latin typeface="ＭＳ ゴシック" pitchFamily="49" charset="-128"/>
                <a:ea typeface="ＭＳ ゴシック" pitchFamily="49" charset="-128"/>
              </a:rPr>
              <a:t>喫煙率（％）</a:t>
            </a:r>
            <a:endParaRPr kumimoji="1" lang="ja-JP" altLang="en-US" dirty="0">
              <a:latin typeface="ＭＳ ゴシック" pitchFamily="49" charset="-128"/>
              <a:ea typeface="ＭＳ ゴシック" pitchFamily="49" charset="-128"/>
            </a:endParaRPr>
          </a:p>
        </p:txBody>
      </p:sp>
      <p:sp>
        <p:nvSpPr>
          <p:cNvPr id="10" name="テキスト ボックス 9"/>
          <p:cNvSpPr txBox="1"/>
          <p:nvPr/>
        </p:nvSpPr>
        <p:spPr>
          <a:xfrm>
            <a:off x="2578855" y="1462661"/>
            <a:ext cx="69762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男性</a:t>
            </a:r>
            <a:endParaRPr kumimoji="1" lang="ja-JP" altLang="en-US" sz="2000" b="1" dirty="0">
              <a:latin typeface="ＭＳ ゴシック" pitchFamily="49" charset="-128"/>
              <a:ea typeface="ＭＳ ゴシック" pitchFamily="49" charset="-128"/>
            </a:endParaRPr>
          </a:p>
        </p:txBody>
      </p:sp>
      <p:sp>
        <p:nvSpPr>
          <p:cNvPr id="15" name="テキスト ボックス 14"/>
          <p:cNvSpPr txBox="1"/>
          <p:nvPr/>
        </p:nvSpPr>
        <p:spPr>
          <a:xfrm>
            <a:off x="6444208" y="1462661"/>
            <a:ext cx="697627" cy="400110"/>
          </a:xfrm>
          <a:prstGeom prst="rect">
            <a:avLst/>
          </a:prstGeom>
          <a:noFill/>
        </p:spPr>
        <p:txBody>
          <a:bodyPr wrap="none" rtlCol="0">
            <a:spAutoFit/>
          </a:bodyPr>
          <a:lstStyle/>
          <a:p>
            <a:r>
              <a:rPr lang="ja-JP" altLang="en-US" sz="2000" b="1" dirty="0">
                <a:latin typeface="ＭＳ ゴシック" pitchFamily="49" charset="-128"/>
                <a:ea typeface="ＭＳ ゴシック" pitchFamily="49" charset="-128"/>
              </a:rPr>
              <a:t>女</a:t>
            </a:r>
            <a:r>
              <a:rPr kumimoji="1" lang="ja-JP" altLang="en-US" sz="2000" b="1" dirty="0" smtClean="0">
                <a:latin typeface="ＭＳ ゴシック" pitchFamily="49" charset="-128"/>
                <a:ea typeface="ＭＳ ゴシック" pitchFamily="49" charset="-128"/>
              </a:rPr>
              <a:t>性</a:t>
            </a:r>
            <a:endParaRPr kumimoji="1" lang="ja-JP" altLang="en-US" sz="2000" b="1" dirty="0">
              <a:latin typeface="ＭＳ ゴシック" pitchFamily="49" charset="-128"/>
              <a:ea typeface="ＭＳ ゴシック" pitchFamily="49" charset="-128"/>
            </a:endParaRPr>
          </a:p>
        </p:txBody>
      </p:sp>
      <p:sp>
        <p:nvSpPr>
          <p:cNvPr id="16" name="テキスト ボックス 15"/>
          <p:cNvSpPr txBox="1"/>
          <p:nvPr/>
        </p:nvSpPr>
        <p:spPr>
          <a:xfrm>
            <a:off x="3080068" y="2363912"/>
            <a:ext cx="69762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日本</a:t>
            </a:r>
            <a:endParaRPr kumimoji="1" lang="ja-JP" altLang="en-US" sz="2000" b="1" dirty="0">
              <a:latin typeface="ＭＳ ゴシック" pitchFamily="49" charset="-128"/>
              <a:ea typeface="ＭＳ ゴシック" pitchFamily="49" charset="-128"/>
            </a:endParaRPr>
          </a:p>
        </p:txBody>
      </p:sp>
      <p:sp>
        <p:nvSpPr>
          <p:cNvPr id="17" name="テキスト ボックス 16"/>
          <p:cNvSpPr txBox="1"/>
          <p:nvPr/>
        </p:nvSpPr>
        <p:spPr>
          <a:xfrm>
            <a:off x="5580112" y="4653136"/>
            <a:ext cx="69762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日本</a:t>
            </a:r>
            <a:endParaRPr kumimoji="1" lang="ja-JP" altLang="en-US" sz="2000" b="1" dirty="0">
              <a:latin typeface="ＭＳ ゴシック" pitchFamily="49" charset="-128"/>
              <a:ea typeface="ＭＳ ゴシック" pitchFamily="49" charset="-128"/>
            </a:endParaRPr>
          </a:p>
        </p:txBody>
      </p:sp>
      <p:sp>
        <p:nvSpPr>
          <p:cNvPr id="18" name="テキスト ボックス 17"/>
          <p:cNvSpPr txBox="1"/>
          <p:nvPr/>
        </p:nvSpPr>
        <p:spPr>
          <a:xfrm>
            <a:off x="1691680" y="2598336"/>
            <a:ext cx="700833"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英国</a:t>
            </a:r>
            <a:endParaRPr kumimoji="1" lang="ja-JP" altLang="en-US" sz="2000" b="1" dirty="0">
              <a:latin typeface="ＭＳ ゴシック" pitchFamily="49" charset="-128"/>
              <a:ea typeface="ＭＳ ゴシック" pitchFamily="49" charset="-128"/>
            </a:endParaRPr>
          </a:p>
        </p:txBody>
      </p:sp>
      <p:sp>
        <p:nvSpPr>
          <p:cNvPr id="19" name="テキスト ボックス 18"/>
          <p:cNvSpPr txBox="1"/>
          <p:nvPr/>
        </p:nvSpPr>
        <p:spPr>
          <a:xfrm>
            <a:off x="5228092" y="3150846"/>
            <a:ext cx="700833"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英国</a:t>
            </a:r>
            <a:endParaRPr kumimoji="1" lang="ja-JP" altLang="en-US" sz="2000" b="1" dirty="0">
              <a:latin typeface="ＭＳ ゴシック" pitchFamily="49" charset="-128"/>
              <a:ea typeface="ＭＳ ゴシック" pitchFamily="49" charset="-128"/>
            </a:endParaRPr>
          </a:p>
        </p:txBody>
      </p:sp>
      <p:sp>
        <p:nvSpPr>
          <p:cNvPr id="20" name="テキスト ボックス 19"/>
          <p:cNvSpPr txBox="1"/>
          <p:nvPr/>
        </p:nvSpPr>
        <p:spPr>
          <a:xfrm>
            <a:off x="1844080" y="3550956"/>
            <a:ext cx="700833" cy="400110"/>
          </a:xfrm>
          <a:prstGeom prst="rect">
            <a:avLst/>
          </a:prstGeom>
          <a:noFill/>
        </p:spPr>
        <p:txBody>
          <a:bodyPr wrap="none" rtlCol="0">
            <a:spAutoFit/>
          </a:bodyPr>
          <a:lstStyle/>
          <a:p>
            <a:r>
              <a:rPr lang="ja-JP" altLang="en-US" sz="2000" b="1" dirty="0">
                <a:latin typeface="ＭＳ ゴシック" pitchFamily="49" charset="-128"/>
                <a:ea typeface="ＭＳ ゴシック" pitchFamily="49" charset="-128"/>
              </a:rPr>
              <a:t>米</a:t>
            </a:r>
            <a:r>
              <a:rPr kumimoji="1" lang="ja-JP" altLang="en-US" sz="2000" b="1" dirty="0" smtClean="0">
                <a:latin typeface="ＭＳ ゴシック" pitchFamily="49" charset="-128"/>
                <a:ea typeface="ＭＳ ゴシック" pitchFamily="49" charset="-128"/>
              </a:rPr>
              <a:t>国</a:t>
            </a:r>
            <a:endParaRPr kumimoji="1" lang="ja-JP" altLang="en-US" sz="2000" b="1" dirty="0">
              <a:latin typeface="ＭＳ ゴシック" pitchFamily="49" charset="-128"/>
              <a:ea typeface="ＭＳ ゴシック" pitchFamily="49" charset="-128"/>
            </a:endParaRPr>
          </a:p>
        </p:txBody>
      </p:sp>
      <p:sp>
        <p:nvSpPr>
          <p:cNvPr id="21" name="テキスト ボックス 20"/>
          <p:cNvSpPr txBox="1"/>
          <p:nvPr/>
        </p:nvSpPr>
        <p:spPr>
          <a:xfrm>
            <a:off x="5228091" y="3961196"/>
            <a:ext cx="700833" cy="400110"/>
          </a:xfrm>
          <a:prstGeom prst="rect">
            <a:avLst/>
          </a:prstGeom>
          <a:noFill/>
        </p:spPr>
        <p:txBody>
          <a:bodyPr wrap="none" rtlCol="0">
            <a:spAutoFit/>
          </a:bodyPr>
          <a:lstStyle/>
          <a:p>
            <a:r>
              <a:rPr lang="ja-JP" altLang="en-US" sz="2000" b="1" dirty="0">
                <a:latin typeface="ＭＳ ゴシック" pitchFamily="49" charset="-128"/>
                <a:ea typeface="ＭＳ ゴシック" pitchFamily="49" charset="-128"/>
              </a:rPr>
              <a:t>米</a:t>
            </a:r>
            <a:r>
              <a:rPr kumimoji="1" lang="ja-JP" altLang="en-US" sz="2000" b="1" dirty="0" smtClean="0">
                <a:latin typeface="ＭＳ ゴシック" pitchFamily="49" charset="-128"/>
                <a:ea typeface="ＭＳ ゴシック" pitchFamily="49" charset="-128"/>
              </a:rPr>
              <a:t>国</a:t>
            </a:r>
            <a:endParaRPr kumimoji="1" lang="ja-JP" altLang="en-US" sz="2000" b="1" dirty="0">
              <a:latin typeface="ＭＳ ゴシック" pitchFamily="49" charset="-128"/>
              <a:ea typeface="ＭＳ ゴシック" pitchFamily="49" charset="-128"/>
            </a:endParaRPr>
          </a:p>
        </p:txBody>
      </p:sp>
      <p:sp>
        <p:nvSpPr>
          <p:cNvPr id="11" name="正方形/長方形 10"/>
          <p:cNvSpPr/>
          <p:nvPr/>
        </p:nvSpPr>
        <p:spPr>
          <a:xfrm>
            <a:off x="3777695" y="6093296"/>
            <a:ext cx="4942379" cy="523220"/>
          </a:xfrm>
          <a:prstGeom prst="rect">
            <a:avLst/>
          </a:prstGeom>
        </p:spPr>
        <p:txBody>
          <a:bodyPr wrap="none">
            <a:spAutoFit/>
          </a:bodyPr>
          <a:lstStyle/>
          <a:p>
            <a:r>
              <a:rPr lang="en-US" altLang="ja-JP" sz="1400" dirty="0">
                <a:latin typeface="ＭＳ ゴシック" pitchFamily="49" charset="-128"/>
                <a:ea typeface="ＭＳ ゴシック" pitchFamily="49" charset="-128"/>
              </a:rPr>
              <a:t>THE TOBACCO </a:t>
            </a:r>
            <a:r>
              <a:rPr lang="en-US" altLang="ja-JP" sz="1400" dirty="0" smtClean="0">
                <a:latin typeface="ＭＳ ゴシック" pitchFamily="49" charset="-128"/>
                <a:ea typeface="ＭＳ ゴシック" pitchFamily="49" charset="-128"/>
              </a:rPr>
              <a:t>ATLAS 3</a:t>
            </a:r>
            <a:r>
              <a:rPr lang="en-US" altLang="ja-JP" sz="1400" baseline="30000" dirty="0" smtClean="0">
                <a:latin typeface="ＭＳ ゴシック" pitchFamily="49" charset="-128"/>
                <a:ea typeface="ＭＳ ゴシック" pitchFamily="49" charset="-128"/>
              </a:rPr>
              <a:t>rd</a:t>
            </a:r>
            <a:r>
              <a:rPr lang="en-US" altLang="ja-JP" sz="1400" dirty="0" smtClean="0">
                <a:latin typeface="ＭＳ ゴシック" pitchFamily="49" charset="-128"/>
                <a:ea typeface="ＭＳ ゴシック" pitchFamily="49" charset="-128"/>
              </a:rPr>
              <a:t> ed.</a:t>
            </a:r>
          </a:p>
          <a:p>
            <a:r>
              <a:rPr lang="en-US" altLang="ja-JP" sz="1400" dirty="0">
                <a:latin typeface="ＭＳ ゴシック" pitchFamily="49" charset="-128"/>
                <a:ea typeface="ＭＳ ゴシック" pitchFamily="49" charset="-128"/>
              </a:rPr>
              <a:t>http://tobaccoatlas.org/downloads/TobaccoAtlas_sm.pdf</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88446757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a:bodyPr>
          <a:lstStyle/>
          <a:p>
            <a:r>
              <a:rPr lang="ja-JP" altLang="en-US" sz="3600" dirty="0">
                <a:latin typeface="ＭＳ ゴシック" pitchFamily="49" charset="-128"/>
                <a:ea typeface="ＭＳ ゴシック" pitchFamily="49" charset="-128"/>
              </a:rPr>
              <a:t>今もタバコが売られている訳は？</a:t>
            </a:r>
            <a:endParaRPr lang="ja-JP" altLang="en-US" sz="3600" dirty="0" smtClean="0">
              <a:latin typeface="ＭＳ ゴシック" pitchFamily="49" charset="-128"/>
              <a:ea typeface="ＭＳ ゴシック" pitchFamily="49" charset="-128"/>
            </a:endParaRPr>
          </a:p>
        </p:txBody>
      </p:sp>
      <p:sp>
        <p:nvSpPr>
          <p:cNvPr id="11267" name="Rectangle 3"/>
          <p:cNvSpPr>
            <a:spLocks noGrp="1" noChangeArrowheads="1"/>
          </p:cNvSpPr>
          <p:nvPr>
            <p:ph type="body" idx="1"/>
          </p:nvPr>
        </p:nvSpPr>
        <p:spPr>
          <a:xfrm>
            <a:off x="467544" y="1484784"/>
            <a:ext cx="8229600" cy="4525963"/>
          </a:xfrm>
        </p:spPr>
        <p:txBody>
          <a:bodyPr/>
          <a:lstStyle/>
          <a:p>
            <a:r>
              <a:rPr lang="ja-JP" altLang="en-US" sz="2800" dirty="0" smtClean="0">
                <a:latin typeface="ＭＳ ゴシック" pitchFamily="49" charset="-128"/>
                <a:ea typeface="ＭＳ ゴシック" pitchFamily="49" charset="-128"/>
              </a:rPr>
              <a:t>たばこ事業法</a:t>
            </a:r>
          </a:p>
          <a:p>
            <a:pPr>
              <a:buFont typeface="Wingdings" pitchFamily="2" charset="2"/>
              <a:buNone/>
            </a:pPr>
            <a:r>
              <a:rPr lang="ja-JP" altLang="en-US" sz="2800" dirty="0" smtClean="0">
                <a:latin typeface="ＭＳ ゴシック" pitchFamily="49" charset="-128"/>
                <a:ea typeface="ＭＳ ゴシック" pitchFamily="49" charset="-128"/>
              </a:rPr>
              <a:t>・昭和５９年８月公布</a:t>
            </a:r>
          </a:p>
          <a:p>
            <a:pPr>
              <a:buFont typeface="Wingdings" pitchFamily="2" charset="2"/>
              <a:buNone/>
            </a:pPr>
            <a:r>
              <a:rPr lang="ja-JP" altLang="en-US" sz="2800" dirty="0" smtClean="0">
                <a:latin typeface="ＭＳ ゴシック" pitchFamily="49" charset="-128"/>
                <a:ea typeface="ＭＳ ゴシック" pitchFamily="49" charset="-128"/>
              </a:rPr>
              <a:t>・第１条（目的）</a:t>
            </a:r>
          </a:p>
          <a:p>
            <a:pPr>
              <a:buFont typeface="Wingdings" pitchFamily="2" charset="2"/>
              <a:buNone/>
            </a:pPr>
            <a:r>
              <a:rPr lang="ja-JP" altLang="en-US" sz="2800" dirty="0" smtClean="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この法律は、たばこ専売制度の廃止に伴い、製造たばこに係る租税が</a:t>
            </a:r>
            <a:r>
              <a:rPr lang="ja-JP" altLang="en-US" sz="2400" dirty="0" smtClean="0">
                <a:solidFill>
                  <a:schemeClr val="hlink"/>
                </a:solidFill>
                <a:latin typeface="ＭＳ ゴシック" pitchFamily="49" charset="-128"/>
                <a:ea typeface="ＭＳ ゴシック" pitchFamily="49" charset="-128"/>
              </a:rPr>
              <a:t>財政収入において占める地位</a:t>
            </a:r>
            <a:r>
              <a:rPr lang="ja-JP" altLang="en-US" sz="2400" dirty="0" smtClean="0">
                <a:latin typeface="ＭＳ ゴシック" pitchFamily="49" charset="-128"/>
                <a:ea typeface="ＭＳ ゴシック" pitchFamily="49" charset="-128"/>
              </a:rPr>
              <a:t>等にかんがみ、製造たばこの原材料としての国内産の葉たばこの生産及び買入れ並びに製造たばこの製造及び販売の事業等に関し所要の調整を行うことにより、我が国</a:t>
            </a:r>
            <a:r>
              <a:rPr lang="ja-JP" altLang="en-US" sz="2400" dirty="0" smtClean="0">
                <a:solidFill>
                  <a:schemeClr val="hlink"/>
                </a:solidFill>
                <a:latin typeface="ＭＳ ゴシック" pitchFamily="49" charset="-128"/>
                <a:ea typeface="ＭＳ ゴシック" pitchFamily="49" charset="-128"/>
              </a:rPr>
              <a:t>たばこ産業の健全な発展</a:t>
            </a:r>
            <a:r>
              <a:rPr lang="ja-JP" altLang="en-US" sz="2400" dirty="0" smtClean="0">
                <a:latin typeface="ＭＳ ゴシック" pitchFamily="49" charset="-128"/>
                <a:ea typeface="ＭＳ ゴシック" pitchFamily="49" charset="-128"/>
              </a:rPr>
              <a:t>を図り、もつて</a:t>
            </a:r>
            <a:r>
              <a:rPr lang="ja-JP" altLang="en-US" sz="2400" dirty="0" smtClean="0">
                <a:solidFill>
                  <a:schemeClr val="hlink"/>
                </a:solidFill>
                <a:latin typeface="ＭＳ ゴシック" pitchFamily="49" charset="-128"/>
                <a:ea typeface="ＭＳ ゴシック" pitchFamily="49" charset="-128"/>
              </a:rPr>
              <a:t>財政収入の安定的確保及び国民経済の健全な発展</a:t>
            </a:r>
            <a:r>
              <a:rPr lang="ja-JP" altLang="en-US" sz="2400" dirty="0" smtClean="0">
                <a:latin typeface="ＭＳ ゴシック" pitchFamily="49" charset="-128"/>
                <a:ea typeface="ＭＳ ゴシック" pitchFamily="49" charset="-128"/>
              </a:rPr>
              <a:t>に資することを目的とする。</a:t>
            </a:r>
            <a:r>
              <a:rPr lang="ja-JP" altLang="en-US" sz="2800" dirty="0" smtClean="0">
                <a:latin typeface="ＭＳ ゴシック" pitchFamily="49" charset="-128"/>
                <a:ea typeface="ＭＳ ゴシック" pitchFamily="49" charset="-128"/>
              </a:rPr>
              <a:t> </a:t>
            </a:r>
          </a:p>
        </p:txBody>
      </p:sp>
    </p:spTree>
    <p:extLst>
      <p:ext uri="{BB962C8B-B14F-4D97-AF65-F5344CB8AC3E}">
        <p14:creationId xmlns="" xmlns:p14="http://schemas.microsoft.com/office/powerpoint/2010/main" val="13309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60649"/>
            <a:ext cx="7772400" cy="608001"/>
          </a:xfrm>
        </p:spPr>
        <p:txBody>
          <a:bodyPr>
            <a:normAutofit fontScale="90000"/>
          </a:bodyPr>
          <a:lstStyle/>
          <a:p>
            <a:r>
              <a:rPr kumimoji="1" lang="ja-JP" altLang="en-US" sz="3600" dirty="0" smtClean="0">
                <a:latin typeface="ＭＳ ゴシック" pitchFamily="49" charset="-128"/>
                <a:ea typeface="ＭＳ ゴシック" pitchFamily="49" charset="-128"/>
              </a:rPr>
              <a:t>喫煙による</a:t>
            </a:r>
            <a:r>
              <a:rPr lang="ja-JP" altLang="en-US" sz="3600" dirty="0">
                <a:latin typeface="ＭＳ ゴシック" pitchFamily="49" charset="-128"/>
                <a:ea typeface="ＭＳ ゴシック" pitchFamily="49" charset="-128"/>
              </a:rPr>
              <a:t>社会</a:t>
            </a:r>
            <a:r>
              <a:rPr kumimoji="1" lang="ja-JP" altLang="en-US" sz="3600" dirty="0" smtClean="0">
                <a:latin typeface="ＭＳ ゴシック" pitchFamily="49" charset="-128"/>
                <a:ea typeface="ＭＳ ゴシック" pitchFamily="49" charset="-128"/>
              </a:rPr>
              <a:t>的負荷</a:t>
            </a:r>
            <a:endParaRPr kumimoji="1" lang="ja-JP" altLang="en-US" sz="3600" dirty="0">
              <a:latin typeface="ＭＳ ゴシック" pitchFamily="49" charset="-128"/>
              <a:ea typeface="ＭＳ ゴシック" pitchFamily="49" charset="-128"/>
            </a:endParaRPr>
          </a:p>
        </p:txBody>
      </p:sp>
      <p:graphicFrame>
        <p:nvGraphicFramePr>
          <p:cNvPr id="3" name="グラフ 2"/>
          <p:cNvGraphicFramePr/>
          <p:nvPr>
            <p:extLst>
              <p:ext uri="{D42A27DB-BD31-4B8C-83A1-F6EECF244321}">
                <p14:modId xmlns="" xmlns:p14="http://schemas.microsoft.com/office/powerpoint/2010/main" val="1541721171"/>
              </p:ext>
            </p:extLst>
          </p:nvPr>
        </p:nvGraphicFramePr>
        <p:xfrm>
          <a:off x="755576" y="1256390"/>
          <a:ext cx="770485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2267744" y="4521255"/>
            <a:ext cx="1467069" cy="646331"/>
          </a:xfrm>
          <a:prstGeom prst="rect">
            <a:avLst/>
          </a:prstGeom>
          <a:noFill/>
        </p:spPr>
        <p:txBody>
          <a:bodyPr wrap="none" rtlCol="0">
            <a:spAutoFit/>
          </a:bodyPr>
          <a:lstStyle/>
          <a:p>
            <a:pPr algn="ctr"/>
            <a:r>
              <a:rPr kumimoji="1" lang="ja-JP" altLang="en-US" b="1" dirty="0" smtClean="0">
                <a:latin typeface="ＭＳ ゴシック" pitchFamily="49" charset="-128"/>
                <a:ea typeface="ＭＳ ゴシック" pitchFamily="49" charset="-128"/>
              </a:rPr>
              <a:t>タバコ税</a:t>
            </a:r>
            <a:endParaRPr kumimoji="1" lang="en-US" altLang="ja-JP" b="1" dirty="0" smtClean="0">
              <a:latin typeface="ＭＳ ゴシック" pitchFamily="49" charset="-128"/>
              <a:ea typeface="ＭＳ ゴシック" pitchFamily="49" charset="-128"/>
            </a:endParaRPr>
          </a:p>
          <a:p>
            <a:pPr algn="ctr"/>
            <a:r>
              <a:rPr lang="en-US" altLang="ja-JP" b="1" dirty="0" smtClean="0">
                <a:latin typeface="ＭＳ ゴシック" pitchFamily="49" charset="-128"/>
                <a:ea typeface="ＭＳ ゴシック" pitchFamily="49" charset="-128"/>
              </a:rPr>
              <a:t>1</a:t>
            </a:r>
            <a:r>
              <a:rPr lang="ja-JP" altLang="en-US" b="1" dirty="0" smtClean="0">
                <a:latin typeface="ＭＳ ゴシック" pitchFamily="49" charset="-128"/>
                <a:ea typeface="ＭＳ ゴシック" pitchFamily="49" charset="-128"/>
              </a:rPr>
              <a:t>兆</a:t>
            </a:r>
            <a:r>
              <a:rPr lang="en-US" altLang="ja-JP" b="1" dirty="0" smtClean="0">
                <a:latin typeface="ＭＳ ゴシック" pitchFamily="49" charset="-128"/>
                <a:ea typeface="ＭＳ ゴシック" pitchFamily="49" charset="-128"/>
              </a:rPr>
              <a:t>9000</a:t>
            </a:r>
            <a:r>
              <a:rPr lang="ja-JP" altLang="en-US" b="1" dirty="0" smtClean="0">
                <a:latin typeface="ＭＳ ゴシック" pitchFamily="49" charset="-128"/>
                <a:ea typeface="ＭＳ ゴシック" pitchFamily="49" charset="-128"/>
              </a:rPr>
              <a:t>億円</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2327856" y="3585151"/>
            <a:ext cx="1346844" cy="646331"/>
          </a:xfrm>
          <a:prstGeom prst="rect">
            <a:avLst/>
          </a:prstGeom>
          <a:noFill/>
        </p:spPr>
        <p:txBody>
          <a:bodyPr wrap="none" rtlCol="0">
            <a:spAutoFit/>
          </a:bodyPr>
          <a:lstStyle/>
          <a:p>
            <a:pPr algn="ctr"/>
            <a:r>
              <a:rPr kumimoji="1" lang="ja-JP" altLang="en-US" b="1" dirty="0" smtClean="0">
                <a:latin typeface="ＭＳ ゴシック" pitchFamily="49" charset="-128"/>
                <a:ea typeface="ＭＳ ゴシック" pitchFamily="49" charset="-128"/>
              </a:rPr>
              <a:t>タバコ産業</a:t>
            </a:r>
            <a:endParaRPr kumimoji="1" lang="en-US" altLang="ja-JP" b="1" dirty="0" smtClean="0">
              <a:latin typeface="ＭＳ ゴシック" pitchFamily="49" charset="-128"/>
              <a:ea typeface="ＭＳ ゴシック" pitchFamily="49" charset="-128"/>
            </a:endParaRPr>
          </a:p>
          <a:p>
            <a:pPr algn="ctr"/>
            <a:r>
              <a:rPr lang="en-US" altLang="ja-JP" b="1" dirty="0" smtClean="0">
                <a:latin typeface="ＭＳ ゴシック" pitchFamily="49" charset="-128"/>
                <a:ea typeface="ＭＳ ゴシック" pitchFamily="49" charset="-128"/>
              </a:rPr>
              <a:t>8500</a:t>
            </a:r>
            <a:r>
              <a:rPr lang="ja-JP" altLang="en-US" b="1" dirty="0" smtClean="0">
                <a:latin typeface="ＭＳ ゴシック" pitchFamily="49" charset="-128"/>
                <a:ea typeface="ＭＳ ゴシック" pitchFamily="49" charset="-128"/>
              </a:rPr>
              <a:t>億円</a:t>
            </a:r>
            <a:endParaRPr kumimoji="1" lang="ja-JP" altLang="en-US" b="1" dirty="0">
              <a:latin typeface="ＭＳ ゴシック" pitchFamily="49" charset="-128"/>
              <a:ea typeface="ＭＳ ゴシック" pitchFamily="49" charset="-128"/>
            </a:endParaRPr>
          </a:p>
        </p:txBody>
      </p:sp>
      <p:sp>
        <p:nvSpPr>
          <p:cNvPr id="6" name="テキスト ボックス 5"/>
          <p:cNvSpPr txBox="1"/>
          <p:nvPr/>
        </p:nvSpPr>
        <p:spPr>
          <a:xfrm>
            <a:off x="5816488" y="4091765"/>
            <a:ext cx="1467068" cy="646331"/>
          </a:xfrm>
          <a:prstGeom prst="rect">
            <a:avLst/>
          </a:prstGeom>
          <a:noFill/>
        </p:spPr>
        <p:txBody>
          <a:bodyPr wrap="none" rtlCol="0">
            <a:spAutoFit/>
          </a:bodyPr>
          <a:lstStyle/>
          <a:p>
            <a:pPr algn="ctr"/>
            <a:r>
              <a:rPr lang="ja-JP" altLang="en-US" b="1" dirty="0">
                <a:latin typeface="ＭＳ ゴシック" pitchFamily="49" charset="-128"/>
                <a:ea typeface="ＭＳ ゴシック" pitchFamily="49" charset="-128"/>
              </a:rPr>
              <a:t>医療費</a:t>
            </a:r>
            <a:endParaRPr kumimoji="1" lang="en-US" altLang="ja-JP" b="1" dirty="0" smtClean="0">
              <a:latin typeface="ＭＳ ゴシック" pitchFamily="49" charset="-128"/>
              <a:ea typeface="ＭＳ ゴシック" pitchFamily="49" charset="-128"/>
            </a:endParaRPr>
          </a:p>
          <a:p>
            <a:pPr algn="ctr"/>
            <a:r>
              <a:rPr lang="en-US" altLang="ja-JP" b="1" dirty="0">
                <a:latin typeface="ＭＳ ゴシック" pitchFamily="49" charset="-128"/>
                <a:ea typeface="ＭＳ ゴシック" pitchFamily="49" charset="-128"/>
              </a:rPr>
              <a:t>3</a:t>
            </a:r>
            <a:r>
              <a:rPr lang="ja-JP" altLang="en-US" b="1" dirty="0" smtClean="0">
                <a:latin typeface="ＭＳ ゴシック" pitchFamily="49" charset="-128"/>
                <a:ea typeface="ＭＳ ゴシック" pitchFamily="49" charset="-128"/>
              </a:rPr>
              <a:t>兆</a:t>
            </a:r>
            <a:r>
              <a:rPr lang="en-US" altLang="ja-JP" b="1" dirty="0" smtClean="0">
                <a:latin typeface="ＭＳ ゴシック" pitchFamily="49" charset="-128"/>
                <a:ea typeface="ＭＳ ゴシック" pitchFamily="49" charset="-128"/>
              </a:rPr>
              <a:t>2000</a:t>
            </a:r>
            <a:r>
              <a:rPr lang="ja-JP" altLang="en-US" b="1" dirty="0" smtClean="0">
                <a:latin typeface="ＭＳ ゴシック" pitchFamily="49" charset="-128"/>
                <a:ea typeface="ＭＳ ゴシック" pitchFamily="49" charset="-128"/>
              </a:rPr>
              <a:t>億円</a:t>
            </a:r>
            <a:endParaRPr kumimoji="1" lang="ja-JP" altLang="en-US" b="1" dirty="0">
              <a:latin typeface="ＭＳ ゴシック" pitchFamily="49" charset="-128"/>
              <a:ea typeface="ＭＳ ゴシック" pitchFamily="49" charset="-128"/>
            </a:endParaRPr>
          </a:p>
        </p:txBody>
      </p:sp>
      <p:sp>
        <p:nvSpPr>
          <p:cNvPr id="7" name="テキスト ボックス 6"/>
          <p:cNvSpPr txBox="1"/>
          <p:nvPr/>
        </p:nvSpPr>
        <p:spPr>
          <a:xfrm>
            <a:off x="5760383" y="2336510"/>
            <a:ext cx="1579279" cy="646331"/>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国民所得喪失</a:t>
            </a:r>
            <a:endParaRPr kumimoji="1" lang="en-US" altLang="ja-JP" b="1" dirty="0" smtClean="0">
              <a:latin typeface="ＭＳ ゴシック" pitchFamily="49" charset="-128"/>
              <a:ea typeface="ＭＳ ゴシック" pitchFamily="49" charset="-128"/>
            </a:endParaRPr>
          </a:p>
          <a:p>
            <a:pPr algn="ctr"/>
            <a:r>
              <a:rPr lang="en-US" altLang="ja-JP" b="1" dirty="0" smtClean="0">
                <a:latin typeface="ＭＳ ゴシック" pitchFamily="49" charset="-128"/>
                <a:ea typeface="ＭＳ ゴシック" pitchFamily="49" charset="-128"/>
              </a:rPr>
              <a:t>2</a:t>
            </a:r>
            <a:r>
              <a:rPr lang="ja-JP" altLang="en-US" b="1" dirty="0" smtClean="0">
                <a:latin typeface="ＭＳ ゴシック" pitchFamily="49" charset="-128"/>
                <a:ea typeface="ＭＳ ゴシック" pitchFamily="49" charset="-128"/>
              </a:rPr>
              <a:t>兆円</a:t>
            </a:r>
            <a:endParaRPr kumimoji="1" lang="ja-JP" altLang="en-US" b="1" dirty="0">
              <a:latin typeface="ＭＳ ゴシック" pitchFamily="49" charset="-128"/>
              <a:ea typeface="ＭＳ ゴシック" pitchFamily="49" charset="-128"/>
            </a:endParaRPr>
          </a:p>
        </p:txBody>
      </p:sp>
      <p:sp>
        <p:nvSpPr>
          <p:cNvPr id="8" name="テキスト ボックス 7"/>
          <p:cNvSpPr txBox="1"/>
          <p:nvPr/>
        </p:nvSpPr>
        <p:spPr>
          <a:xfrm>
            <a:off x="7283556" y="2059510"/>
            <a:ext cx="1579278" cy="1200329"/>
          </a:xfrm>
          <a:prstGeom prst="rect">
            <a:avLst/>
          </a:prstGeom>
          <a:noFill/>
        </p:spPr>
        <p:txBody>
          <a:bodyPr wrap="none" rtlCol="0">
            <a:spAutoFit/>
          </a:bodyPr>
          <a:lstStyle/>
          <a:p>
            <a:pPr algn="ctr"/>
            <a:r>
              <a:rPr lang="ja-JP" altLang="en-US" b="1" dirty="0" smtClean="0">
                <a:latin typeface="ＭＳ ゴシック" pitchFamily="49" charset="-128"/>
                <a:ea typeface="ＭＳ ゴシック" pitchFamily="49" charset="-128"/>
              </a:rPr>
              <a:t>消防清掃</a:t>
            </a:r>
            <a:r>
              <a:rPr lang="ja-JP" altLang="en-US" b="1" dirty="0">
                <a:latin typeface="ＭＳ ゴシック" pitchFamily="49" charset="-128"/>
                <a:ea typeface="ＭＳ ゴシック" pitchFamily="49" charset="-128"/>
              </a:rPr>
              <a:t>費用</a:t>
            </a:r>
            <a:endParaRPr kumimoji="1" lang="en-US" altLang="ja-JP" b="1" dirty="0" smtClean="0">
              <a:latin typeface="ＭＳ ゴシック" pitchFamily="49" charset="-128"/>
              <a:ea typeface="ＭＳ ゴシック" pitchFamily="49" charset="-128"/>
            </a:endParaRPr>
          </a:p>
          <a:p>
            <a:pPr algn="ctr"/>
            <a:r>
              <a:rPr lang="en-US" altLang="ja-JP" b="1" dirty="0" smtClean="0">
                <a:latin typeface="ＭＳ ゴシック" pitchFamily="49" charset="-128"/>
                <a:ea typeface="ＭＳ ゴシック" pitchFamily="49" charset="-128"/>
              </a:rPr>
              <a:t>2000</a:t>
            </a:r>
            <a:r>
              <a:rPr lang="ja-JP" altLang="en-US" b="1" dirty="0" smtClean="0">
                <a:latin typeface="ＭＳ ゴシック" pitchFamily="49" charset="-128"/>
                <a:ea typeface="ＭＳ ゴシック" pitchFamily="49" charset="-128"/>
              </a:rPr>
              <a:t>億円</a:t>
            </a:r>
          </a:p>
          <a:p>
            <a:pPr algn="ctr"/>
            <a:r>
              <a:rPr lang="ja-JP" altLang="en-US" b="1" dirty="0" smtClean="0">
                <a:latin typeface="ＭＳ ゴシック" pitchFamily="49" charset="-128"/>
                <a:ea typeface="ＭＳ ゴシック" pitchFamily="49" charset="-128"/>
              </a:rPr>
              <a:t>休業損失</a:t>
            </a:r>
            <a:endParaRPr lang="en-US" altLang="ja-JP" b="1" dirty="0" smtClean="0">
              <a:latin typeface="ＭＳ ゴシック" pitchFamily="49" charset="-128"/>
              <a:ea typeface="ＭＳ ゴシック" pitchFamily="49" charset="-128"/>
            </a:endParaRPr>
          </a:p>
          <a:p>
            <a:pPr algn="ctr"/>
            <a:r>
              <a:rPr kumimoji="1" lang="en-US" altLang="ja-JP" b="1" dirty="0" smtClean="0">
                <a:latin typeface="ＭＳ ゴシック" pitchFamily="49" charset="-128"/>
                <a:ea typeface="ＭＳ ゴシック" pitchFamily="49" charset="-128"/>
              </a:rPr>
              <a:t>2000</a:t>
            </a:r>
            <a:r>
              <a:rPr kumimoji="1" lang="ja-JP" altLang="en-US" b="1" dirty="0" smtClean="0">
                <a:latin typeface="ＭＳ ゴシック" pitchFamily="49" charset="-128"/>
                <a:ea typeface="ＭＳ ゴシック" pitchFamily="49" charset="-128"/>
              </a:rPr>
              <a:t>億円</a:t>
            </a:r>
            <a:endParaRPr kumimoji="1" lang="ja-JP" altLang="en-US" b="1" dirty="0">
              <a:latin typeface="ＭＳ ゴシック" pitchFamily="49" charset="-128"/>
              <a:ea typeface="ＭＳ ゴシック" pitchFamily="49" charset="-128"/>
            </a:endParaRPr>
          </a:p>
        </p:txBody>
      </p:sp>
      <p:sp>
        <p:nvSpPr>
          <p:cNvPr id="10" name="屈折矢印 9"/>
          <p:cNvSpPr/>
          <p:nvPr/>
        </p:nvSpPr>
        <p:spPr>
          <a:xfrm rot="16200000">
            <a:off x="7373194" y="1764808"/>
            <a:ext cx="250401" cy="317465"/>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2" name="テキスト ボックス 11"/>
          <p:cNvSpPr txBox="1"/>
          <p:nvPr/>
        </p:nvSpPr>
        <p:spPr>
          <a:xfrm>
            <a:off x="5611302" y="1268760"/>
            <a:ext cx="1877437" cy="461665"/>
          </a:xfrm>
          <a:prstGeom prst="rect">
            <a:avLst/>
          </a:prstGeom>
          <a:noFill/>
        </p:spPr>
        <p:txBody>
          <a:bodyPr wrap="none" rtlCol="0">
            <a:spAutoFit/>
          </a:bodyPr>
          <a:lstStyle/>
          <a:p>
            <a:r>
              <a:rPr lang="en-US" altLang="ja-JP" sz="2400" dirty="0" smtClean="0">
                <a:latin typeface="ＭＳ ゴシック" pitchFamily="49" charset="-128"/>
                <a:ea typeface="ＭＳ ゴシック" pitchFamily="49" charset="-128"/>
              </a:rPr>
              <a:t>5</a:t>
            </a:r>
            <a:r>
              <a:rPr lang="ja-JP" altLang="en-US" sz="2400" dirty="0" smtClean="0">
                <a:latin typeface="ＭＳ ゴシック" pitchFamily="49" charset="-128"/>
                <a:ea typeface="ＭＳ ゴシック" pitchFamily="49" charset="-128"/>
              </a:rPr>
              <a:t>兆</a:t>
            </a:r>
            <a:r>
              <a:rPr lang="en-US" altLang="ja-JP" sz="2400" dirty="0" smtClean="0">
                <a:latin typeface="ＭＳ ゴシック" pitchFamily="49" charset="-128"/>
                <a:ea typeface="ＭＳ ゴシック" pitchFamily="49" charset="-128"/>
              </a:rPr>
              <a:t>6000</a:t>
            </a:r>
            <a:r>
              <a:rPr lang="ja-JP" altLang="en-US" sz="2400" dirty="0" smtClean="0">
                <a:latin typeface="ＭＳ ゴシック" pitchFamily="49" charset="-128"/>
                <a:ea typeface="ＭＳ ゴシック" pitchFamily="49" charset="-128"/>
              </a:rPr>
              <a:t>億円</a:t>
            </a:r>
            <a:endParaRPr kumimoji="1" lang="ja-JP" altLang="en-US" sz="2400" dirty="0">
              <a:latin typeface="ＭＳ ゴシック" pitchFamily="49" charset="-128"/>
              <a:ea typeface="ＭＳ ゴシック" pitchFamily="49" charset="-128"/>
            </a:endParaRPr>
          </a:p>
        </p:txBody>
      </p:sp>
      <p:sp>
        <p:nvSpPr>
          <p:cNvPr id="13" name="テキスト ボックス 12"/>
          <p:cNvSpPr txBox="1"/>
          <p:nvPr/>
        </p:nvSpPr>
        <p:spPr>
          <a:xfrm>
            <a:off x="2062559" y="3126331"/>
            <a:ext cx="1877437" cy="461665"/>
          </a:xfrm>
          <a:prstGeom prst="rect">
            <a:avLst/>
          </a:prstGeom>
          <a:noFill/>
        </p:spPr>
        <p:txBody>
          <a:bodyPr wrap="none" rtlCol="0">
            <a:spAutoFit/>
          </a:bodyPr>
          <a:lstStyle/>
          <a:p>
            <a:r>
              <a:rPr lang="en-US" altLang="ja-JP" sz="2400" dirty="0">
                <a:latin typeface="ＭＳ ゴシック" pitchFamily="49" charset="-128"/>
                <a:ea typeface="ＭＳ ゴシック" pitchFamily="49" charset="-128"/>
              </a:rPr>
              <a:t>2</a:t>
            </a:r>
            <a:r>
              <a:rPr lang="ja-JP" altLang="en-US" sz="2400" dirty="0" smtClean="0">
                <a:latin typeface="ＭＳ ゴシック" pitchFamily="49" charset="-128"/>
                <a:ea typeface="ＭＳ ゴシック" pitchFamily="49" charset="-128"/>
              </a:rPr>
              <a:t>兆</a:t>
            </a:r>
            <a:r>
              <a:rPr lang="en-US" altLang="ja-JP" sz="2400" dirty="0" smtClean="0">
                <a:latin typeface="ＭＳ ゴシック" pitchFamily="49" charset="-128"/>
                <a:ea typeface="ＭＳ ゴシック" pitchFamily="49" charset="-128"/>
              </a:rPr>
              <a:t>8000</a:t>
            </a:r>
            <a:r>
              <a:rPr lang="ja-JP" altLang="en-US" sz="2400" dirty="0" smtClean="0">
                <a:latin typeface="ＭＳ ゴシック" pitchFamily="49" charset="-128"/>
                <a:ea typeface="ＭＳ ゴシック" pitchFamily="49" charset="-128"/>
              </a:rPr>
              <a:t>億円</a:t>
            </a:r>
            <a:endParaRPr kumimoji="1" lang="ja-JP" altLang="en-US" sz="2400" dirty="0">
              <a:latin typeface="ＭＳ ゴシック" pitchFamily="49" charset="-128"/>
              <a:ea typeface="ＭＳ ゴシック" pitchFamily="49" charset="-128"/>
            </a:endParaRPr>
          </a:p>
        </p:txBody>
      </p:sp>
      <p:sp>
        <p:nvSpPr>
          <p:cNvPr id="14" name="テキスト ボックス 13"/>
          <p:cNvSpPr txBox="1"/>
          <p:nvPr/>
        </p:nvSpPr>
        <p:spPr>
          <a:xfrm>
            <a:off x="3640586" y="6289575"/>
            <a:ext cx="4852610" cy="307777"/>
          </a:xfrm>
          <a:prstGeom prst="rect">
            <a:avLst/>
          </a:prstGeom>
          <a:noFill/>
        </p:spPr>
        <p:txBody>
          <a:bodyPr wrap="none" rtlCol="0">
            <a:spAutoFit/>
          </a:bodyPr>
          <a:lstStyle/>
          <a:p>
            <a:r>
              <a:rPr kumimoji="1" lang="ja-JP" altLang="en-US" sz="1400" dirty="0" smtClean="0">
                <a:latin typeface="ＭＳ ゴシック" pitchFamily="49" charset="-128"/>
                <a:ea typeface="ＭＳ ゴシック" pitchFamily="49" charset="-128"/>
              </a:rPr>
              <a:t>後藤公彦</a:t>
            </a:r>
            <a:r>
              <a:rPr kumimoji="1" lang="en-US" altLang="ja-JP" sz="1400" dirty="0" smtClean="0">
                <a:latin typeface="ＭＳ ゴシック" pitchFamily="49" charset="-128"/>
                <a:ea typeface="ＭＳ ゴシック" pitchFamily="49" charset="-128"/>
              </a:rPr>
              <a:t>: </a:t>
            </a:r>
            <a:r>
              <a:rPr kumimoji="1" lang="ja-JP" altLang="en-US" sz="1400" dirty="0" smtClean="0">
                <a:latin typeface="ＭＳ ゴシック" pitchFamily="49" charset="-128"/>
                <a:ea typeface="ＭＳ ゴシック" pitchFamily="49" charset="-128"/>
              </a:rPr>
              <a:t>たばこの経済分析</a:t>
            </a:r>
            <a:r>
              <a:rPr kumimoji="1" lang="en-US" altLang="ja-JP" sz="1400" dirty="0" smtClean="0">
                <a:latin typeface="ＭＳ ゴシック" pitchFamily="49" charset="-128"/>
                <a:ea typeface="ＭＳ ゴシック" pitchFamily="49" charset="-128"/>
              </a:rPr>
              <a:t>. </a:t>
            </a:r>
            <a:r>
              <a:rPr kumimoji="1" lang="ja-JP" altLang="en-US" sz="1400" dirty="0" smtClean="0">
                <a:latin typeface="ＭＳ ゴシック" pitchFamily="49" charset="-128"/>
                <a:ea typeface="ＭＳ ゴシック" pitchFamily="49" charset="-128"/>
              </a:rPr>
              <a:t>日医雑誌</a:t>
            </a:r>
            <a:r>
              <a:rPr kumimoji="1" lang="en-US" altLang="ja-JP" sz="1400" dirty="0" smtClean="0">
                <a:latin typeface="ＭＳ ゴシック" pitchFamily="49" charset="-128"/>
                <a:ea typeface="ＭＳ ゴシック" pitchFamily="49" charset="-128"/>
              </a:rPr>
              <a:t>, 116:370, 1996.</a:t>
            </a:r>
            <a:endParaRPr kumimoji="1" lang="ja-JP" altLang="en-US" sz="1400" dirty="0">
              <a:latin typeface="ＭＳ ゴシック" pitchFamily="49" charset="-128"/>
              <a:ea typeface="ＭＳ ゴシック" pitchFamily="49" charset="-128"/>
            </a:endParaRPr>
          </a:p>
        </p:txBody>
      </p:sp>
      <p:sp>
        <p:nvSpPr>
          <p:cNvPr id="15" name="テキスト ボックス 14"/>
          <p:cNvSpPr txBox="1"/>
          <p:nvPr/>
        </p:nvSpPr>
        <p:spPr>
          <a:xfrm>
            <a:off x="323528" y="868650"/>
            <a:ext cx="1210588"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（兆円）</a:t>
            </a:r>
            <a:endParaRPr kumimoji="1" lang="ja-JP" altLang="en-US" sz="2000"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78223346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60649"/>
            <a:ext cx="7772400" cy="864095"/>
          </a:xfrm>
        </p:spPr>
        <p:txBody>
          <a:bodyPr>
            <a:normAutofit/>
          </a:bodyPr>
          <a:lstStyle/>
          <a:p>
            <a:r>
              <a:rPr kumimoji="1" lang="ja-JP" altLang="en-US" sz="3600" dirty="0" smtClean="0">
                <a:latin typeface="ＭＳ ゴシック" pitchFamily="49" charset="-128"/>
                <a:ea typeface="ＭＳ ゴシック" pitchFamily="49" charset="-128"/>
              </a:rPr>
              <a:t>タバコ施策の歴史</a:t>
            </a:r>
            <a:endParaRPr kumimoji="1" lang="ja-JP" altLang="en-US" sz="3600" dirty="0">
              <a:latin typeface="ＭＳ ゴシック" pitchFamily="49" charset="-128"/>
              <a:ea typeface="ＭＳ ゴシック" pitchFamily="49" charset="-128"/>
            </a:endParaRPr>
          </a:p>
        </p:txBody>
      </p:sp>
      <p:graphicFrame>
        <p:nvGraphicFramePr>
          <p:cNvPr id="4" name="図表 3"/>
          <p:cNvGraphicFramePr/>
          <p:nvPr>
            <p:extLst>
              <p:ext uri="{D42A27DB-BD31-4B8C-83A1-F6EECF244321}">
                <p14:modId xmlns="" xmlns:p14="http://schemas.microsoft.com/office/powerpoint/2010/main" val="2972192863"/>
              </p:ext>
            </p:extLst>
          </p:nvPr>
        </p:nvGraphicFramePr>
        <p:xfrm>
          <a:off x="683568" y="1628800"/>
          <a:ext cx="799288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866194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21804" y="116632"/>
            <a:ext cx="7772400" cy="1224136"/>
          </a:xfrm>
          <a:ln>
            <a:noFill/>
          </a:ln>
        </p:spPr>
        <p:txBody>
          <a:bodyPr>
            <a:normAutofit/>
          </a:bodyPr>
          <a:lstStyle/>
          <a:p>
            <a:r>
              <a:rPr lang="en-US" altLang="ja-JP" sz="2400" dirty="0" smtClean="0">
                <a:latin typeface="ＭＳ ゴシック" pitchFamily="49" charset="-128"/>
                <a:ea typeface="ＭＳ ゴシック" pitchFamily="49" charset="-128"/>
              </a:rPr>
              <a:t>Ⅸ</a:t>
            </a:r>
            <a:r>
              <a:rPr lang="ja-JP" altLang="en-US" sz="2400" dirty="0" err="1" smtClean="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たばこ規制枠組み条約</a:t>
            </a:r>
            <a:r>
              <a:rPr lang="en-US" altLang="ja-JP" sz="2400" dirty="0" smtClean="0">
                <a:latin typeface="ＭＳ ゴシック" pitchFamily="49" charset="-128"/>
                <a:ea typeface="ＭＳ ゴシック" pitchFamily="49" charset="-128"/>
              </a:rPr>
              <a:t/>
            </a:r>
            <a:br>
              <a:rPr lang="en-US" altLang="ja-JP" sz="2400" dirty="0" smtClean="0">
                <a:latin typeface="ＭＳ ゴシック" pitchFamily="49" charset="-128"/>
                <a:ea typeface="ＭＳ ゴシック" pitchFamily="49" charset="-128"/>
              </a:rPr>
            </a:br>
            <a:r>
              <a:rPr lang="ja-JP" altLang="en-US" sz="1400" dirty="0" smtClean="0">
                <a:latin typeface="ＭＳ ゴシック" pitchFamily="49" charset="-128"/>
                <a:ea typeface="ＭＳ ゴシック" pitchFamily="49" charset="-128"/>
              </a:rPr>
              <a:t>（正式名称：たばこの規制に関する世界保健機関枠組条約）</a:t>
            </a:r>
            <a:r>
              <a:rPr lang="en-US" altLang="ja-JP" sz="2000" dirty="0" smtClean="0">
                <a:latin typeface="ＭＳ ゴシック" pitchFamily="49" charset="-128"/>
                <a:ea typeface="ＭＳ ゴシック" pitchFamily="49" charset="-128"/>
              </a:rPr>
              <a:t/>
            </a:r>
            <a:br>
              <a:rPr lang="en-US" altLang="ja-JP" sz="2000" dirty="0" smtClean="0">
                <a:latin typeface="ＭＳ ゴシック" pitchFamily="49" charset="-128"/>
                <a:ea typeface="ＭＳ ゴシック" pitchFamily="49" charset="-128"/>
              </a:rPr>
            </a:br>
            <a:r>
              <a:rPr lang="en-US" altLang="ja-JP" sz="1600" dirty="0" smtClean="0">
                <a:latin typeface="ＭＳ ゴシック" pitchFamily="49" charset="-128"/>
                <a:ea typeface="ＭＳ ゴシック" pitchFamily="49" charset="-128"/>
              </a:rPr>
              <a:t>Framework Convention on Tobacco Control</a:t>
            </a:r>
            <a:r>
              <a:rPr lang="ja-JP" altLang="en-US" sz="1600" dirty="0" smtClean="0">
                <a:latin typeface="ＭＳ ゴシック" pitchFamily="49" charset="-128"/>
                <a:ea typeface="ＭＳ ゴシック" pitchFamily="49" charset="-128"/>
              </a:rPr>
              <a:t>（</a:t>
            </a:r>
            <a:r>
              <a:rPr lang="en-US" altLang="ja-JP" sz="1600" dirty="0" smtClean="0">
                <a:latin typeface="ＭＳ ゴシック" pitchFamily="49" charset="-128"/>
                <a:ea typeface="ＭＳ ゴシック" pitchFamily="49" charset="-128"/>
              </a:rPr>
              <a:t>FCTC</a:t>
            </a:r>
            <a:r>
              <a:rPr lang="ja-JP" altLang="en-US" sz="1600" dirty="0" smtClean="0">
                <a:latin typeface="ＭＳ ゴシック" pitchFamily="49" charset="-128"/>
                <a:ea typeface="ＭＳ ゴシック" pitchFamily="49" charset="-128"/>
              </a:rPr>
              <a:t>）</a:t>
            </a:r>
            <a:r>
              <a:rPr lang="en-US" altLang="ja-JP" sz="1600" dirty="0" smtClean="0">
                <a:latin typeface="ＭＳ ゴシック" pitchFamily="49" charset="-128"/>
                <a:ea typeface="ＭＳ ゴシック" pitchFamily="49" charset="-128"/>
              </a:rPr>
              <a:t/>
            </a:r>
            <a:br>
              <a:rPr lang="en-US" altLang="ja-JP" sz="1600" dirty="0" smtClean="0">
                <a:latin typeface="ＭＳ ゴシック" pitchFamily="49" charset="-128"/>
                <a:ea typeface="ＭＳ ゴシック" pitchFamily="49" charset="-128"/>
              </a:rPr>
            </a:br>
            <a:r>
              <a:rPr lang="ja-JP" altLang="en-US" sz="1600" b="1" dirty="0">
                <a:latin typeface="ＭＳ ゴシック" pitchFamily="49" charset="-128"/>
                <a:ea typeface="ＭＳ ゴシック" pitchFamily="49" charset="-128"/>
              </a:rPr>
              <a:t>日本は</a:t>
            </a:r>
            <a:r>
              <a:rPr lang="en-US" altLang="ja-JP" sz="1600" b="1" dirty="0">
                <a:latin typeface="ＭＳ ゴシック" pitchFamily="49" charset="-128"/>
                <a:ea typeface="ＭＳ ゴシック" pitchFamily="49" charset="-128"/>
              </a:rPr>
              <a:t>2004</a:t>
            </a:r>
            <a:r>
              <a:rPr lang="ja-JP" altLang="en-US" sz="1600" b="1" dirty="0">
                <a:latin typeface="ＭＳ ゴシック" pitchFamily="49" charset="-128"/>
                <a:ea typeface="ＭＳ ゴシック" pitchFamily="49" charset="-128"/>
              </a:rPr>
              <a:t>年（平成</a:t>
            </a:r>
            <a:r>
              <a:rPr lang="en-US" altLang="ja-JP" sz="1600" b="1" dirty="0">
                <a:latin typeface="ＭＳ ゴシック" pitchFamily="49" charset="-128"/>
                <a:ea typeface="ＭＳ ゴシック" pitchFamily="49" charset="-128"/>
              </a:rPr>
              <a:t>16</a:t>
            </a:r>
            <a:r>
              <a:rPr lang="ja-JP" altLang="en-US" sz="1600" b="1" dirty="0">
                <a:latin typeface="ＭＳ ゴシック" pitchFamily="49" charset="-128"/>
                <a:ea typeface="ＭＳ ゴシック" pitchFamily="49" charset="-128"/>
              </a:rPr>
              <a:t>年）</a:t>
            </a:r>
            <a:r>
              <a:rPr lang="ja-JP" altLang="en-US" sz="1600" b="1" dirty="0" smtClean="0">
                <a:latin typeface="ＭＳ ゴシック" pitchFamily="49" charset="-128"/>
                <a:ea typeface="ＭＳ ゴシック" pitchFamily="49" charset="-128"/>
              </a:rPr>
              <a:t>批准、国際的に順守する責任を有する</a:t>
            </a:r>
            <a:endParaRPr lang="ja-JP" altLang="en-US" sz="1600" b="1" dirty="0">
              <a:latin typeface="ＭＳ ゴシック" pitchFamily="49" charset="-128"/>
              <a:ea typeface="ＭＳ ゴシック" pitchFamily="49" charset="-128"/>
            </a:endParaRPr>
          </a:p>
        </p:txBody>
      </p:sp>
      <p:graphicFrame>
        <p:nvGraphicFramePr>
          <p:cNvPr id="4" name="図表 3"/>
          <p:cNvGraphicFramePr/>
          <p:nvPr>
            <p:extLst>
              <p:ext uri="{D42A27DB-BD31-4B8C-83A1-F6EECF244321}">
                <p14:modId xmlns="" xmlns:p14="http://schemas.microsoft.com/office/powerpoint/2010/main" val="2954937037"/>
              </p:ext>
            </p:extLst>
          </p:nvPr>
        </p:nvGraphicFramePr>
        <p:xfrm>
          <a:off x="611560" y="1412776"/>
          <a:ext cx="806489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4283968" y="6482470"/>
            <a:ext cx="4572000" cy="307777"/>
          </a:xfrm>
          <a:prstGeom prst="rect">
            <a:avLst/>
          </a:prstGeom>
        </p:spPr>
        <p:txBody>
          <a:bodyPr>
            <a:spAutoFit/>
          </a:bodyPr>
          <a:lstStyle/>
          <a:p>
            <a:r>
              <a:rPr lang="ja-JP" altLang="en-US" sz="1400" dirty="0" smtClean="0">
                <a:latin typeface="ＭＳ ゴシック" pitchFamily="49" charset="-128"/>
                <a:ea typeface="ＭＳ ゴシック" pitchFamily="49" charset="-128"/>
              </a:rPr>
              <a:t>外務省</a:t>
            </a:r>
            <a:r>
              <a:rPr lang="en-US" altLang="ja-JP" sz="1400" dirty="0" smtClean="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たばこ</a:t>
            </a:r>
            <a:r>
              <a:rPr lang="ja-JP" altLang="en-US" sz="1400" dirty="0">
                <a:latin typeface="ＭＳ ゴシック" pitchFamily="49" charset="-128"/>
                <a:ea typeface="ＭＳ ゴシック" pitchFamily="49" charset="-128"/>
              </a:rPr>
              <a:t>の規制に関する世界保健機関枠組</a:t>
            </a:r>
            <a:r>
              <a:rPr lang="ja-JP" altLang="en-US" sz="1400" dirty="0" smtClean="0">
                <a:latin typeface="ＭＳ ゴシック" pitchFamily="49" charset="-128"/>
                <a:ea typeface="ＭＳ ゴシック" pitchFamily="49" charset="-128"/>
              </a:rPr>
              <a:t>条約</a:t>
            </a:r>
            <a:r>
              <a:rPr lang="en-US" altLang="ja-JP" sz="1400" dirty="0" smtClean="0">
                <a:latin typeface="ＭＳ ゴシック" pitchFamily="49" charset="-128"/>
                <a:ea typeface="ＭＳ ゴシック" pitchFamily="49" charset="-128"/>
              </a:rPr>
              <a:t>.</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86389313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1296144"/>
          </a:xfrm>
        </p:spPr>
        <p:txBody>
          <a:bodyPr>
            <a:normAutofit/>
          </a:bodyPr>
          <a:lstStyle/>
          <a:p>
            <a:r>
              <a:rPr lang="ja-JP" altLang="en-US" sz="3600" dirty="0">
                <a:latin typeface="ＭＳ ゴシック" pitchFamily="49" charset="-128"/>
                <a:ea typeface="ＭＳ ゴシック" pitchFamily="49" charset="-128"/>
              </a:rPr>
              <a:t>たばこ規制枠組み</a:t>
            </a:r>
            <a:r>
              <a:rPr lang="ja-JP" altLang="en-US" sz="3600" dirty="0" smtClean="0">
                <a:latin typeface="ＭＳ ゴシック" pitchFamily="49" charset="-128"/>
                <a:ea typeface="ＭＳ ゴシック" pitchFamily="49" charset="-128"/>
              </a:rPr>
              <a:t>条約</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1800" dirty="0" smtClean="0">
                <a:latin typeface="ＭＳ ゴシック" pitchFamily="49" charset="-128"/>
                <a:ea typeface="ＭＳ ゴシック" pitchFamily="49" charset="-128"/>
              </a:rPr>
              <a:t>第６条（値上げと増税）、第８条（受動喫煙からの保護）</a:t>
            </a:r>
            <a:r>
              <a:rPr lang="ja-JP" altLang="en-US" sz="2200" dirty="0" smtClean="0">
                <a:latin typeface="ＭＳ ゴシック" pitchFamily="49" charset="-128"/>
                <a:ea typeface="ＭＳ ゴシック" pitchFamily="49" charset="-128"/>
              </a:rPr>
              <a:t>　</a:t>
            </a:r>
            <a:endParaRPr lang="ja-JP" altLang="en-US" sz="2200" dirty="0">
              <a:latin typeface="ＭＳ ゴシック" pitchFamily="49" charset="-128"/>
              <a:ea typeface="ＭＳ ゴシック" pitchFamily="49" charset="-128"/>
            </a:endParaRPr>
          </a:p>
        </p:txBody>
      </p:sp>
      <p:graphicFrame>
        <p:nvGraphicFramePr>
          <p:cNvPr id="5" name="図表 4"/>
          <p:cNvGraphicFramePr/>
          <p:nvPr>
            <p:extLst>
              <p:ext uri="{D42A27DB-BD31-4B8C-83A1-F6EECF244321}">
                <p14:modId xmlns="" xmlns:p14="http://schemas.microsoft.com/office/powerpoint/2010/main" val="3459837647"/>
              </p:ext>
            </p:extLst>
          </p:nvPr>
        </p:nvGraphicFramePr>
        <p:xfrm>
          <a:off x="467544" y="1412776"/>
          <a:ext cx="837828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p:cNvSpPr/>
          <p:nvPr/>
        </p:nvSpPr>
        <p:spPr>
          <a:xfrm>
            <a:off x="4273826" y="6021288"/>
            <a:ext cx="4572000" cy="738664"/>
          </a:xfrm>
          <a:prstGeom prst="rect">
            <a:avLst/>
          </a:prstGeom>
        </p:spPr>
        <p:txBody>
          <a:bodyPr>
            <a:spAutoFit/>
          </a:bodyPr>
          <a:lstStyle/>
          <a:p>
            <a:r>
              <a:rPr lang="ja-JP" altLang="en-US" sz="1400" dirty="0" smtClean="0">
                <a:latin typeface="ＭＳ ゴシック" pitchFamily="49" charset="-128"/>
                <a:ea typeface="ＭＳ ゴシック" pitchFamily="49" charset="-128"/>
              </a:rPr>
              <a:t>外務省</a:t>
            </a:r>
            <a:r>
              <a:rPr lang="en-US" altLang="ja-JP" sz="1400" dirty="0" smtClean="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たばこ</a:t>
            </a:r>
            <a:r>
              <a:rPr lang="ja-JP" altLang="en-US" sz="1400" dirty="0">
                <a:latin typeface="ＭＳ ゴシック" pitchFamily="49" charset="-128"/>
                <a:ea typeface="ＭＳ ゴシック" pitchFamily="49" charset="-128"/>
              </a:rPr>
              <a:t>の規制に関する世界保健機関枠組</a:t>
            </a:r>
            <a:r>
              <a:rPr lang="ja-JP" altLang="en-US" sz="1400" dirty="0" smtClean="0">
                <a:latin typeface="ＭＳ ゴシック" pitchFamily="49" charset="-128"/>
                <a:ea typeface="ＭＳ ゴシック" pitchFamily="49" charset="-128"/>
              </a:rPr>
              <a:t>条約</a:t>
            </a:r>
            <a:r>
              <a:rPr lang="en-US" altLang="ja-JP" sz="1400" dirty="0" smtClean="0">
                <a:latin typeface="ＭＳ ゴシック" pitchFamily="49" charset="-128"/>
                <a:ea typeface="ＭＳ ゴシック" pitchFamily="49" charset="-128"/>
              </a:rPr>
              <a:t>.</a:t>
            </a:r>
          </a:p>
          <a:p>
            <a:r>
              <a:rPr lang="ja-JP" altLang="en-US" sz="1400" dirty="0">
                <a:latin typeface="ＭＳ ゴシック" pitchFamily="49" charset="-128"/>
                <a:ea typeface="ＭＳ ゴシック" pitchFamily="49" charset="-128"/>
              </a:rPr>
              <a:t>タバコ規制枠組み条約国内実行ガイド日本語版</a:t>
            </a:r>
            <a:r>
              <a:rPr lang="en-US" altLang="ja-JP" sz="1400" dirty="0" smtClean="0">
                <a:latin typeface="ＭＳ ゴシック" pitchFamily="49" charset="-128"/>
                <a:ea typeface="ＭＳ ゴシック" pitchFamily="49" charset="-128"/>
              </a:rPr>
              <a:t>.</a:t>
            </a:r>
          </a:p>
          <a:p>
            <a:r>
              <a:rPr lang="en-US" altLang="ja-JP" sz="1400" dirty="0">
                <a:latin typeface="ＭＳ ゴシック" pitchFamily="49" charset="-128"/>
                <a:ea typeface="ＭＳ ゴシック" pitchFamily="49" charset="-128"/>
              </a:rPr>
              <a:t>http://www.nosmoke55.jp/data/0605fctcguide.pdf</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02824324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1296144"/>
          </a:xfrm>
        </p:spPr>
        <p:txBody>
          <a:bodyPr>
            <a:normAutofit/>
          </a:bodyPr>
          <a:lstStyle/>
          <a:p>
            <a:r>
              <a:rPr lang="ja-JP" altLang="en-US" sz="3600" dirty="0">
                <a:latin typeface="ＭＳ ゴシック" pitchFamily="49" charset="-128"/>
                <a:ea typeface="ＭＳ ゴシック" pitchFamily="49" charset="-128"/>
              </a:rPr>
              <a:t>たばこ規制枠組み</a:t>
            </a:r>
            <a:r>
              <a:rPr lang="ja-JP" altLang="en-US" sz="3600" dirty="0" smtClean="0">
                <a:latin typeface="ＭＳ ゴシック" pitchFamily="49" charset="-128"/>
                <a:ea typeface="ＭＳ ゴシック" pitchFamily="49" charset="-128"/>
              </a:rPr>
              <a:t>条約</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1800" dirty="0" smtClean="0">
                <a:latin typeface="ＭＳ ゴシック" pitchFamily="49" charset="-128"/>
                <a:ea typeface="ＭＳ ゴシック" pitchFamily="49" charset="-128"/>
              </a:rPr>
              <a:t>第</a:t>
            </a:r>
            <a:r>
              <a:rPr lang="en-US" altLang="ja-JP" sz="1800" dirty="0">
                <a:latin typeface="ＭＳ ゴシック" pitchFamily="49" charset="-128"/>
                <a:ea typeface="ＭＳ ゴシック" pitchFamily="49" charset="-128"/>
              </a:rPr>
              <a:t>11</a:t>
            </a:r>
            <a:r>
              <a:rPr lang="ja-JP" altLang="en-US" sz="1800" dirty="0">
                <a:latin typeface="ＭＳ ゴシック" pitchFamily="49" charset="-128"/>
                <a:ea typeface="ＭＳ ゴシック" pitchFamily="49" charset="-128"/>
              </a:rPr>
              <a:t>条（包装</a:t>
            </a:r>
            <a:r>
              <a:rPr lang="ja-JP" altLang="en-US" sz="1800" dirty="0" smtClean="0">
                <a:latin typeface="ＭＳ ゴシック" pitchFamily="49" charset="-128"/>
                <a:ea typeface="ＭＳ ゴシック" pitchFamily="49" charset="-128"/>
              </a:rPr>
              <a:t>と表示）</a:t>
            </a:r>
            <a:r>
              <a:rPr lang="ja-JP" altLang="en-US" sz="2200" dirty="0" smtClean="0">
                <a:latin typeface="ＭＳ ゴシック" pitchFamily="49" charset="-128"/>
                <a:ea typeface="ＭＳ ゴシック" pitchFamily="49" charset="-128"/>
              </a:rPr>
              <a:t>　</a:t>
            </a:r>
            <a:endParaRPr lang="ja-JP" altLang="en-US" sz="2200" dirty="0">
              <a:latin typeface="ＭＳ ゴシック" pitchFamily="49" charset="-128"/>
              <a:ea typeface="ＭＳ ゴシック" pitchFamily="49" charset="-128"/>
            </a:endParaRPr>
          </a:p>
        </p:txBody>
      </p:sp>
      <p:graphicFrame>
        <p:nvGraphicFramePr>
          <p:cNvPr id="5" name="図表 4"/>
          <p:cNvGraphicFramePr/>
          <p:nvPr>
            <p:extLst>
              <p:ext uri="{D42A27DB-BD31-4B8C-83A1-F6EECF244321}">
                <p14:modId xmlns="" xmlns:p14="http://schemas.microsoft.com/office/powerpoint/2010/main" val="4157374847"/>
              </p:ext>
            </p:extLst>
          </p:nvPr>
        </p:nvGraphicFramePr>
        <p:xfrm>
          <a:off x="611560" y="1412776"/>
          <a:ext cx="799288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p:cNvSpPr/>
          <p:nvPr/>
        </p:nvSpPr>
        <p:spPr>
          <a:xfrm>
            <a:off x="4273826" y="6021288"/>
            <a:ext cx="4572000" cy="738664"/>
          </a:xfrm>
          <a:prstGeom prst="rect">
            <a:avLst/>
          </a:prstGeom>
        </p:spPr>
        <p:txBody>
          <a:bodyPr>
            <a:spAutoFit/>
          </a:bodyPr>
          <a:lstStyle/>
          <a:p>
            <a:r>
              <a:rPr lang="ja-JP" altLang="en-US" sz="1400" dirty="0" smtClean="0">
                <a:latin typeface="ＭＳ ゴシック" pitchFamily="49" charset="-128"/>
                <a:ea typeface="ＭＳ ゴシック" pitchFamily="49" charset="-128"/>
              </a:rPr>
              <a:t>外務省</a:t>
            </a:r>
            <a:r>
              <a:rPr lang="en-US" altLang="ja-JP" sz="1400" dirty="0" smtClean="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たばこ</a:t>
            </a:r>
            <a:r>
              <a:rPr lang="ja-JP" altLang="en-US" sz="1400" dirty="0">
                <a:latin typeface="ＭＳ ゴシック" pitchFamily="49" charset="-128"/>
                <a:ea typeface="ＭＳ ゴシック" pitchFamily="49" charset="-128"/>
              </a:rPr>
              <a:t>の規制に関する世界保健機関枠組</a:t>
            </a:r>
            <a:r>
              <a:rPr lang="ja-JP" altLang="en-US" sz="1400" dirty="0" smtClean="0">
                <a:latin typeface="ＭＳ ゴシック" pitchFamily="49" charset="-128"/>
                <a:ea typeface="ＭＳ ゴシック" pitchFamily="49" charset="-128"/>
              </a:rPr>
              <a:t>条約</a:t>
            </a:r>
            <a:r>
              <a:rPr lang="en-US" altLang="ja-JP" sz="1400" dirty="0" smtClean="0">
                <a:latin typeface="ＭＳ ゴシック" pitchFamily="49" charset="-128"/>
                <a:ea typeface="ＭＳ ゴシック" pitchFamily="49" charset="-128"/>
              </a:rPr>
              <a:t>.</a:t>
            </a:r>
          </a:p>
          <a:p>
            <a:r>
              <a:rPr lang="ja-JP" altLang="en-US" sz="1400" dirty="0">
                <a:latin typeface="ＭＳ ゴシック" pitchFamily="49" charset="-128"/>
                <a:ea typeface="ＭＳ ゴシック" pitchFamily="49" charset="-128"/>
              </a:rPr>
              <a:t>タバコ規制枠組み条約国内実行ガイド日本語版</a:t>
            </a:r>
            <a:r>
              <a:rPr lang="en-US" altLang="ja-JP" sz="1400" dirty="0" smtClean="0">
                <a:latin typeface="ＭＳ ゴシック" pitchFamily="49" charset="-128"/>
                <a:ea typeface="ＭＳ ゴシック" pitchFamily="49" charset="-128"/>
              </a:rPr>
              <a:t>.</a:t>
            </a:r>
          </a:p>
          <a:p>
            <a:r>
              <a:rPr lang="en-US" altLang="ja-JP" sz="1400" dirty="0">
                <a:latin typeface="ＭＳ ゴシック" pitchFamily="49" charset="-128"/>
                <a:ea typeface="ＭＳ ゴシック" pitchFamily="49" charset="-128"/>
              </a:rPr>
              <a:t>http://www.nosmoke55.jp/data/0605fctcguide.pdf</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64594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1048762"/>
          </a:xfrm>
        </p:spPr>
        <p:txBody>
          <a:bodyPr>
            <a:normAutofit/>
          </a:bodyPr>
          <a:lstStyle/>
          <a:p>
            <a:r>
              <a:rPr lang="ja-JP" altLang="en-US" sz="2800" dirty="0" smtClean="0">
                <a:latin typeface="ＭＳ ゴシック" pitchFamily="49" charset="-128"/>
                <a:ea typeface="ＭＳ ゴシック" pitchFamily="49" charset="-128"/>
              </a:rPr>
              <a:t>喫煙に</a:t>
            </a:r>
            <a:r>
              <a:rPr lang="ja-JP" altLang="en-US" sz="2800" dirty="0">
                <a:latin typeface="ＭＳ ゴシック" pitchFamily="49" charset="-128"/>
                <a:ea typeface="ＭＳ ゴシック" pitchFamily="49" charset="-128"/>
              </a:rPr>
              <a:t>よる肺扁平上皮癌</a:t>
            </a:r>
            <a:r>
              <a:rPr lang="ja-JP" altLang="en-US" sz="2800" dirty="0" smtClean="0">
                <a:latin typeface="ＭＳ ゴシック" pitchFamily="49" charset="-128"/>
                <a:ea typeface="ＭＳ ゴシック" pitchFamily="49" charset="-128"/>
              </a:rPr>
              <a:t>発生の危険性</a:t>
            </a:r>
            <a:endParaRPr lang="ja-JP" altLang="en-US" sz="2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914322825"/>
              </p:ext>
            </p:extLst>
          </p:nvPr>
        </p:nvGraphicFramePr>
        <p:xfrm>
          <a:off x="971600" y="1268760"/>
          <a:ext cx="748883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83568" y="908720"/>
            <a:ext cx="87716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（倍）</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3223375" y="3704179"/>
            <a:ext cx="300082"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4042772" y="2315689"/>
            <a:ext cx="267971"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6714721" y="2648197"/>
            <a:ext cx="303596"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8" name="テキスト ボックス 7"/>
          <p:cNvSpPr txBox="1"/>
          <p:nvPr/>
        </p:nvSpPr>
        <p:spPr>
          <a:xfrm>
            <a:off x="7484638" y="1506187"/>
            <a:ext cx="303596"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9" name="正方形/長方形 8"/>
          <p:cNvSpPr/>
          <p:nvPr/>
        </p:nvSpPr>
        <p:spPr>
          <a:xfrm>
            <a:off x="4362182" y="6309320"/>
            <a:ext cx="4572000" cy="307777"/>
          </a:xfrm>
          <a:prstGeom prst="rect">
            <a:avLst/>
          </a:prstGeom>
        </p:spPr>
        <p:txBody>
          <a:bodyPr>
            <a:spAutoFit/>
          </a:bodyPr>
          <a:lstStyle/>
          <a:p>
            <a:r>
              <a:rPr lang="en-US" altLang="ja-JP" sz="1400" dirty="0" err="1">
                <a:latin typeface="ＭＳ ゴシック" pitchFamily="49" charset="-128"/>
                <a:ea typeface="ＭＳ ゴシック" pitchFamily="49" charset="-128"/>
              </a:rPr>
              <a:t>Sobue</a:t>
            </a:r>
            <a:r>
              <a:rPr lang="en-US" altLang="ja-JP" sz="1400" dirty="0">
                <a:latin typeface="ＭＳ ゴシック" pitchFamily="49" charset="-128"/>
                <a:ea typeface="ＭＳ ゴシック" pitchFamily="49" charset="-128"/>
              </a:rPr>
              <a:t> T, </a:t>
            </a:r>
            <a:r>
              <a:rPr lang="en-US" altLang="ja-JP" sz="1400" dirty="0" smtClean="0">
                <a:latin typeface="ＭＳ ゴシック" pitchFamily="49" charset="-128"/>
                <a:ea typeface="ＭＳ ゴシック" pitchFamily="49" charset="-128"/>
              </a:rPr>
              <a:t>et al:</a:t>
            </a:r>
            <a:r>
              <a:rPr lang="ja-JP" altLang="en-US" sz="1400" dirty="0" smtClean="0">
                <a:latin typeface="ＭＳ ゴシック" pitchFamily="49" charset="-128"/>
                <a:ea typeface="ＭＳ ゴシック" pitchFamily="49" charset="-128"/>
              </a:rPr>
              <a:t> </a:t>
            </a:r>
            <a:r>
              <a:rPr lang="en-US" altLang="ja-JP" sz="1400" dirty="0" err="1" smtClean="0">
                <a:latin typeface="ＭＳ ゴシック" pitchFamily="49" charset="-128"/>
                <a:ea typeface="ＭＳ ゴシック" pitchFamily="49" charset="-128"/>
              </a:rPr>
              <a:t>Int</a:t>
            </a:r>
            <a:r>
              <a:rPr lang="en-US" altLang="ja-JP" sz="1400" dirty="0" smtClean="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J Cancer 99; 245-251, 2002.</a:t>
            </a:r>
            <a:r>
              <a:rPr lang="ja-JP" altLang="en-US" sz="1400" dirty="0">
                <a:latin typeface="ＭＳ ゴシック" pitchFamily="49" charset="-128"/>
                <a:ea typeface="ＭＳ ゴシック" pitchFamily="49" charset="-128"/>
              </a:rPr>
              <a:t> </a:t>
            </a:r>
          </a:p>
        </p:txBody>
      </p:sp>
    </p:spTree>
    <p:extLst>
      <p:ext uri="{BB962C8B-B14F-4D97-AF65-F5344CB8AC3E}">
        <p14:creationId xmlns="" xmlns:p14="http://schemas.microsoft.com/office/powerpoint/2010/main" val="206817150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1296144"/>
          </a:xfrm>
        </p:spPr>
        <p:txBody>
          <a:bodyPr>
            <a:normAutofit/>
          </a:bodyPr>
          <a:lstStyle/>
          <a:p>
            <a:r>
              <a:rPr lang="ja-JP" altLang="en-US" sz="3600" dirty="0">
                <a:latin typeface="ＭＳ ゴシック" pitchFamily="49" charset="-128"/>
                <a:ea typeface="ＭＳ ゴシック" pitchFamily="49" charset="-128"/>
              </a:rPr>
              <a:t>たばこ規制枠組み</a:t>
            </a:r>
            <a:r>
              <a:rPr lang="ja-JP" altLang="en-US" sz="3600" dirty="0" smtClean="0">
                <a:latin typeface="ＭＳ ゴシック" pitchFamily="49" charset="-128"/>
                <a:ea typeface="ＭＳ ゴシック" pitchFamily="49" charset="-128"/>
              </a:rPr>
              <a:t>条約</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1800" dirty="0" smtClean="0">
                <a:latin typeface="ＭＳ ゴシック" pitchFamily="49" charset="-128"/>
                <a:ea typeface="ＭＳ ゴシック" pitchFamily="49" charset="-128"/>
              </a:rPr>
              <a:t>第</a:t>
            </a:r>
            <a:r>
              <a:rPr lang="en-US" altLang="ja-JP" sz="1800" dirty="0" smtClean="0">
                <a:latin typeface="ＭＳ ゴシック" pitchFamily="49" charset="-128"/>
                <a:ea typeface="ＭＳ ゴシック" pitchFamily="49" charset="-128"/>
              </a:rPr>
              <a:t>13</a:t>
            </a:r>
            <a:r>
              <a:rPr lang="ja-JP" altLang="en-US" sz="1800" dirty="0" smtClean="0">
                <a:latin typeface="ＭＳ ゴシック" pitchFamily="49" charset="-128"/>
                <a:ea typeface="ＭＳ ゴシック" pitchFamily="49" charset="-128"/>
              </a:rPr>
              <a:t>条</a:t>
            </a:r>
            <a:r>
              <a:rPr lang="ja-JP" altLang="en-US" sz="1800" dirty="0">
                <a:latin typeface="ＭＳ ゴシック" pitchFamily="49" charset="-128"/>
                <a:ea typeface="ＭＳ ゴシック" pitchFamily="49" charset="-128"/>
              </a:rPr>
              <a:t>（広告、販売促進、スポンサー</a:t>
            </a:r>
            <a:r>
              <a:rPr lang="ja-JP" altLang="en-US" sz="1800" dirty="0" smtClean="0">
                <a:latin typeface="ＭＳ ゴシック" pitchFamily="49" charset="-128"/>
                <a:ea typeface="ＭＳ ゴシック" pitchFamily="49" charset="-128"/>
              </a:rPr>
              <a:t>）、第</a:t>
            </a:r>
            <a:r>
              <a:rPr lang="en-US" altLang="ja-JP" sz="1800" dirty="0" smtClean="0">
                <a:latin typeface="ＭＳ ゴシック" pitchFamily="49" charset="-128"/>
                <a:ea typeface="ＭＳ ゴシック" pitchFamily="49" charset="-128"/>
              </a:rPr>
              <a:t>17</a:t>
            </a:r>
            <a:r>
              <a:rPr lang="ja-JP" altLang="en-US" sz="1800" dirty="0" smtClean="0">
                <a:latin typeface="ＭＳ ゴシック" pitchFamily="49" charset="-128"/>
                <a:ea typeface="ＭＳ ゴシック" pitchFamily="49" charset="-128"/>
              </a:rPr>
              <a:t>条（転作・転業支援）</a:t>
            </a:r>
            <a:r>
              <a:rPr lang="ja-JP" altLang="en-US" sz="2200" dirty="0" smtClean="0">
                <a:latin typeface="ＭＳ ゴシック" pitchFamily="49" charset="-128"/>
                <a:ea typeface="ＭＳ ゴシック" pitchFamily="49" charset="-128"/>
              </a:rPr>
              <a:t>　</a:t>
            </a:r>
            <a:endParaRPr lang="ja-JP" altLang="en-US" sz="2200" dirty="0">
              <a:latin typeface="ＭＳ ゴシック" pitchFamily="49" charset="-128"/>
              <a:ea typeface="ＭＳ ゴシック" pitchFamily="49" charset="-128"/>
            </a:endParaRPr>
          </a:p>
        </p:txBody>
      </p:sp>
      <p:graphicFrame>
        <p:nvGraphicFramePr>
          <p:cNvPr id="5" name="図表 4"/>
          <p:cNvGraphicFramePr/>
          <p:nvPr>
            <p:extLst>
              <p:ext uri="{D42A27DB-BD31-4B8C-83A1-F6EECF244321}">
                <p14:modId xmlns="" xmlns:p14="http://schemas.microsoft.com/office/powerpoint/2010/main" val="2822153743"/>
              </p:ext>
            </p:extLst>
          </p:nvPr>
        </p:nvGraphicFramePr>
        <p:xfrm>
          <a:off x="539552" y="1052736"/>
          <a:ext cx="830627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p:cNvSpPr/>
          <p:nvPr/>
        </p:nvSpPr>
        <p:spPr>
          <a:xfrm>
            <a:off x="4273826" y="6021288"/>
            <a:ext cx="4572000" cy="738664"/>
          </a:xfrm>
          <a:prstGeom prst="rect">
            <a:avLst/>
          </a:prstGeom>
        </p:spPr>
        <p:txBody>
          <a:bodyPr>
            <a:spAutoFit/>
          </a:bodyPr>
          <a:lstStyle/>
          <a:p>
            <a:r>
              <a:rPr lang="ja-JP" altLang="en-US" sz="1400" dirty="0" smtClean="0">
                <a:latin typeface="ＭＳ ゴシック" pitchFamily="49" charset="-128"/>
                <a:ea typeface="ＭＳ ゴシック" pitchFamily="49" charset="-128"/>
              </a:rPr>
              <a:t>外務省</a:t>
            </a:r>
            <a:r>
              <a:rPr lang="en-US" altLang="ja-JP" sz="1400" dirty="0" smtClean="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たばこ</a:t>
            </a:r>
            <a:r>
              <a:rPr lang="ja-JP" altLang="en-US" sz="1400" dirty="0">
                <a:latin typeface="ＭＳ ゴシック" pitchFamily="49" charset="-128"/>
                <a:ea typeface="ＭＳ ゴシック" pitchFamily="49" charset="-128"/>
              </a:rPr>
              <a:t>の規制に関する世界保健機関枠組</a:t>
            </a:r>
            <a:r>
              <a:rPr lang="ja-JP" altLang="en-US" sz="1400" dirty="0" smtClean="0">
                <a:latin typeface="ＭＳ ゴシック" pitchFamily="49" charset="-128"/>
                <a:ea typeface="ＭＳ ゴシック" pitchFamily="49" charset="-128"/>
              </a:rPr>
              <a:t>条約</a:t>
            </a:r>
            <a:r>
              <a:rPr lang="en-US" altLang="ja-JP" sz="1400" dirty="0" smtClean="0">
                <a:latin typeface="ＭＳ ゴシック" pitchFamily="49" charset="-128"/>
                <a:ea typeface="ＭＳ ゴシック" pitchFamily="49" charset="-128"/>
              </a:rPr>
              <a:t>.</a:t>
            </a:r>
          </a:p>
          <a:p>
            <a:r>
              <a:rPr lang="ja-JP" altLang="en-US" sz="1400" dirty="0">
                <a:latin typeface="ＭＳ ゴシック" pitchFamily="49" charset="-128"/>
                <a:ea typeface="ＭＳ ゴシック" pitchFamily="49" charset="-128"/>
              </a:rPr>
              <a:t>タバコ規制枠組み条約国内実行ガイド日本語版</a:t>
            </a:r>
            <a:r>
              <a:rPr lang="en-US" altLang="ja-JP" sz="1400" dirty="0" smtClean="0">
                <a:latin typeface="ＭＳ ゴシック" pitchFamily="49" charset="-128"/>
                <a:ea typeface="ＭＳ ゴシック" pitchFamily="49" charset="-128"/>
              </a:rPr>
              <a:t>.</a:t>
            </a:r>
          </a:p>
          <a:p>
            <a:r>
              <a:rPr lang="en-US" altLang="ja-JP" sz="1400" dirty="0">
                <a:latin typeface="ＭＳ ゴシック" pitchFamily="49" charset="-128"/>
                <a:ea typeface="ＭＳ ゴシック" pitchFamily="49" charset="-128"/>
              </a:rPr>
              <a:t>http://www.nosmoke55.jp/data/0605fctcguide.pdf</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20455240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8641"/>
            <a:ext cx="7772400" cy="648072"/>
          </a:xfrm>
        </p:spPr>
        <p:txBody>
          <a:bodyPr>
            <a:normAutofit/>
          </a:bodyPr>
          <a:lstStyle/>
          <a:p>
            <a:r>
              <a:rPr lang="ja-JP" altLang="en-US" sz="2800" dirty="0" smtClean="0">
                <a:latin typeface="ＭＳ ゴシック" pitchFamily="49" charset="-128"/>
                <a:ea typeface="ＭＳ ゴシック" pitchFamily="49" charset="-128"/>
              </a:rPr>
              <a:t>スライド</a:t>
            </a:r>
            <a:r>
              <a:rPr kumimoji="1" lang="ja-JP" altLang="en-US" sz="2800" dirty="0" smtClean="0">
                <a:latin typeface="ＭＳ ゴシック" pitchFamily="49" charset="-128"/>
                <a:ea typeface="ＭＳ ゴシック" pitchFamily="49" charset="-128"/>
              </a:rPr>
              <a:t>作成</a:t>
            </a:r>
            <a:endParaRPr kumimoji="1" lang="ja-JP" altLang="en-US" sz="2800" dirty="0">
              <a:latin typeface="ＭＳ ゴシック" pitchFamily="49" charset="-128"/>
              <a:ea typeface="ＭＳ ゴシック" pitchFamily="49" charset="-128"/>
            </a:endParaRPr>
          </a:p>
        </p:txBody>
      </p:sp>
      <p:graphicFrame>
        <p:nvGraphicFramePr>
          <p:cNvPr id="4" name="図表 3"/>
          <p:cNvGraphicFramePr/>
          <p:nvPr>
            <p:extLst>
              <p:ext uri="{D42A27DB-BD31-4B8C-83A1-F6EECF244321}">
                <p14:modId xmlns="" xmlns:p14="http://schemas.microsoft.com/office/powerpoint/2010/main" val="300202616"/>
              </p:ext>
            </p:extLst>
          </p:nvPr>
        </p:nvGraphicFramePr>
        <p:xfrm>
          <a:off x="827584" y="764704"/>
          <a:ext cx="78488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2699792" y="6021288"/>
            <a:ext cx="6109365" cy="738664"/>
          </a:xfrm>
          <a:prstGeom prst="rect">
            <a:avLst/>
          </a:prstGeom>
          <a:noFill/>
        </p:spPr>
        <p:txBody>
          <a:bodyPr wrap="none" rtlCol="0">
            <a:spAutoFit/>
          </a:bodyPr>
          <a:lstStyle/>
          <a:p>
            <a:r>
              <a:rPr lang="ja-JP" altLang="en-US" sz="1400" dirty="0" smtClean="0">
                <a:latin typeface="ＭＳ ゴシック" pitchFamily="49" charset="-128"/>
                <a:ea typeface="ＭＳ ゴシック" pitchFamily="49" charset="-128"/>
              </a:rPr>
              <a:t>（注）本スライド集は、禁煙の啓発にのみ使用を許可します。</a:t>
            </a:r>
            <a:endParaRPr lang="en-US" altLang="ja-JP" sz="1400" dirty="0" smtClean="0">
              <a:latin typeface="ＭＳ ゴシック" pitchFamily="49" charset="-128"/>
              <a:ea typeface="ＭＳ ゴシック" pitchFamily="49" charset="-128"/>
            </a:endParaRPr>
          </a:p>
          <a:p>
            <a:r>
              <a:rPr lang="ja-JP" altLang="en-US" sz="1400" dirty="0" smtClean="0">
                <a:latin typeface="ＭＳ ゴシック" pitchFamily="49" charset="-128"/>
                <a:ea typeface="ＭＳ ゴシック" pitchFamily="49" charset="-128"/>
              </a:rPr>
              <a:t>　　　日本肺癌学会の許可なく、本スライド集の改訂・配布を禁じます。</a:t>
            </a:r>
            <a:endParaRPr lang="en-US" altLang="ja-JP" sz="1400" dirty="0" smtClean="0">
              <a:latin typeface="ＭＳ ゴシック" pitchFamily="49" charset="-128"/>
              <a:ea typeface="ＭＳ ゴシック" pitchFamily="49" charset="-128"/>
            </a:endParaRPr>
          </a:p>
          <a:p>
            <a:r>
              <a:rPr kumimoji="1" lang="ja-JP" altLang="en-US" sz="1400" dirty="0">
                <a:latin typeface="ＭＳ ゴシック" pitchFamily="49" charset="-128"/>
                <a:ea typeface="ＭＳ ゴシック" pitchFamily="49" charset="-128"/>
              </a:rPr>
              <a:t>　</a:t>
            </a:r>
            <a:r>
              <a:rPr kumimoji="1" lang="ja-JP" altLang="en-US" sz="1400" dirty="0" smtClean="0">
                <a:latin typeface="ＭＳ ゴシック" pitchFamily="49" charset="-128"/>
                <a:ea typeface="ＭＳ ゴシック" pitchFamily="49" charset="-128"/>
              </a:rPr>
              <a:t>　　記載ミス、誤記等があれば、日本肺癌学会事務局へご連絡下さい。</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318329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1048762"/>
          </a:xfrm>
        </p:spPr>
        <p:txBody>
          <a:bodyPr>
            <a:normAutofit/>
          </a:bodyPr>
          <a:lstStyle/>
          <a:p>
            <a:r>
              <a:rPr lang="ja-JP" altLang="en-US" sz="2800" dirty="0" smtClean="0">
                <a:latin typeface="ＭＳ ゴシック" pitchFamily="49" charset="-128"/>
                <a:ea typeface="ＭＳ ゴシック" pitchFamily="49" charset="-128"/>
              </a:rPr>
              <a:t>喫煙に</a:t>
            </a:r>
            <a:r>
              <a:rPr lang="ja-JP" altLang="en-US" sz="2800" dirty="0">
                <a:latin typeface="ＭＳ ゴシック" pitchFamily="49" charset="-128"/>
                <a:ea typeface="ＭＳ ゴシック" pitchFamily="49" charset="-128"/>
              </a:rPr>
              <a:t>よる</a:t>
            </a:r>
            <a:r>
              <a:rPr lang="ja-JP" altLang="en-US" sz="2800" dirty="0" smtClean="0">
                <a:latin typeface="ＭＳ ゴシック" pitchFamily="49" charset="-128"/>
                <a:ea typeface="ＭＳ ゴシック" pitchFamily="49" charset="-128"/>
              </a:rPr>
              <a:t>肺腺癌発生の危険性</a:t>
            </a:r>
            <a:endParaRPr lang="ja-JP" altLang="en-US" sz="2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4258319429"/>
              </p:ext>
            </p:extLst>
          </p:nvPr>
        </p:nvGraphicFramePr>
        <p:xfrm>
          <a:off x="971600" y="1268760"/>
          <a:ext cx="7488832"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83568" y="908720"/>
            <a:ext cx="87716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（倍）</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6643469" y="1543792"/>
            <a:ext cx="303596"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3924020" y="2624446"/>
            <a:ext cx="303596"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7" name="正方形/長方形 6"/>
          <p:cNvSpPr/>
          <p:nvPr/>
        </p:nvSpPr>
        <p:spPr>
          <a:xfrm>
            <a:off x="4362182" y="6309320"/>
            <a:ext cx="4572000" cy="307777"/>
          </a:xfrm>
          <a:prstGeom prst="rect">
            <a:avLst/>
          </a:prstGeom>
        </p:spPr>
        <p:txBody>
          <a:bodyPr>
            <a:spAutoFit/>
          </a:bodyPr>
          <a:lstStyle/>
          <a:p>
            <a:r>
              <a:rPr lang="en-US" altLang="ja-JP" sz="1400" dirty="0" err="1">
                <a:latin typeface="ＭＳ ゴシック" pitchFamily="49" charset="-128"/>
                <a:ea typeface="ＭＳ ゴシック" pitchFamily="49" charset="-128"/>
              </a:rPr>
              <a:t>Sobue</a:t>
            </a:r>
            <a:r>
              <a:rPr lang="en-US" altLang="ja-JP" sz="1400" dirty="0">
                <a:latin typeface="ＭＳ ゴシック" pitchFamily="49" charset="-128"/>
                <a:ea typeface="ＭＳ ゴシック" pitchFamily="49" charset="-128"/>
              </a:rPr>
              <a:t> T, </a:t>
            </a:r>
            <a:r>
              <a:rPr lang="en-US" altLang="ja-JP" sz="1400" dirty="0" smtClean="0">
                <a:latin typeface="ＭＳ ゴシック" pitchFamily="49" charset="-128"/>
                <a:ea typeface="ＭＳ ゴシック" pitchFamily="49" charset="-128"/>
              </a:rPr>
              <a:t>et al:</a:t>
            </a:r>
            <a:r>
              <a:rPr lang="ja-JP" altLang="en-US" sz="1400" dirty="0" smtClean="0">
                <a:latin typeface="ＭＳ ゴシック" pitchFamily="49" charset="-128"/>
                <a:ea typeface="ＭＳ ゴシック" pitchFamily="49" charset="-128"/>
              </a:rPr>
              <a:t> </a:t>
            </a:r>
            <a:r>
              <a:rPr lang="en-US" altLang="ja-JP" sz="1400" dirty="0" err="1" smtClean="0">
                <a:latin typeface="ＭＳ ゴシック" pitchFamily="49" charset="-128"/>
                <a:ea typeface="ＭＳ ゴシック" pitchFamily="49" charset="-128"/>
              </a:rPr>
              <a:t>Int</a:t>
            </a:r>
            <a:r>
              <a:rPr lang="en-US" altLang="ja-JP" sz="1400" dirty="0" smtClean="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J Cancer 99; 245-251, 2002.</a:t>
            </a:r>
            <a:r>
              <a:rPr lang="ja-JP" altLang="en-US" sz="1400" dirty="0">
                <a:latin typeface="ＭＳ ゴシック" pitchFamily="49" charset="-128"/>
                <a:ea typeface="ＭＳ ゴシック" pitchFamily="49" charset="-128"/>
              </a:rPr>
              <a:t> </a:t>
            </a:r>
          </a:p>
        </p:txBody>
      </p:sp>
    </p:spTree>
    <p:extLst>
      <p:ext uri="{BB962C8B-B14F-4D97-AF65-F5344CB8AC3E}">
        <p14:creationId xmlns="" xmlns:p14="http://schemas.microsoft.com/office/powerpoint/2010/main" val="3501674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39"/>
            <a:ext cx="7772400" cy="1057071"/>
          </a:xfrm>
        </p:spPr>
        <p:txBody>
          <a:bodyPr>
            <a:normAutofit/>
          </a:bodyPr>
          <a:lstStyle/>
          <a:p>
            <a:r>
              <a:rPr lang="ja-JP" altLang="en-US" sz="3600" dirty="0" smtClean="0">
                <a:latin typeface="ＭＳ ゴシック" pitchFamily="49" charset="-128"/>
                <a:ea typeface="ＭＳ ゴシック" pitchFamily="49" charset="-128"/>
              </a:rPr>
              <a:t>肺癌危険因子の比較</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2400" dirty="0">
                <a:latin typeface="ＭＳ ゴシック" pitchFamily="49" charset="-128"/>
                <a:ea typeface="ＭＳ ゴシック" pitchFamily="49" charset="-128"/>
              </a:rPr>
              <a:t>－</a:t>
            </a:r>
            <a:r>
              <a:rPr lang="ja-JP" altLang="en-US" sz="2400" dirty="0" smtClean="0">
                <a:latin typeface="ＭＳ ゴシック" pitchFamily="49" charset="-128"/>
                <a:ea typeface="ＭＳ ゴシック" pitchFamily="49" charset="-128"/>
              </a:rPr>
              <a:t>アスベスト</a:t>
            </a:r>
            <a:r>
              <a:rPr lang="ja-JP" altLang="en-US" sz="2400" dirty="0">
                <a:latin typeface="ＭＳ ゴシック" pitchFamily="49" charset="-128"/>
                <a:ea typeface="ＭＳ ゴシック" pitchFamily="49" charset="-128"/>
              </a:rPr>
              <a:t>曝露</a:t>
            </a:r>
            <a:r>
              <a:rPr lang="ja-JP" altLang="en-US" sz="2400" dirty="0" smtClean="0">
                <a:latin typeface="ＭＳ ゴシック" pitchFamily="49" charset="-128"/>
                <a:ea typeface="ＭＳ ゴシック" pitchFamily="49" charset="-128"/>
              </a:rPr>
              <a:t>より喫煙が危険－</a:t>
            </a:r>
            <a:endParaRPr lang="ja-JP" altLang="en-US" sz="36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2486592798"/>
              </p:ext>
            </p:extLst>
          </p:nvPr>
        </p:nvGraphicFramePr>
        <p:xfrm>
          <a:off x="899592" y="1589975"/>
          <a:ext cx="7344816" cy="433625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1921539" y="3202039"/>
            <a:ext cx="2276585" cy="646331"/>
          </a:xfrm>
          <a:prstGeom prst="rect">
            <a:avLst/>
          </a:prstGeom>
          <a:solidFill>
            <a:schemeClr val="accent1">
              <a:lumMod val="20000"/>
              <a:lumOff val="80000"/>
            </a:schemeClr>
          </a:solidFill>
        </p:spPr>
        <p:txBody>
          <a:bodyPr wrap="none" rtlCol="0">
            <a:spAutoFit/>
          </a:bodyPr>
          <a:lstStyle/>
          <a:p>
            <a:pPr algn="ctr"/>
            <a:r>
              <a:rPr kumimoji="1" lang="ja-JP" altLang="en-US" b="1" dirty="0" smtClean="0">
                <a:latin typeface="ＭＳ ゴシック" pitchFamily="49" charset="-128"/>
                <a:ea typeface="ＭＳ ゴシック" pitchFamily="49" charset="-128"/>
              </a:rPr>
              <a:t>アスベスト曝露は</a:t>
            </a:r>
            <a:endParaRPr kumimoji="1" lang="en-US" altLang="ja-JP" b="1" dirty="0" smtClean="0">
              <a:latin typeface="ＭＳ ゴシック" pitchFamily="49" charset="-128"/>
              <a:ea typeface="ＭＳ ゴシック" pitchFamily="49" charset="-128"/>
            </a:endParaRPr>
          </a:p>
          <a:p>
            <a:pPr algn="ctr"/>
            <a:r>
              <a:rPr kumimoji="1" lang="ja-JP" altLang="en-US" b="1" dirty="0" smtClean="0">
                <a:latin typeface="ＭＳ ゴシック" pitchFamily="49" charset="-128"/>
                <a:ea typeface="ＭＳ ゴシック" pitchFamily="49" charset="-128"/>
              </a:rPr>
              <a:t>高レベルでも非喫煙</a:t>
            </a:r>
            <a:endParaRPr kumimoji="1" lang="ja-JP" altLang="en-US" b="1" dirty="0">
              <a:latin typeface="ＭＳ ゴシック" pitchFamily="49" charset="-128"/>
              <a:ea typeface="ＭＳ ゴシック" pitchFamily="49" charset="-128"/>
            </a:endParaRPr>
          </a:p>
        </p:txBody>
      </p:sp>
      <p:cxnSp>
        <p:nvCxnSpPr>
          <p:cNvPr id="6" name="直線矢印コネクタ 5"/>
          <p:cNvCxnSpPr/>
          <p:nvPr/>
        </p:nvCxnSpPr>
        <p:spPr>
          <a:xfrm flipV="1">
            <a:off x="5700156" y="3318167"/>
            <a:ext cx="508592" cy="90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932162" y="1905136"/>
            <a:ext cx="2276585" cy="646331"/>
          </a:xfrm>
          <a:prstGeom prst="rect">
            <a:avLst/>
          </a:prstGeom>
          <a:solidFill>
            <a:schemeClr val="accent6">
              <a:lumMod val="60000"/>
              <a:lumOff val="40000"/>
            </a:schemeClr>
          </a:solidFill>
        </p:spPr>
        <p:txBody>
          <a:bodyPr wrap="none" rtlCol="0">
            <a:spAutoFit/>
          </a:bodyPr>
          <a:lstStyle/>
          <a:p>
            <a:pPr algn="ctr"/>
            <a:r>
              <a:rPr kumimoji="1" lang="ja-JP" altLang="en-US" b="1" dirty="0" smtClean="0">
                <a:latin typeface="ＭＳ ゴシック" pitchFamily="49" charset="-128"/>
                <a:ea typeface="ＭＳ ゴシック" pitchFamily="49" charset="-128"/>
              </a:rPr>
              <a:t>アスベスト曝露は</a:t>
            </a:r>
            <a:endParaRPr kumimoji="1" lang="en-US" altLang="ja-JP" b="1" dirty="0" smtClean="0">
              <a:latin typeface="ＭＳ ゴシック" pitchFamily="49" charset="-128"/>
              <a:ea typeface="ＭＳ ゴシック" pitchFamily="49" charset="-128"/>
            </a:endParaRPr>
          </a:p>
          <a:p>
            <a:pPr algn="ctr"/>
            <a:r>
              <a:rPr kumimoji="1" lang="ja-JP" altLang="en-US" b="1" dirty="0" smtClean="0">
                <a:latin typeface="ＭＳ ゴシック" pitchFamily="49" charset="-128"/>
                <a:ea typeface="ＭＳ ゴシック" pitchFamily="49" charset="-128"/>
              </a:rPr>
              <a:t>低レベル</a:t>
            </a:r>
            <a:r>
              <a:rPr lang="ja-JP" altLang="en-US" b="1" dirty="0">
                <a:latin typeface="ＭＳ ゴシック" pitchFamily="49" charset="-128"/>
                <a:ea typeface="ＭＳ ゴシック" pitchFamily="49" charset="-128"/>
              </a:rPr>
              <a:t>で</a:t>
            </a:r>
            <a:r>
              <a:rPr kumimoji="1" lang="ja-JP" altLang="en-US" b="1" dirty="0" smtClean="0">
                <a:latin typeface="ＭＳ ゴシック" pitchFamily="49" charset="-128"/>
                <a:ea typeface="ＭＳ ゴシック" pitchFamily="49" charset="-128"/>
              </a:rPr>
              <a:t>も現喫煙</a:t>
            </a:r>
            <a:endParaRPr kumimoji="1" lang="ja-JP" altLang="en-US" b="1" dirty="0">
              <a:latin typeface="ＭＳ ゴシック" pitchFamily="49" charset="-128"/>
              <a:ea typeface="ＭＳ ゴシック" pitchFamily="49" charset="-128"/>
            </a:endParaRPr>
          </a:p>
        </p:txBody>
      </p:sp>
      <p:cxnSp>
        <p:nvCxnSpPr>
          <p:cNvPr id="9" name="直線矢印コネクタ 8"/>
          <p:cNvCxnSpPr/>
          <p:nvPr/>
        </p:nvCxnSpPr>
        <p:spPr>
          <a:xfrm>
            <a:off x="3059832" y="3848370"/>
            <a:ext cx="0" cy="5499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flipV="1">
            <a:off x="5700156" y="2551467"/>
            <a:ext cx="11875" cy="783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83568" y="1245711"/>
            <a:ext cx="87716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（倍）</a:t>
            </a:r>
            <a:endParaRPr kumimoji="1" lang="ja-JP" altLang="en-US" b="1" dirty="0">
              <a:latin typeface="ＭＳ ゴシック" pitchFamily="49" charset="-128"/>
              <a:ea typeface="ＭＳ ゴシック" pitchFamily="49" charset="-128"/>
            </a:endParaRPr>
          </a:p>
        </p:txBody>
      </p:sp>
      <p:sp>
        <p:nvSpPr>
          <p:cNvPr id="18" name="テキスト ボックス 17"/>
          <p:cNvSpPr txBox="1"/>
          <p:nvPr/>
        </p:nvSpPr>
        <p:spPr>
          <a:xfrm>
            <a:off x="3238273" y="5826750"/>
            <a:ext cx="2852063" cy="338554"/>
          </a:xfrm>
          <a:prstGeom prst="rect">
            <a:avLst/>
          </a:prstGeom>
          <a:noFill/>
        </p:spPr>
        <p:txBody>
          <a:bodyPr wrap="none" rtlCol="0">
            <a:spAutoFit/>
          </a:bodyPr>
          <a:lstStyle/>
          <a:p>
            <a:r>
              <a:rPr kumimoji="1" lang="ja-JP" altLang="en-US" sz="1600" dirty="0" smtClean="0">
                <a:latin typeface="ＭＳ ゴシック" pitchFamily="49" charset="-128"/>
                <a:ea typeface="ＭＳ ゴシック" pitchFamily="49" charset="-128"/>
              </a:rPr>
              <a:t>職業性アスベスト曝露レベル</a:t>
            </a:r>
            <a:endParaRPr kumimoji="1" lang="ja-JP" altLang="en-US" sz="1600" dirty="0">
              <a:latin typeface="ＭＳ ゴシック" pitchFamily="49" charset="-128"/>
              <a:ea typeface="ＭＳ ゴシック" pitchFamily="49" charset="-128"/>
            </a:endParaRPr>
          </a:p>
        </p:txBody>
      </p:sp>
      <p:sp>
        <p:nvSpPr>
          <p:cNvPr id="19" name="正方形/長方形 18"/>
          <p:cNvSpPr/>
          <p:nvPr/>
        </p:nvSpPr>
        <p:spPr>
          <a:xfrm>
            <a:off x="4355976" y="6421233"/>
            <a:ext cx="4572000" cy="307777"/>
          </a:xfrm>
          <a:prstGeom prst="rect">
            <a:avLst/>
          </a:prstGeom>
        </p:spPr>
        <p:txBody>
          <a:bodyPr>
            <a:spAutoFit/>
          </a:bodyPr>
          <a:lstStyle/>
          <a:p>
            <a:pPr>
              <a:defRPr/>
            </a:pPr>
            <a:r>
              <a:rPr lang="en-US" altLang="ja-JP" sz="1400" dirty="0">
                <a:latin typeface="ＭＳ ゴシック" pitchFamily="49" charset="-128"/>
                <a:ea typeface="ＭＳ ゴシック" pitchFamily="49" charset="-128"/>
              </a:rPr>
              <a:t>Frost G, </a:t>
            </a:r>
            <a:r>
              <a:rPr lang="en-US" altLang="ja-JP" sz="1400" dirty="0" smtClean="0">
                <a:latin typeface="ＭＳ ゴシック" pitchFamily="49" charset="-128"/>
                <a:ea typeface="ＭＳ ゴシック" pitchFamily="49" charset="-128"/>
              </a:rPr>
              <a:t>et al:  </a:t>
            </a:r>
            <a:r>
              <a:rPr lang="en-US" altLang="ja-JP" sz="1400" dirty="0">
                <a:latin typeface="ＭＳ ゴシック" pitchFamily="49" charset="-128"/>
                <a:ea typeface="ＭＳ ゴシック" pitchFamily="49" charset="-128"/>
              </a:rPr>
              <a:t>Ann </a:t>
            </a:r>
            <a:r>
              <a:rPr lang="en-US" altLang="ja-JP" sz="1400" dirty="0" err="1">
                <a:latin typeface="ＭＳ ゴシック" pitchFamily="49" charset="-128"/>
                <a:ea typeface="ＭＳ ゴシック" pitchFamily="49" charset="-128"/>
              </a:rPr>
              <a:t>Occup</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Hyg</a:t>
            </a:r>
            <a:r>
              <a:rPr lang="en-US" altLang="ja-JP" sz="1400" dirty="0">
                <a:latin typeface="ＭＳ ゴシック" pitchFamily="49" charset="-128"/>
                <a:ea typeface="ＭＳ ゴシック" pitchFamily="49" charset="-128"/>
              </a:rPr>
              <a:t> 55; 239-247, 2011.</a:t>
            </a:r>
          </a:p>
        </p:txBody>
      </p:sp>
    </p:spTree>
    <p:extLst>
      <p:ext uri="{BB962C8B-B14F-4D97-AF65-F5344CB8AC3E}">
        <p14:creationId xmlns="" xmlns:p14="http://schemas.microsoft.com/office/powerpoint/2010/main" val="1853739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87450" y="188913"/>
            <a:ext cx="7124700" cy="1079500"/>
          </a:xfrm>
        </p:spPr>
        <p:txBody>
          <a:bodyPr/>
          <a:lstStyle/>
          <a:p>
            <a:pPr eaLnBrk="1" hangingPunct="1"/>
            <a:r>
              <a:rPr lang="ja-JP" altLang="en-US" sz="3200" dirty="0" smtClean="0">
                <a:latin typeface="ＭＳ ゴシック" pitchFamily="49" charset="-128"/>
                <a:ea typeface="ＭＳ ゴシック" pitchFamily="49" charset="-128"/>
              </a:rPr>
              <a:t>禁煙による肺癌リスクの低下</a:t>
            </a:r>
          </a:p>
        </p:txBody>
      </p:sp>
      <p:graphicFrame>
        <p:nvGraphicFramePr>
          <p:cNvPr id="73731" name="Object 2"/>
          <p:cNvGraphicFramePr>
            <a:graphicFrameLocks noGrp="1" noChangeAspect="1"/>
          </p:cNvGraphicFramePr>
          <p:nvPr>
            <p:ph idx="1"/>
            <p:extLst>
              <p:ext uri="{D42A27DB-BD31-4B8C-83A1-F6EECF244321}">
                <p14:modId xmlns="" xmlns:p14="http://schemas.microsoft.com/office/powerpoint/2010/main" val="2444592809"/>
              </p:ext>
            </p:extLst>
          </p:nvPr>
        </p:nvGraphicFramePr>
        <p:xfrm>
          <a:off x="379413" y="1223963"/>
          <a:ext cx="8229600" cy="4637087"/>
        </p:xfrm>
        <a:graphic>
          <a:graphicData uri="http://schemas.openxmlformats.org/presentationml/2006/ole">
            <p:oleObj spid="_x0000_s17493" name="グラフ" r:id="rId4" imgW="7772490" imgH="4114800" progId="MSGraph.Chart.8">
              <p:embed followColorScheme="full"/>
            </p:oleObj>
          </a:graphicData>
        </a:graphic>
      </p:graphicFrame>
      <p:sp>
        <p:nvSpPr>
          <p:cNvPr id="73732" name="Text Box 4"/>
          <p:cNvSpPr txBox="1">
            <a:spLocks noChangeArrowheads="1"/>
          </p:cNvSpPr>
          <p:nvPr/>
        </p:nvSpPr>
        <p:spPr bwMode="auto">
          <a:xfrm>
            <a:off x="1835696" y="6207695"/>
            <a:ext cx="7056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err="1">
                <a:latin typeface="ＭＳ ゴシック" pitchFamily="49" charset="-128"/>
                <a:ea typeface="ＭＳ ゴシック" pitchFamily="49" charset="-128"/>
              </a:rPr>
              <a:t>Sobue</a:t>
            </a:r>
            <a:r>
              <a:rPr lang="en-US" altLang="ja-JP" sz="1200" dirty="0">
                <a:latin typeface="ＭＳ ゴシック" pitchFamily="49" charset="-128"/>
                <a:ea typeface="ＭＳ ゴシック" pitchFamily="49" charset="-128"/>
              </a:rPr>
              <a:t> T, et al; JPHC Study Group. </a:t>
            </a:r>
            <a:r>
              <a:rPr lang="en-US" altLang="ja-JP" sz="1200" dirty="0" err="1">
                <a:latin typeface="ＭＳ ゴシック" pitchFamily="49" charset="-128"/>
                <a:ea typeface="ＭＳ ゴシック" pitchFamily="49" charset="-128"/>
              </a:rPr>
              <a:t>Int</a:t>
            </a:r>
            <a:r>
              <a:rPr lang="en-US" altLang="ja-JP" sz="1200" dirty="0">
                <a:latin typeface="ＭＳ ゴシック" pitchFamily="49" charset="-128"/>
                <a:ea typeface="ＭＳ ゴシック" pitchFamily="49" charset="-128"/>
              </a:rPr>
              <a:t> J Cancer. 99:245, 2002</a:t>
            </a:r>
            <a:r>
              <a:rPr lang="en-US" altLang="ja-JP" sz="1200" dirty="0" smtClean="0">
                <a:latin typeface="ＭＳ ゴシック" pitchFamily="49" charset="-128"/>
                <a:ea typeface="ＭＳ ゴシック" pitchFamily="49" charset="-128"/>
              </a:rPr>
              <a:t>.</a:t>
            </a:r>
          </a:p>
          <a:p>
            <a:pPr eaLnBrk="1" hangingPunct="1"/>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ja-JP" altLang="en-US" sz="1200" dirty="0">
              <a:latin typeface="ＭＳ ゴシック" pitchFamily="49" charset="-128"/>
              <a:ea typeface="ＭＳ ゴシック" pitchFamily="49" charset="-128"/>
            </a:endParaRPr>
          </a:p>
        </p:txBody>
      </p:sp>
      <p:sp>
        <p:nvSpPr>
          <p:cNvPr id="73733" name="Text Box 5"/>
          <p:cNvSpPr txBox="1">
            <a:spLocks noChangeArrowheads="1"/>
          </p:cNvSpPr>
          <p:nvPr/>
        </p:nvSpPr>
        <p:spPr bwMode="auto">
          <a:xfrm>
            <a:off x="558800" y="987425"/>
            <a:ext cx="10398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b="1">
                <a:latin typeface="ＭＳ ゴシック" pitchFamily="49" charset="-128"/>
                <a:ea typeface="ＭＳ ゴシック" pitchFamily="49" charset="-128"/>
              </a:rPr>
              <a:t>（倍）</a:t>
            </a:r>
          </a:p>
        </p:txBody>
      </p:sp>
      <p:sp>
        <p:nvSpPr>
          <p:cNvPr id="73734" name="Text Box 6"/>
          <p:cNvSpPr txBox="1">
            <a:spLocks noChangeArrowheads="1"/>
          </p:cNvSpPr>
          <p:nvPr/>
        </p:nvSpPr>
        <p:spPr bwMode="auto">
          <a:xfrm>
            <a:off x="5122863" y="5654675"/>
            <a:ext cx="15557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latin typeface="ＭＳ ゴシック" pitchFamily="49" charset="-128"/>
                <a:ea typeface="ＭＳ ゴシック" pitchFamily="49" charset="-128"/>
              </a:rPr>
              <a:t>禁煙後の年数</a:t>
            </a:r>
          </a:p>
        </p:txBody>
      </p:sp>
      <p:sp>
        <p:nvSpPr>
          <p:cNvPr id="73735" name="Arc 7"/>
          <p:cNvSpPr>
            <a:spLocks/>
          </p:cNvSpPr>
          <p:nvPr/>
        </p:nvSpPr>
        <p:spPr bwMode="auto">
          <a:xfrm rot="15461276" flipH="1">
            <a:off x="4548188" y="-3454400"/>
            <a:ext cx="7170738" cy="7443787"/>
          </a:xfrm>
          <a:custGeom>
            <a:avLst/>
            <a:gdLst>
              <a:gd name="T0" fmla="*/ 1882203863 w 17449"/>
              <a:gd name="T1" fmla="*/ 0 h 18503"/>
              <a:gd name="T2" fmla="*/ 2147483647 w 17449"/>
              <a:gd name="T3" fmla="*/ 934016848 h 18503"/>
              <a:gd name="T4" fmla="*/ 0 w 17449"/>
              <a:gd name="T5" fmla="*/ 2147483647 h 18503"/>
              <a:gd name="T6" fmla="*/ 0 60000 65536"/>
              <a:gd name="T7" fmla="*/ 0 60000 65536"/>
              <a:gd name="T8" fmla="*/ 0 60000 65536"/>
              <a:gd name="T9" fmla="*/ 0 w 17449"/>
              <a:gd name="T10" fmla="*/ 0 h 18503"/>
              <a:gd name="T11" fmla="*/ 17449 w 17449"/>
              <a:gd name="T12" fmla="*/ 18503 h 18503"/>
            </a:gdLst>
            <a:ahLst/>
            <a:cxnLst>
              <a:cxn ang="T6">
                <a:pos x="T0" y="T1"/>
              </a:cxn>
              <a:cxn ang="T7">
                <a:pos x="T2" y="T3"/>
              </a:cxn>
              <a:cxn ang="T8">
                <a:pos x="T4" y="T5"/>
              </a:cxn>
            </a:cxnLst>
            <a:rect l="T9" t="T10" r="T11" b="T12"/>
            <a:pathLst>
              <a:path w="17449" h="18503" fill="none" extrusionOk="0">
                <a:moveTo>
                  <a:pt x="11144" y="0"/>
                </a:moveTo>
                <a:cubicBezTo>
                  <a:pt x="13609" y="1484"/>
                  <a:pt x="15752" y="3446"/>
                  <a:pt x="17448" y="5771"/>
                </a:cubicBezTo>
              </a:path>
              <a:path w="17449" h="18503" stroke="0" extrusionOk="0">
                <a:moveTo>
                  <a:pt x="11144" y="0"/>
                </a:moveTo>
                <a:cubicBezTo>
                  <a:pt x="13609" y="1484"/>
                  <a:pt x="15752" y="3446"/>
                  <a:pt x="17448" y="5771"/>
                </a:cubicBezTo>
                <a:lnTo>
                  <a:pt x="0" y="18503"/>
                </a:lnTo>
                <a:lnTo>
                  <a:pt x="11144" y="0"/>
                </a:lnTo>
                <a:close/>
              </a:path>
            </a:pathLst>
          </a:custGeom>
          <a:noFill/>
          <a:ln w="1016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latin typeface="ＭＳ ゴシック" pitchFamily="49" charset="-128"/>
              <a:ea typeface="ＭＳ ゴシック" pitchFamily="49" charset="-128"/>
            </a:endParaRPr>
          </a:p>
        </p:txBody>
      </p:sp>
      <p:sp>
        <p:nvSpPr>
          <p:cNvPr id="73736" name="AutoShape 8"/>
          <p:cNvSpPr>
            <a:spLocks/>
          </p:cNvSpPr>
          <p:nvPr/>
        </p:nvSpPr>
        <p:spPr bwMode="auto">
          <a:xfrm rot="5400000">
            <a:off x="5851525" y="4308475"/>
            <a:ext cx="125413" cy="2690813"/>
          </a:xfrm>
          <a:prstGeom prst="rightBrace">
            <a:avLst>
              <a:gd name="adj1" fmla="val 178797"/>
              <a:gd name="adj2" fmla="val 50000"/>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940874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38833" y="580618"/>
            <a:ext cx="10088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smtClean="0">
                <a:latin typeface="ＭＳ ゴシック" pitchFamily="49" charset="-128"/>
                <a:ea typeface="ＭＳ ゴシック" pitchFamily="49" charset="-128"/>
              </a:rPr>
              <a:t>（％）</a:t>
            </a:r>
            <a:endParaRPr lang="ja-JP" altLang="en-US" sz="2000" b="1" dirty="0">
              <a:latin typeface="ＭＳ ゴシック" pitchFamily="49" charset="-128"/>
              <a:ea typeface="ＭＳ ゴシック" pitchFamily="49" charset="-128"/>
            </a:endParaRPr>
          </a:p>
        </p:txBody>
      </p:sp>
      <p:sp>
        <p:nvSpPr>
          <p:cNvPr id="6" name="Text Box 5"/>
          <p:cNvSpPr txBox="1">
            <a:spLocks noChangeArrowheads="1"/>
          </p:cNvSpPr>
          <p:nvPr/>
        </p:nvSpPr>
        <p:spPr bwMode="auto">
          <a:xfrm>
            <a:off x="4559751" y="6381328"/>
            <a:ext cx="41344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en-US" altLang="ja-JP" sz="1400" dirty="0">
                <a:latin typeface="ＭＳ ゴシック" pitchFamily="49" charset="-128"/>
                <a:ea typeface="ＭＳ ゴシック" pitchFamily="49" charset="-128"/>
              </a:rPr>
              <a:t>Nakagawa M, et al: Chest </a:t>
            </a:r>
            <a:r>
              <a:rPr lang="en-US" altLang="ja-JP" sz="1400" dirty="0" smtClean="0">
                <a:latin typeface="ＭＳ ゴシック" pitchFamily="49" charset="-128"/>
                <a:ea typeface="ＭＳ ゴシック" pitchFamily="49" charset="-128"/>
              </a:rPr>
              <a:t>120; 705-710</a:t>
            </a:r>
            <a:r>
              <a:rPr lang="en-US" altLang="ja-JP" sz="1400" dirty="0">
                <a:latin typeface="ＭＳ ゴシック" pitchFamily="49" charset="-128"/>
                <a:ea typeface="ＭＳ ゴシック" pitchFamily="49" charset="-128"/>
              </a:rPr>
              <a:t>, 2001.</a:t>
            </a:r>
          </a:p>
        </p:txBody>
      </p:sp>
      <p:sp>
        <p:nvSpPr>
          <p:cNvPr id="3" name="タイトル 2"/>
          <p:cNvSpPr>
            <a:spLocks noGrp="1"/>
          </p:cNvSpPr>
          <p:nvPr>
            <p:ph type="ctrTitle"/>
          </p:nvPr>
        </p:nvSpPr>
        <p:spPr>
          <a:xfrm>
            <a:off x="755576" y="116632"/>
            <a:ext cx="7772400" cy="864096"/>
          </a:xfrm>
        </p:spPr>
        <p:txBody>
          <a:bodyPr>
            <a:normAutofit/>
          </a:bodyPr>
          <a:lstStyle/>
          <a:p>
            <a:r>
              <a:rPr lang="ja-JP" altLang="en-US" sz="3200" dirty="0" smtClean="0">
                <a:latin typeface="ＭＳ ゴシック" pitchFamily="49" charset="-128"/>
                <a:ea typeface="ＭＳ ゴシック" pitchFamily="49" charset="-128"/>
              </a:rPr>
              <a:t>手術後の肺合併症と禁煙</a:t>
            </a:r>
            <a:endParaRPr lang="ja-JP" altLang="en-US" sz="3200" dirty="0">
              <a:latin typeface="ＭＳ ゴシック" pitchFamily="49" charset="-128"/>
              <a:ea typeface="ＭＳ ゴシック" pitchFamily="49" charset="-128"/>
            </a:endParaRPr>
          </a:p>
        </p:txBody>
      </p:sp>
      <p:graphicFrame>
        <p:nvGraphicFramePr>
          <p:cNvPr id="9" name="グラフ 8"/>
          <p:cNvGraphicFramePr/>
          <p:nvPr>
            <p:extLst>
              <p:ext uri="{D42A27DB-BD31-4B8C-83A1-F6EECF244321}">
                <p14:modId xmlns="" xmlns:p14="http://schemas.microsoft.com/office/powerpoint/2010/main" val="3573989535"/>
              </p:ext>
            </p:extLst>
          </p:nvPr>
        </p:nvGraphicFramePr>
        <p:xfrm>
          <a:off x="744457" y="979584"/>
          <a:ext cx="8010648" cy="468166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6"/>
          <p:cNvSpPr txBox="1">
            <a:spLocks noChangeArrowheads="1"/>
          </p:cNvSpPr>
          <p:nvPr/>
        </p:nvSpPr>
        <p:spPr bwMode="auto">
          <a:xfrm>
            <a:off x="5631210" y="1735146"/>
            <a:ext cx="430887" cy="3350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square">
            <a:spAutoFit/>
          </a:bodyPr>
          <a:lstStyle/>
          <a:p>
            <a:r>
              <a:rPr lang="ja-JP" altLang="en-US" sz="1600" b="1" dirty="0" smtClean="0">
                <a:solidFill>
                  <a:schemeClr val="bg1"/>
                </a:solidFill>
                <a:latin typeface="ＭＳ ゴシック" pitchFamily="49" charset="-128"/>
                <a:ea typeface="ＭＳ ゴシック" pitchFamily="49" charset="-128"/>
              </a:rPr>
              <a:t>禁煙</a:t>
            </a:r>
            <a:r>
              <a:rPr lang="ja-JP" altLang="en-US" sz="1600" b="1" dirty="0">
                <a:solidFill>
                  <a:schemeClr val="bg1"/>
                </a:solidFill>
                <a:latin typeface="ＭＳ ゴシック" pitchFamily="49" charset="-128"/>
                <a:ea typeface="ＭＳ ゴシック" pitchFamily="49" charset="-128"/>
              </a:rPr>
              <a:t>後</a:t>
            </a:r>
            <a:r>
              <a:rPr lang="ja-JP" altLang="en-US" sz="1600" b="1" dirty="0" smtClean="0">
                <a:solidFill>
                  <a:schemeClr val="bg1"/>
                </a:solidFill>
                <a:latin typeface="ＭＳ ゴシック" pitchFamily="49" charset="-128"/>
                <a:ea typeface="ＭＳ ゴシック" pitchFamily="49" charset="-128"/>
              </a:rPr>
              <a:t>すぐ危険性は</a:t>
            </a:r>
            <a:r>
              <a:rPr lang="ja-JP" altLang="en-US" sz="1600" b="1" dirty="0">
                <a:solidFill>
                  <a:schemeClr val="bg1"/>
                </a:solidFill>
                <a:latin typeface="ＭＳ ゴシック" pitchFamily="49" charset="-128"/>
                <a:ea typeface="ＭＳ ゴシック" pitchFamily="49" charset="-128"/>
              </a:rPr>
              <a:t>低下</a:t>
            </a:r>
            <a:r>
              <a:rPr lang="ja-JP" altLang="en-US" sz="1600" b="1" dirty="0" smtClean="0">
                <a:solidFill>
                  <a:schemeClr val="bg1"/>
                </a:solidFill>
                <a:latin typeface="ＭＳ ゴシック" pitchFamily="49" charset="-128"/>
                <a:ea typeface="ＭＳ ゴシック" pitchFamily="49" charset="-128"/>
              </a:rPr>
              <a:t>していない</a:t>
            </a:r>
            <a:endParaRPr lang="ja-JP" altLang="en-US" sz="1600" b="1" dirty="0">
              <a:solidFill>
                <a:schemeClr val="bg1"/>
              </a:solidFill>
              <a:latin typeface="ＭＳ ゴシック" pitchFamily="49" charset="-128"/>
              <a:ea typeface="ＭＳ ゴシック" pitchFamily="49" charset="-128"/>
            </a:endParaRPr>
          </a:p>
        </p:txBody>
      </p:sp>
      <p:sp>
        <p:nvSpPr>
          <p:cNvPr id="13" name="テキスト ボックス 12"/>
          <p:cNvSpPr txBox="1"/>
          <p:nvPr/>
        </p:nvSpPr>
        <p:spPr>
          <a:xfrm>
            <a:off x="3152942" y="5579948"/>
            <a:ext cx="3674404"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禁煙後</a:t>
            </a:r>
            <a:r>
              <a:rPr kumimoji="1" lang="en-US" altLang="ja-JP" b="1" dirty="0" smtClean="0">
                <a:latin typeface="ＭＳ ゴシック" pitchFamily="49" charset="-128"/>
                <a:ea typeface="ＭＳ ゴシック" pitchFamily="49" charset="-128"/>
              </a:rPr>
              <a:t>4</a:t>
            </a:r>
            <a:r>
              <a:rPr kumimoji="1" lang="ja-JP" altLang="en-US" b="1" dirty="0" smtClean="0">
                <a:latin typeface="ＭＳ ゴシック" pitchFamily="49" charset="-128"/>
                <a:ea typeface="ＭＳ ゴシック" pitchFamily="49" charset="-128"/>
              </a:rPr>
              <a:t>週以上　 </a:t>
            </a:r>
            <a:r>
              <a:rPr lang="ja-JP" altLang="en-US" b="1" dirty="0" smtClean="0">
                <a:latin typeface="ＭＳ ゴシック" pitchFamily="49" charset="-128"/>
                <a:ea typeface="ＭＳ ゴシック" pitchFamily="49" charset="-128"/>
              </a:rPr>
              <a:t>禁煙</a:t>
            </a:r>
            <a:r>
              <a:rPr lang="ja-JP" altLang="en-US" b="1" dirty="0">
                <a:latin typeface="ＭＳ ゴシック" pitchFamily="49" charset="-128"/>
                <a:ea typeface="ＭＳ ゴシック" pitchFamily="49" charset="-128"/>
              </a:rPr>
              <a:t>後</a:t>
            </a:r>
            <a:r>
              <a:rPr lang="en-US" altLang="ja-JP" b="1" dirty="0" smtClean="0">
                <a:latin typeface="ＭＳ ゴシック" pitchFamily="49" charset="-128"/>
                <a:ea typeface="ＭＳ ゴシック" pitchFamily="49" charset="-128"/>
              </a:rPr>
              <a:t>2</a:t>
            </a:r>
            <a:r>
              <a:rPr lang="ja-JP" altLang="en-US" b="1" dirty="0">
                <a:latin typeface="ＭＳ ゴシック" pitchFamily="49" charset="-128"/>
                <a:ea typeface="ＭＳ ゴシック" pitchFamily="49" charset="-128"/>
              </a:rPr>
              <a:t>～</a:t>
            </a:r>
            <a:r>
              <a:rPr lang="en-US" altLang="ja-JP" b="1" dirty="0">
                <a:latin typeface="ＭＳ ゴシック" pitchFamily="49" charset="-128"/>
                <a:ea typeface="ＭＳ ゴシック" pitchFamily="49" charset="-128"/>
              </a:rPr>
              <a:t>4</a:t>
            </a:r>
            <a:r>
              <a:rPr lang="ja-JP" altLang="en-US" b="1" dirty="0" smtClean="0">
                <a:latin typeface="ＭＳ ゴシック" pitchFamily="49" charset="-128"/>
                <a:ea typeface="ＭＳ ゴシック" pitchFamily="49" charset="-128"/>
              </a:rPr>
              <a:t>週間</a:t>
            </a:r>
            <a:endParaRPr lang="ja-JP" altLang="en-US" b="1" dirty="0">
              <a:latin typeface="ＭＳ ゴシック" pitchFamily="49" charset="-128"/>
              <a:ea typeface="ＭＳ ゴシック" pitchFamily="49" charset="-128"/>
            </a:endParaRPr>
          </a:p>
        </p:txBody>
      </p:sp>
      <p:sp>
        <p:nvSpPr>
          <p:cNvPr id="14" name="下矢印 13"/>
          <p:cNvSpPr/>
          <p:nvPr/>
        </p:nvSpPr>
        <p:spPr>
          <a:xfrm>
            <a:off x="3780595" y="2228614"/>
            <a:ext cx="504056" cy="53947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5" name="テキスト ボックス 14"/>
          <p:cNvSpPr txBox="1"/>
          <p:nvPr/>
        </p:nvSpPr>
        <p:spPr>
          <a:xfrm>
            <a:off x="3112847" y="1319648"/>
            <a:ext cx="1736373" cy="830997"/>
          </a:xfrm>
          <a:prstGeom prst="rect">
            <a:avLst/>
          </a:prstGeom>
          <a:noFill/>
        </p:spPr>
        <p:txBody>
          <a:bodyPr wrap="none" rtlCol="0">
            <a:spAutoFit/>
          </a:bodyPr>
          <a:lstStyle/>
          <a:p>
            <a:pPr algn="ctr"/>
            <a:r>
              <a:rPr kumimoji="1" lang="ja-JP" altLang="en-US" sz="1600" b="1" dirty="0" smtClean="0">
                <a:latin typeface="ＭＳ ゴシック" pitchFamily="49" charset="-128"/>
                <a:ea typeface="ＭＳ ゴシック" pitchFamily="49" charset="-128"/>
              </a:rPr>
              <a:t>禁煙後</a:t>
            </a:r>
            <a:endParaRPr kumimoji="1" lang="en-US" altLang="ja-JP" sz="1600" b="1" dirty="0" smtClean="0">
              <a:latin typeface="ＭＳ ゴシック" pitchFamily="49" charset="-128"/>
              <a:ea typeface="ＭＳ ゴシック" pitchFamily="49" charset="-128"/>
            </a:endParaRPr>
          </a:p>
          <a:p>
            <a:pPr algn="ctr"/>
            <a:r>
              <a:rPr kumimoji="1" lang="en-US" altLang="ja-JP" sz="1600" b="1" dirty="0" smtClean="0">
                <a:latin typeface="ＭＳ ゴシック" pitchFamily="49" charset="-128"/>
                <a:ea typeface="ＭＳ ゴシック" pitchFamily="49" charset="-128"/>
              </a:rPr>
              <a:t>4</a:t>
            </a:r>
            <a:r>
              <a:rPr kumimoji="1" lang="ja-JP" altLang="en-US" sz="1600" b="1" dirty="0" smtClean="0">
                <a:latin typeface="ＭＳ ゴシック" pitchFamily="49" charset="-128"/>
                <a:ea typeface="ＭＳ ゴシック" pitchFamily="49" charset="-128"/>
              </a:rPr>
              <a:t>週間以上経つと</a:t>
            </a:r>
            <a:endParaRPr kumimoji="1" lang="en-US" altLang="ja-JP" sz="1600" b="1" dirty="0" smtClean="0">
              <a:latin typeface="ＭＳ ゴシック" pitchFamily="49" charset="-128"/>
              <a:ea typeface="ＭＳ ゴシック" pitchFamily="49" charset="-128"/>
            </a:endParaRPr>
          </a:p>
          <a:p>
            <a:pPr algn="ctr"/>
            <a:r>
              <a:rPr lang="ja-JP" altLang="en-US" sz="1600" b="1" dirty="0" smtClean="0">
                <a:latin typeface="ＭＳ ゴシック" pitchFamily="49" charset="-128"/>
                <a:ea typeface="ＭＳ ゴシック" pitchFamily="49" charset="-128"/>
              </a:rPr>
              <a:t>効果</a:t>
            </a:r>
            <a:r>
              <a:rPr lang="ja-JP" altLang="en-US" sz="1600" b="1" dirty="0">
                <a:latin typeface="ＭＳ ゴシック" pitchFamily="49" charset="-128"/>
                <a:ea typeface="ＭＳ ゴシック" pitchFamily="49" charset="-128"/>
              </a:rPr>
              <a:t>が出て</a:t>
            </a:r>
            <a:r>
              <a:rPr lang="ja-JP" altLang="en-US" sz="1600" b="1" dirty="0" smtClean="0">
                <a:latin typeface="ＭＳ ゴシック" pitchFamily="49" charset="-128"/>
                <a:ea typeface="ＭＳ ゴシック" pitchFamily="49" charset="-128"/>
              </a:rPr>
              <a:t>くる</a:t>
            </a:r>
            <a:endParaRPr kumimoji="1" lang="ja-JP" altLang="en-US" sz="1600" b="1" dirty="0">
              <a:latin typeface="ＭＳ ゴシック" pitchFamily="49" charset="-128"/>
              <a:ea typeface="ＭＳ ゴシック" pitchFamily="49" charset="-128"/>
            </a:endParaRPr>
          </a:p>
        </p:txBody>
      </p:sp>
      <p:sp>
        <p:nvSpPr>
          <p:cNvPr id="16" name="テキスト ボックス 15"/>
          <p:cNvSpPr txBox="1"/>
          <p:nvPr/>
        </p:nvSpPr>
        <p:spPr>
          <a:xfrm>
            <a:off x="6009578" y="1158733"/>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17" name="テキスト ボックス 16"/>
          <p:cNvSpPr txBox="1"/>
          <p:nvPr/>
        </p:nvSpPr>
        <p:spPr>
          <a:xfrm>
            <a:off x="7812360" y="1852073"/>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1566980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482" name="Picture 2" descr="C:\Users\高野義久\1禁煙用\肺癌学会委員会活動\イラスト関係\1-3-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73571" y="1916832"/>
            <a:ext cx="3377572" cy="477969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タイトル 2"/>
          <p:cNvSpPr>
            <a:spLocks noGrp="1"/>
          </p:cNvSpPr>
          <p:nvPr>
            <p:ph type="ctrTitle"/>
          </p:nvPr>
        </p:nvSpPr>
        <p:spPr>
          <a:xfrm>
            <a:off x="685800" y="908720"/>
            <a:ext cx="7772400" cy="1470025"/>
          </a:xfrm>
        </p:spPr>
        <p:txBody>
          <a:bodyPr/>
          <a:lstStyle/>
          <a:p>
            <a:r>
              <a:rPr lang="en-US" altLang="ja-JP" dirty="0" smtClean="0">
                <a:latin typeface="ＭＳ ゴシック" pitchFamily="49" charset="-128"/>
                <a:ea typeface="ＭＳ ゴシック" pitchFamily="49" charset="-128"/>
              </a:rPr>
              <a:t>Ⅰ.</a:t>
            </a:r>
            <a:r>
              <a:rPr lang="ja-JP" altLang="en-US" sz="6000" dirty="0" smtClean="0">
                <a:latin typeface="ＭＳ ゴシック" pitchFamily="49" charset="-128"/>
                <a:ea typeface="ＭＳ ゴシック" pitchFamily="49" charset="-128"/>
              </a:rPr>
              <a:t>タ</a:t>
            </a:r>
            <a:r>
              <a:rPr lang="ja-JP" altLang="en-US" dirty="0" smtClean="0">
                <a:latin typeface="ＭＳ ゴシック" pitchFamily="49" charset="-128"/>
                <a:ea typeface="ＭＳ ゴシック" pitchFamily="49" charset="-128"/>
              </a:rPr>
              <a:t>バコ煙の科学</a:t>
            </a:r>
            <a:endParaRPr kumimoji="1" lang="ja-JP" altLang="en-US" dirty="0"/>
          </a:p>
        </p:txBody>
      </p:sp>
    </p:spTree>
    <p:extLst>
      <p:ext uri="{BB962C8B-B14F-4D97-AF65-F5344CB8AC3E}">
        <p14:creationId xmlns="" xmlns:p14="http://schemas.microsoft.com/office/powerpoint/2010/main" val="1929621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936104"/>
          </a:xfrm>
        </p:spPr>
        <p:txBody>
          <a:bodyPr>
            <a:normAutofit fontScale="90000"/>
          </a:bodyPr>
          <a:lstStyle/>
          <a:p>
            <a:r>
              <a:rPr lang="ja-JP" altLang="en-US" sz="3600" dirty="0">
                <a:latin typeface="ＭＳ ゴシック" pitchFamily="49" charset="-128"/>
                <a:ea typeface="ＭＳ ゴシック" pitchFamily="49" charset="-128"/>
              </a:rPr>
              <a:t>禁煙の肺癌治療への</a:t>
            </a:r>
            <a:r>
              <a:rPr lang="ja-JP" altLang="en-US" sz="3600" dirty="0" smtClean="0">
                <a:latin typeface="ＭＳ ゴシック" pitchFamily="49" charset="-128"/>
                <a:ea typeface="ＭＳ ゴシック" pitchFamily="49" charset="-128"/>
              </a:rPr>
              <a:t>効果</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2700" dirty="0" smtClean="0">
                <a:latin typeface="ＭＳ ゴシック" pitchFamily="49" charset="-128"/>
                <a:ea typeface="ＭＳ ゴシック" pitchFamily="49" charset="-128"/>
              </a:rPr>
              <a:t>（早期非小細胞肺癌）</a:t>
            </a:r>
            <a:endParaRPr lang="ja-JP" altLang="en-US" sz="27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682486356"/>
              </p:ext>
            </p:extLst>
          </p:nvPr>
        </p:nvGraphicFramePr>
        <p:xfrm>
          <a:off x="1115616" y="1484784"/>
          <a:ext cx="734481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8"/>
          <p:cNvSpPr txBox="1">
            <a:spLocks noChangeArrowheads="1"/>
          </p:cNvSpPr>
          <p:nvPr/>
        </p:nvSpPr>
        <p:spPr bwMode="auto">
          <a:xfrm>
            <a:off x="754857" y="1094520"/>
            <a:ext cx="10088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smtClean="0">
                <a:latin typeface="ＭＳ ゴシック" pitchFamily="49" charset="-128"/>
                <a:ea typeface="ＭＳ ゴシック" pitchFamily="49" charset="-128"/>
              </a:rPr>
              <a:t>（</a:t>
            </a:r>
            <a:r>
              <a:rPr lang="ja-JP" altLang="en-US" sz="2000" b="1" dirty="0">
                <a:latin typeface="ＭＳ ゴシック" pitchFamily="49" charset="-128"/>
                <a:ea typeface="ＭＳ ゴシック" pitchFamily="49" charset="-128"/>
              </a:rPr>
              <a:t>倍</a:t>
            </a:r>
            <a:r>
              <a:rPr lang="ja-JP" altLang="en-US" sz="2000" b="1" dirty="0" smtClean="0">
                <a:latin typeface="ＭＳ ゴシック" pitchFamily="49" charset="-128"/>
                <a:ea typeface="ＭＳ ゴシック" pitchFamily="49" charset="-128"/>
              </a:rPr>
              <a:t>）</a:t>
            </a:r>
            <a:endParaRPr lang="ja-JP" altLang="en-US" sz="2000" b="1" dirty="0">
              <a:latin typeface="ＭＳ ゴシック" pitchFamily="49" charset="-128"/>
              <a:ea typeface="ＭＳ ゴシック" pitchFamily="49" charset="-128"/>
            </a:endParaRPr>
          </a:p>
        </p:txBody>
      </p:sp>
      <p:sp>
        <p:nvSpPr>
          <p:cNvPr id="5" name="上矢印 4"/>
          <p:cNvSpPr/>
          <p:nvPr/>
        </p:nvSpPr>
        <p:spPr>
          <a:xfrm>
            <a:off x="3419872" y="1768558"/>
            <a:ext cx="648072" cy="2185926"/>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283968" y="1762931"/>
            <a:ext cx="461665" cy="2140971"/>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喫煙継続で死亡増加</a:t>
            </a:r>
            <a:endParaRPr kumimoji="1" lang="ja-JP" altLang="en-US" b="1" dirty="0">
              <a:latin typeface="ＭＳ ゴシック" pitchFamily="49" charset="-128"/>
              <a:ea typeface="ＭＳ ゴシック" pitchFamily="49" charset="-128"/>
            </a:endParaRPr>
          </a:p>
        </p:txBody>
      </p:sp>
      <p:sp>
        <p:nvSpPr>
          <p:cNvPr id="8" name="テキスト ボックス 7"/>
          <p:cNvSpPr txBox="1"/>
          <p:nvPr/>
        </p:nvSpPr>
        <p:spPr>
          <a:xfrm>
            <a:off x="7596336" y="1762931"/>
            <a:ext cx="461665" cy="2140971"/>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喫煙継続で再発増加</a:t>
            </a:r>
            <a:endParaRPr kumimoji="1" lang="ja-JP" altLang="en-US" b="1" dirty="0">
              <a:latin typeface="ＭＳ ゴシック" pitchFamily="49" charset="-128"/>
              <a:ea typeface="ＭＳ ゴシック" pitchFamily="49" charset="-128"/>
            </a:endParaRPr>
          </a:p>
        </p:txBody>
      </p:sp>
      <p:sp>
        <p:nvSpPr>
          <p:cNvPr id="9" name="正方形/長方形 8"/>
          <p:cNvSpPr/>
          <p:nvPr/>
        </p:nvSpPr>
        <p:spPr>
          <a:xfrm>
            <a:off x="5103276" y="6381328"/>
            <a:ext cx="3861212" cy="307777"/>
          </a:xfrm>
          <a:prstGeom prst="rect">
            <a:avLst/>
          </a:prstGeom>
        </p:spPr>
        <p:txBody>
          <a:bodyPr wrap="square">
            <a:spAutoFit/>
          </a:bodyPr>
          <a:lstStyle/>
          <a:p>
            <a:pPr>
              <a:defRPr/>
            </a:pPr>
            <a:r>
              <a:rPr lang="en-US" altLang="ja-JP" sz="1400" dirty="0">
                <a:latin typeface="ＭＳ ゴシック" pitchFamily="49" charset="-128"/>
                <a:ea typeface="ＭＳ ゴシック" pitchFamily="49" charset="-128"/>
              </a:rPr>
              <a:t>Parsons A, </a:t>
            </a:r>
            <a:r>
              <a:rPr lang="en-US" altLang="ja-JP" sz="1400" dirty="0" smtClean="0">
                <a:latin typeface="ＭＳ ゴシック" pitchFamily="49" charset="-128"/>
                <a:ea typeface="ＭＳ ゴシック" pitchFamily="49" charset="-128"/>
              </a:rPr>
              <a:t>et al: </a:t>
            </a:r>
            <a:r>
              <a:rPr lang="en-US" altLang="ja-JP" sz="1400" dirty="0">
                <a:latin typeface="ＭＳ ゴシック" pitchFamily="49" charset="-128"/>
                <a:ea typeface="ＭＳ ゴシック" pitchFamily="49" charset="-128"/>
              </a:rPr>
              <a:t>BMJ 340; </a:t>
            </a:r>
            <a:r>
              <a:rPr lang="en-US" altLang="ja-JP" sz="1400" dirty="0" smtClean="0">
                <a:latin typeface="ＭＳ ゴシック" pitchFamily="49" charset="-128"/>
                <a:ea typeface="ＭＳ ゴシック" pitchFamily="49" charset="-128"/>
              </a:rPr>
              <a:t>b5569, </a:t>
            </a:r>
            <a:r>
              <a:rPr lang="en-US" altLang="ja-JP" sz="1400" dirty="0">
                <a:latin typeface="ＭＳ ゴシック" pitchFamily="49" charset="-128"/>
                <a:ea typeface="ＭＳ ゴシック" pitchFamily="49" charset="-128"/>
              </a:rPr>
              <a:t>2010.</a:t>
            </a:r>
          </a:p>
        </p:txBody>
      </p:sp>
      <p:sp>
        <p:nvSpPr>
          <p:cNvPr id="10" name="上矢印 9"/>
          <p:cNvSpPr/>
          <p:nvPr/>
        </p:nvSpPr>
        <p:spPr>
          <a:xfrm>
            <a:off x="6802360" y="2980706"/>
            <a:ext cx="648072" cy="973778"/>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854985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936104"/>
          </a:xfrm>
        </p:spPr>
        <p:txBody>
          <a:bodyPr>
            <a:normAutofit fontScale="90000"/>
          </a:bodyPr>
          <a:lstStyle/>
          <a:p>
            <a:r>
              <a:rPr lang="ja-JP" altLang="en-US" sz="3600" dirty="0">
                <a:latin typeface="ＭＳ ゴシック" pitchFamily="49" charset="-128"/>
                <a:ea typeface="ＭＳ ゴシック" pitchFamily="49" charset="-128"/>
              </a:rPr>
              <a:t>禁煙の肺癌治療への</a:t>
            </a:r>
            <a:r>
              <a:rPr lang="ja-JP" altLang="en-US" sz="3600" dirty="0" smtClean="0">
                <a:latin typeface="ＭＳ ゴシック" pitchFamily="49" charset="-128"/>
                <a:ea typeface="ＭＳ ゴシック" pitchFamily="49" charset="-128"/>
              </a:rPr>
              <a:t>効果</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2700" dirty="0" smtClean="0">
                <a:latin typeface="ＭＳ ゴシック" pitchFamily="49" charset="-128"/>
                <a:ea typeface="ＭＳ ゴシック" pitchFamily="49" charset="-128"/>
              </a:rPr>
              <a:t>（早期小細胞肺癌）</a:t>
            </a:r>
            <a:endParaRPr lang="ja-JP" altLang="en-US" sz="27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318629960"/>
              </p:ext>
            </p:extLst>
          </p:nvPr>
        </p:nvGraphicFramePr>
        <p:xfrm>
          <a:off x="1115616" y="1484784"/>
          <a:ext cx="734481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8"/>
          <p:cNvSpPr txBox="1">
            <a:spLocks noChangeArrowheads="1"/>
          </p:cNvSpPr>
          <p:nvPr/>
        </p:nvSpPr>
        <p:spPr bwMode="auto">
          <a:xfrm>
            <a:off x="754857" y="1094520"/>
            <a:ext cx="10088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smtClean="0">
                <a:latin typeface="ＭＳ ゴシック" pitchFamily="49" charset="-128"/>
                <a:ea typeface="ＭＳ ゴシック" pitchFamily="49" charset="-128"/>
              </a:rPr>
              <a:t>（</a:t>
            </a:r>
            <a:r>
              <a:rPr lang="ja-JP" altLang="en-US" sz="2000" b="1" dirty="0">
                <a:latin typeface="ＭＳ ゴシック" pitchFamily="49" charset="-128"/>
                <a:ea typeface="ＭＳ ゴシック" pitchFamily="49" charset="-128"/>
              </a:rPr>
              <a:t>倍</a:t>
            </a:r>
            <a:r>
              <a:rPr lang="ja-JP" altLang="en-US" sz="2000" b="1" dirty="0" smtClean="0">
                <a:latin typeface="ＭＳ ゴシック" pitchFamily="49" charset="-128"/>
                <a:ea typeface="ＭＳ ゴシック" pitchFamily="49" charset="-128"/>
              </a:rPr>
              <a:t>）</a:t>
            </a:r>
            <a:endParaRPr lang="ja-JP" altLang="en-US" sz="2000" b="1" dirty="0">
              <a:latin typeface="ＭＳ ゴシック" pitchFamily="49" charset="-128"/>
              <a:ea typeface="ＭＳ ゴシック" pitchFamily="49" charset="-128"/>
            </a:endParaRPr>
          </a:p>
        </p:txBody>
      </p:sp>
      <p:sp>
        <p:nvSpPr>
          <p:cNvPr id="5" name="上矢印 4"/>
          <p:cNvSpPr/>
          <p:nvPr/>
        </p:nvSpPr>
        <p:spPr>
          <a:xfrm>
            <a:off x="3419872" y="1934813"/>
            <a:ext cx="648072" cy="1425904"/>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283968" y="1762931"/>
            <a:ext cx="461665" cy="2140971"/>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喫煙継続で死亡増加</a:t>
            </a:r>
            <a:endParaRPr kumimoji="1" lang="ja-JP" altLang="en-US" b="1" dirty="0">
              <a:latin typeface="ＭＳ ゴシック" pitchFamily="49" charset="-128"/>
              <a:ea typeface="ＭＳ ゴシック" pitchFamily="49" charset="-128"/>
            </a:endParaRPr>
          </a:p>
        </p:txBody>
      </p:sp>
      <p:sp>
        <p:nvSpPr>
          <p:cNvPr id="8" name="テキスト ボックス 7"/>
          <p:cNvSpPr txBox="1"/>
          <p:nvPr/>
        </p:nvSpPr>
        <p:spPr>
          <a:xfrm>
            <a:off x="7596336" y="1762931"/>
            <a:ext cx="461665" cy="2140971"/>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喫煙継続で再発増加</a:t>
            </a:r>
            <a:endParaRPr kumimoji="1" lang="ja-JP" altLang="en-US" b="1" dirty="0">
              <a:latin typeface="ＭＳ ゴシック" pitchFamily="49" charset="-128"/>
              <a:ea typeface="ＭＳ ゴシック" pitchFamily="49" charset="-128"/>
            </a:endParaRPr>
          </a:p>
        </p:txBody>
      </p:sp>
      <p:sp>
        <p:nvSpPr>
          <p:cNvPr id="9" name="正方形/長方形 8"/>
          <p:cNvSpPr/>
          <p:nvPr/>
        </p:nvSpPr>
        <p:spPr>
          <a:xfrm>
            <a:off x="5103276" y="6381328"/>
            <a:ext cx="3861212" cy="307777"/>
          </a:xfrm>
          <a:prstGeom prst="rect">
            <a:avLst/>
          </a:prstGeom>
        </p:spPr>
        <p:txBody>
          <a:bodyPr wrap="square">
            <a:spAutoFit/>
          </a:bodyPr>
          <a:lstStyle/>
          <a:p>
            <a:pPr>
              <a:defRPr/>
            </a:pPr>
            <a:r>
              <a:rPr lang="en-US" altLang="ja-JP" sz="1400" dirty="0">
                <a:latin typeface="ＭＳ ゴシック" pitchFamily="49" charset="-128"/>
                <a:ea typeface="ＭＳ ゴシック" pitchFamily="49" charset="-128"/>
              </a:rPr>
              <a:t>Parsons A, </a:t>
            </a:r>
            <a:r>
              <a:rPr lang="en-US" altLang="ja-JP" sz="1400" dirty="0" smtClean="0">
                <a:latin typeface="ＭＳ ゴシック" pitchFamily="49" charset="-128"/>
                <a:ea typeface="ＭＳ ゴシック" pitchFamily="49" charset="-128"/>
              </a:rPr>
              <a:t>et al: </a:t>
            </a:r>
            <a:r>
              <a:rPr lang="en-US" altLang="ja-JP" sz="1400" dirty="0">
                <a:latin typeface="ＭＳ ゴシック" pitchFamily="49" charset="-128"/>
                <a:ea typeface="ＭＳ ゴシック" pitchFamily="49" charset="-128"/>
              </a:rPr>
              <a:t>BMJ 340; </a:t>
            </a:r>
            <a:r>
              <a:rPr lang="en-US" altLang="ja-JP" sz="1400" dirty="0" smtClean="0">
                <a:latin typeface="ＭＳ ゴシック" pitchFamily="49" charset="-128"/>
                <a:ea typeface="ＭＳ ゴシック" pitchFamily="49" charset="-128"/>
              </a:rPr>
              <a:t>b5569, </a:t>
            </a:r>
            <a:r>
              <a:rPr lang="en-US" altLang="ja-JP" sz="1400" dirty="0">
                <a:latin typeface="ＭＳ ゴシック" pitchFamily="49" charset="-128"/>
                <a:ea typeface="ＭＳ ゴシック" pitchFamily="49" charset="-128"/>
              </a:rPr>
              <a:t>2010.</a:t>
            </a:r>
          </a:p>
        </p:txBody>
      </p:sp>
      <p:sp>
        <p:nvSpPr>
          <p:cNvPr id="10" name="上矢印 9"/>
          <p:cNvSpPr/>
          <p:nvPr/>
        </p:nvSpPr>
        <p:spPr>
          <a:xfrm>
            <a:off x="6802360" y="2956956"/>
            <a:ext cx="648072" cy="427512"/>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533748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3"/>
            <a:ext cx="7772400" cy="1312113"/>
          </a:xfrm>
        </p:spPr>
        <p:txBody>
          <a:bodyPr>
            <a:normAutofit/>
          </a:bodyPr>
          <a:lstStyle/>
          <a:p>
            <a:r>
              <a:rPr lang="ja-JP" altLang="en-US" sz="3200" dirty="0" smtClean="0">
                <a:latin typeface="ＭＳ ゴシック" pitchFamily="49" charset="-128"/>
                <a:ea typeface="ＭＳ ゴシック" pitchFamily="49" charset="-128"/>
              </a:rPr>
              <a:t>肺癌発生後の二次癌発生への影響</a:t>
            </a:r>
            <a:r>
              <a:rPr lang="en-US" altLang="ja-JP" sz="3200" dirty="0" smtClean="0">
                <a:latin typeface="ＭＳ ゴシック" pitchFamily="49" charset="-128"/>
                <a:ea typeface="ＭＳ ゴシック" pitchFamily="49" charset="-128"/>
              </a:rPr>
              <a:t/>
            </a:r>
            <a:br>
              <a:rPr lang="en-US" altLang="ja-JP" sz="3200" dirty="0" smtClean="0">
                <a:latin typeface="ＭＳ ゴシック" pitchFamily="49" charset="-128"/>
                <a:ea typeface="ＭＳ ゴシック" pitchFamily="49" charset="-128"/>
              </a:rPr>
            </a:br>
            <a:r>
              <a:rPr lang="zh-TW" altLang="en-US" sz="2400" dirty="0">
                <a:latin typeface="ＭＳ ゴシック" pitchFamily="49" charset="-128"/>
                <a:ea typeface="ＭＳ ゴシック" pitchFamily="49" charset="-128"/>
              </a:rPr>
              <a:t>（早期小細胞肺癌）</a:t>
            </a:r>
            <a:endParaRPr lang="ja-JP" altLang="en-US" sz="24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4073863218"/>
              </p:ext>
            </p:extLst>
          </p:nvPr>
        </p:nvGraphicFramePr>
        <p:xfrm>
          <a:off x="1043608" y="1628800"/>
          <a:ext cx="734481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上矢印 3"/>
          <p:cNvSpPr/>
          <p:nvPr/>
        </p:nvSpPr>
        <p:spPr>
          <a:xfrm>
            <a:off x="6300192" y="2369356"/>
            <a:ext cx="648072" cy="587600"/>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7380312" y="1552749"/>
            <a:ext cx="461665" cy="3288336"/>
          </a:xfrm>
          <a:prstGeom prst="rect">
            <a:avLst/>
          </a:prstGeom>
          <a:noFill/>
        </p:spPr>
        <p:txBody>
          <a:bodyPr vert="eaVert" wrap="none" rtlCol="0">
            <a:spAutoFit/>
          </a:bodyPr>
          <a:lstStyle/>
          <a:p>
            <a:r>
              <a:rPr lang="ja-JP" altLang="en-US" b="1" dirty="0">
                <a:latin typeface="ＭＳ ゴシック" pitchFamily="49" charset="-128"/>
                <a:ea typeface="ＭＳ ゴシック" pitchFamily="49" charset="-128"/>
              </a:rPr>
              <a:t>他</a:t>
            </a:r>
            <a:r>
              <a:rPr kumimoji="1" lang="ja-JP" altLang="en-US" b="1" dirty="0" smtClean="0">
                <a:latin typeface="ＭＳ ゴシック" pitchFamily="49" charset="-128"/>
                <a:ea typeface="ＭＳ ゴシック" pitchFamily="49" charset="-128"/>
              </a:rPr>
              <a:t>の部位に二次癌の発生</a:t>
            </a:r>
            <a:r>
              <a:rPr lang="en-US" altLang="ja-JP" b="1" dirty="0" smtClean="0">
                <a:latin typeface="ＭＳ ゴシック" pitchFamily="49" charset="-128"/>
                <a:ea typeface="ＭＳ ゴシック" pitchFamily="49" charset="-128"/>
              </a:rPr>
              <a:t>26</a:t>
            </a:r>
            <a:r>
              <a:rPr lang="ja-JP" altLang="en-US" b="1" dirty="0" smtClean="0">
                <a:latin typeface="ＭＳ ゴシック" pitchFamily="49" charset="-128"/>
                <a:ea typeface="ＭＳ ゴシック" pitchFamily="49" charset="-128"/>
              </a:rPr>
              <a:t>％増</a:t>
            </a:r>
            <a:endParaRPr kumimoji="1" lang="en-US" altLang="ja-JP" b="1" dirty="0" smtClean="0">
              <a:latin typeface="ＭＳ ゴシック" pitchFamily="49" charset="-128"/>
              <a:ea typeface="ＭＳ ゴシック" pitchFamily="49" charset="-128"/>
            </a:endParaRPr>
          </a:p>
        </p:txBody>
      </p:sp>
      <p:sp>
        <p:nvSpPr>
          <p:cNvPr id="8" name="正方形/長方形 7"/>
          <p:cNvSpPr/>
          <p:nvPr/>
        </p:nvSpPr>
        <p:spPr>
          <a:xfrm>
            <a:off x="5103276" y="6381328"/>
            <a:ext cx="3861212" cy="307777"/>
          </a:xfrm>
          <a:prstGeom prst="rect">
            <a:avLst/>
          </a:prstGeom>
        </p:spPr>
        <p:txBody>
          <a:bodyPr wrap="square">
            <a:spAutoFit/>
          </a:bodyPr>
          <a:lstStyle/>
          <a:p>
            <a:pPr>
              <a:defRPr/>
            </a:pPr>
            <a:r>
              <a:rPr lang="en-US" altLang="ja-JP" sz="1400" dirty="0">
                <a:latin typeface="ＭＳ ゴシック" pitchFamily="49" charset="-128"/>
                <a:ea typeface="ＭＳ ゴシック" pitchFamily="49" charset="-128"/>
              </a:rPr>
              <a:t>Parsons A, </a:t>
            </a:r>
            <a:r>
              <a:rPr lang="en-US" altLang="ja-JP" sz="1400" dirty="0" smtClean="0">
                <a:latin typeface="ＭＳ ゴシック" pitchFamily="49" charset="-128"/>
                <a:ea typeface="ＭＳ ゴシック" pitchFamily="49" charset="-128"/>
              </a:rPr>
              <a:t>et al: </a:t>
            </a:r>
            <a:r>
              <a:rPr lang="en-US" altLang="ja-JP" sz="1400" dirty="0">
                <a:latin typeface="ＭＳ ゴシック" pitchFamily="49" charset="-128"/>
                <a:ea typeface="ＭＳ ゴシック" pitchFamily="49" charset="-128"/>
              </a:rPr>
              <a:t>BMJ 340; </a:t>
            </a:r>
            <a:r>
              <a:rPr lang="en-US" altLang="ja-JP" sz="1400" dirty="0" smtClean="0">
                <a:latin typeface="ＭＳ ゴシック" pitchFamily="49" charset="-128"/>
                <a:ea typeface="ＭＳ ゴシック" pitchFamily="49" charset="-128"/>
              </a:rPr>
              <a:t>b5569, </a:t>
            </a:r>
            <a:r>
              <a:rPr lang="en-US" altLang="ja-JP" sz="1400" dirty="0">
                <a:latin typeface="ＭＳ ゴシック" pitchFamily="49" charset="-128"/>
                <a:ea typeface="ＭＳ ゴシック" pitchFamily="49" charset="-128"/>
              </a:rPr>
              <a:t>2010.</a:t>
            </a:r>
          </a:p>
        </p:txBody>
      </p:sp>
      <p:sp>
        <p:nvSpPr>
          <p:cNvPr id="11" name="Text Box 8"/>
          <p:cNvSpPr txBox="1">
            <a:spLocks noChangeArrowheads="1"/>
          </p:cNvSpPr>
          <p:nvPr/>
        </p:nvSpPr>
        <p:spPr bwMode="auto">
          <a:xfrm>
            <a:off x="898873" y="1156682"/>
            <a:ext cx="10088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smtClean="0">
                <a:latin typeface="ＭＳ ゴシック" pitchFamily="49" charset="-128"/>
                <a:ea typeface="ＭＳ ゴシック" pitchFamily="49" charset="-128"/>
              </a:rPr>
              <a:t>（</a:t>
            </a:r>
            <a:r>
              <a:rPr lang="ja-JP" altLang="en-US" sz="2000" b="1" dirty="0">
                <a:latin typeface="ＭＳ ゴシック" pitchFamily="49" charset="-128"/>
                <a:ea typeface="ＭＳ ゴシック" pitchFamily="49" charset="-128"/>
              </a:rPr>
              <a:t>倍</a:t>
            </a:r>
            <a:r>
              <a:rPr lang="ja-JP" altLang="en-US" sz="2000" b="1" dirty="0" smtClean="0">
                <a:latin typeface="ＭＳ ゴシック" pitchFamily="49" charset="-128"/>
                <a:ea typeface="ＭＳ ゴシック" pitchFamily="49" charset="-128"/>
              </a:rPr>
              <a:t>）</a:t>
            </a:r>
            <a:endParaRPr lang="ja-JP" altLang="en-US" sz="2000"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936466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792088"/>
          </a:xfrm>
        </p:spPr>
        <p:txBody>
          <a:bodyPr>
            <a:normAutofit/>
          </a:bodyPr>
          <a:lstStyle/>
          <a:p>
            <a:r>
              <a:rPr lang="ja-JP" altLang="en-US" sz="3200" dirty="0" smtClean="0">
                <a:latin typeface="ＭＳ ゴシック" pitchFamily="49" charset="-128"/>
                <a:ea typeface="ＭＳ ゴシック" pitchFamily="49" charset="-128"/>
              </a:rPr>
              <a:t>禁煙</a:t>
            </a:r>
            <a:r>
              <a:rPr lang="ja-JP" altLang="en-US" sz="3200" dirty="0">
                <a:latin typeface="ＭＳ ゴシック" pitchFamily="49" charset="-128"/>
                <a:ea typeface="ＭＳ ゴシック" pitchFamily="49" charset="-128"/>
              </a:rPr>
              <a:t>の</a:t>
            </a:r>
            <a:r>
              <a:rPr lang="ja-JP" altLang="en-US" sz="3200" dirty="0" smtClean="0">
                <a:latin typeface="ＭＳ ゴシック" pitchFamily="49" charset="-128"/>
                <a:ea typeface="ＭＳ ゴシック" pitchFamily="49" charset="-128"/>
              </a:rPr>
              <a:t>肺癌発生後の予後への影響</a:t>
            </a:r>
            <a:endParaRPr lang="ja-JP" altLang="en-US" sz="24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460449403"/>
              </p:ext>
            </p:extLst>
          </p:nvPr>
        </p:nvGraphicFramePr>
        <p:xfrm>
          <a:off x="1115616" y="1484784"/>
          <a:ext cx="7344816"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上矢印 4"/>
          <p:cNvSpPr/>
          <p:nvPr/>
        </p:nvSpPr>
        <p:spPr>
          <a:xfrm>
            <a:off x="3657379" y="2706709"/>
            <a:ext cx="648072" cy="1235899"/>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4450927" y="2241246"/>
            <a:ext cx="461665" cy="2823850"/>
          </a:xfrm>
          <a:prstGeom prst="rect">
            <a:avLst/>
          </a:prstGeom>
          <a:noFill/>
        </p:spPr>
        <p:txBody>
          <a:bodyPr vert="eaVert" wrap="none" rtlCol="0">
            <a:spAutoFit/>
          </a:bodyPr>
          <a:lstStyle/>
          <a:p>
            <a:r>
              <a:rPr lang="ja-JP" altLang="en-US" b="1" dirty="0">
                <a:latin typeface="ＭＳ ゴシック" pitchFamily="49" charset="-128"/>
                <a:ea typeface="ＭＳ ゴシック" pitchFamily="49" charset="-128"/>
              </a:rPr>
              <a:t>禁煙</a:t>
            </a:r>
            <a:r>
              <a:rPr kumimoji="1" lang="ja-JP" altLang="en-US" b="1" dirty="0" smtClean="0">
                <a:latin typeface="ＭＳ ゴシック" pitchFamily="49" charset="-128"/>
                <a:ea typeface="ＭＳ ゴシック" pitchFamily="49" charset="-128"/>
              </a:rPr>
              <a:t>で５年後の生存率改善</a:t>
            </a:r>
            <a:endParaRPr kumimoji="1" lang="ja-JP" altLang="en-US" b="1" dirty="0">
              <a:latin typeface="ＭＳ ゴシック" pitchFamily="49" charset="-128"/>
              <a:ea typeface="ＭＳ ゴシック" pitchFamily="49" charset="-128"/>
            </a:endParaRPr>
          </a:p>
        </p:txBody>
      </p:sp>
      <p:sp>
        <p:nvSpPr>
          <p:cNvPr id="9" name="正方形/長方形 8"/>
          <p:cNvSpPr/>
          <p:nvPr/>
        </p:nvSpPr>
        <p:spPr>
          <a:xfrm>
            <a:off x="5103276" y="6381328"/>
            <a:ext cx="3861212" cy="307777"/>
          </a:xfrm>
          <a:prstGeom prst="rect">
            <a:avLst/>
          </a:prstGeom>
        </p:spPr>
        <p:txBody>
          <a:bodyPr wrap="square">
            <a:spAutoFit/>
          </a:bodyPr>
          <a:lstStyle/>
          <a:p>
            <a:pPr>
              <a:defRPr/>
            </a:pPr>
            <a:r>
              <a:rPr lang="en-US" altLang="ja-JP" sz="1400" dirty="0">
                <a:latin typeface="ＭＳ ゴシック" pitchFamily="49" charset="-128"/>
                <a:ea typeface="ＭＳ ゴシック" pitchFamily="49" charset="-128"/>
              </a:rPr>
              <a:t>Parsons A, </a:t>
            </a:r>
            <a:r>
              <a:rPr lang="en-US" altLang="ja-JP" sz="1400" dirty="0" smtClean="0">
                <a:latin typeface="ＭＳ ゴシック" pitchFamily="49" charset="-128"/>
                <a:ea typeface="ＭＳ ゴシック" pitchFamily="49" charset="-128"/>
              </a:rPr>
              <a:t>et al: </a:t>
            </a:r>
            <a:r>
              <a:rPr lang="en-US" altLang="ja-JP" sz="1400" dirty="0">
                <a:latin typeface="ＭＳ ゴシック" pitchFamily="49" charset="-128"/>
                <a:ea typeface="ＭＳ ゴシック" pitchFamily="49" charset="-128"/>
              </a:rPr>
              <a:t>BMJ 340; </a:t>
            </a:r>
            <a:r>
              <a:rPr lang="en-US" altLang="ja-JP" sz="1400" dirty="0" smtClean="0">
                <a:latin typeface="ＭＳ ゴシック" pitchFamily="49" charset="-128"/>
                <a:ea typeface="ＭＳ ゴシック" pitchFamily="49" charset="-128"/>
              </a:rPr>
              <a:t>b5569, </a:t>
            </a:r>
            <a:r>
              <a:rPr lang="en-US" altLang="ja-JP" sz="1400" dirty="0">
                <a:latin typeface="ＭＳ ゴシック" pitchFamily="49" charset="-128"/>
                <a:ea typeface="ＭＳ ゴシック" pitchFamily="49" charset="-128"/>
              </a:rPr>
              <a:t>2010.</a:t>
            </a:r>
          </a:p>
        </p:txBody>
      </p:sp>
      <p:sp>
        <p:nvSpPr>
          <p:cNvPr id="10" name="上矢印 9"/>
          <p:cNvSpPr/>
          <p:nvPr/>
        </p:nvSpPr>
        <p:spPr>
          <a:xfrm>
            <a:off x="6873612" y="2956955"/>
            <a:ext cx="648072" cy="1140031"/>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
        <p:nvSpPr>
          <p:cNvPr id="11" name="テキスト ボックス 10"/>
          <p:cNvSpPr txBox="1"/>
          <p:nvPr/>
        </p:nvSpPr>
        <p:spPr>
          <a:xfrm>
            <a:off x="7657981" y="2241246"/>
            <a:ext cx="461665" cy="2823850"/>
          </a:xfrm>
          <a:prstGeom prst="rect">
            <a:avLst/>
          </a:prstGeom>
          <a:noFill/>
        </p:spPr>
        <p:txBody>
          <a:bodyPr vert="eaVert" wrap="none" rtlCol="0">
            <a:spAutoFit/>
          </a:bodyPr>
          <a:lstStyle/>
          <a:p>
            <a:r>
              <a:rPr lang="ja-JP" altLang="en-US" b="1" dirty="0">
                <a:latin typeface="ＭＳ ゴシック" pitchFamily="49" charset="-128"/>
                <a:ea typeface="ＭＳ ゴシック" pitchFamily="49" charset="-128"/>
              </a:rPr>
              <a:t>禁煙</a:t>
            </a:r>
            <a:r>
              <a:rPr kumimoji="1" lang="ja-JP" altLang="en-US" b="1" dirty="0" smtClean="0">
                <a:latin typeface="ＭＳ ゴシック" pitchFamily="49" charset="-128"/>
                <a:ea typeface="ＭＳ ゴシック" pitchFamily="49" charset="-128"/>
              </a:rPr>
              <a:t>で５年後の生存率改善</a:t>
            </a:r>
            <a:endParaRPr kumimoji="1" lang="ja-JP" altLang="en-US" b="1" dirty="0">
              <a:latin typeface="ＭＳ ゴシック" pitchFamily="49" charset="-128"/>
              <a:ea typeface="ＭＳ ゴシック" pitchFamily="49" charset="-128"/>
            </a:endParaRPr>
          </a:p>
        </p:txBody>
      </p:sp>
      <p:sp>
        <p:nvSpPr>
          <p:cNvPr id="6" name="テキスト ボックス 5"/>
          <p:cNvSpPr txBox="1"/>
          <p:nvPr/>
        </p:nvSpPr>
        <p:spPr>
          <a:xfrm>
            <a:off x="591235" y="963589"/>
            <a:ext cx="553998" cy="4101507"/>
          </a:xfrm>
          <a:prstGeom prst="rect">
            <a:avLst/>
          </a:prstGeom>
          <a:noFill/>
        </p:spPr>
        <p:txBody>
          <a:bodyPr vert="eaVert" wrap="none" rtlCol="0">
            <a:spAutoFit/>
          </a:bodyPr>
          <a:lstStyle/>
          <a:p>
            <a:r>
              <a:rPr lang="en-US" altLang="ja-JP" sz="2400" dirty="0" smtClean="0">
                <a:latin typeface="ＭＳ ゴシック" pitchFamily="49" charset="-128"/>
                <a:ea typeface="ＭＳ ゴシック" pitchFamily="49" charset="-128"/>
              </a:rPr>
              <a:t>65</a:t>
            </a:r>
            <a:r>
              <a:rPr lang="ja-JP" altLang="en-US" sz="2400" dirty="0" smtClean="0">
                <a:latin typeface="ＭＳ ゴシック" pitchFamily="49" charset="-128"/>
                <a:ea typeface="ＭＳ ゴシック" pitchFamily="49" charset="-128"/>
              </a:rPr>
              <a:t>歳患者の</a:t>
            </a:r>
            <a:r>
              <a:rPr kumimoji="1" lang="ja-JP" altLang="en-US" sz="2400" dirty="0" smtClean="0">
                <a:latin typeface="ＭＳ ゴシック" pitchFamily="49" charset="-128"/>
                <a:ea typeface="ＭＳ ゴシック" pitchFamily="49" charset="-128"/>
              </a:rPr>
              <a:t>５年生存率（％）</a:t>
            </a:r>
            <a:endParaRPr kumimoji="1" lang="ja-JP" altLang="en-US" sz="2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987705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979577"/>
            <a:ext cx="8270633" cy="2880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2" name="タイトル 1"/>
          <p:cNvSpPr>
            <a:spLocks noGrp="1"/>
          </p:cNvSpPr>
          <p:nvPr>
            <p:ph type="title"/>
          </p:nvPr>
        </p:nvSpPr>
        <p:spPr/>
        <p:txBody>
          <a:bodyPr>
            <a:normAutofit/>
          </a:bodyPr>
          <a:lstStyle/>
          <a:p>
            <a:r>
              <a:rPr kumimoji="1" lang="ja-JP" altLang="en-US" sz="3600" dirty="0" smtClean="0">
                <a:latin typeface="ＭＳ ゴシック" pitchFamily="49" charset="-128"/>
                <a:ea typeface="ＭＳ ゴシック" pitchFamily="49" charset="-128"/>
              </a:rPr>
              <a:t>“喫煙は死に至る肺癌の原因である”</a:t>
            </a:r>
            <a:endParaRPr kumimoji="1" lang="ja-JP" altLang="en-US" sz="36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993966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ＭＳ ゴシック" pitchFamily="49" charset="-128"/>
                <a:ea typeface="ＭＳ ゴシック" pitchFamily="49" charset="-128"/>
              </a:rPr>
              <a:t>“喫煙は肺癌の原因である”</a:t>
            </a:r>
            <a:endParaRPr kumimoji="1" lang="ja-JP" altLang="en-US" sz="4000" dirty="0">
              <a:latin typeface="ＭＳ ゴシック" pitchFamily="49" charset="-128"/>
              <a:ea typeface="ＭＳ ゴシック" pitchFamily="49" charset="-128"/>
            </a:endParaRPr>
          </a:p>
        </p:txBody>
      </p:sp>
      <p:pic>
        <p:nvPicPr>
          <p:cNvPr id="1026" name="Picture 2" descr="http://www.seatca.org/images/stories/THAILAND-GHW/ghw%20ml%2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9752" y="1705240"/>
            <a:ext cx="4320480" cy="402801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正方形/長方形 3"/>
          <p:cNvSpPr/>
          <p:nvPr/>
        </p:nvSpPr>
        <p:spPr>
          <a:xfrm>
            <a:off x="3419872" y="6093296"/>
            <a:ext cx="5472608" cy="584776"/>
          </a:xfrm>
          <a:prstGeom prst="rect">
            <a:avLst/>
          </a:prstGeom>
        </p:spPr>
        <p:txBody>
          <a:bodyPr wrap="square">
            <a:spAutoFit/>
          </a:bodyPr>
          <a:lstStyle/>
          <a:p>
            <a:r>
              <a:rPr lang="en-US" altLang="ja-JP" sz="1600" dirty="0" smtClean="0">
                <a:ea typeface="ＭＳ ゴシック" pitchFamily="49" charset="-128"/>
              </a:rPr>
              <a:t>© </a:t>
            </a:r>
            <a:r>
              <a:rPr lang="ja-JP" altLang="ja-JP" sz="1600" dirty="0" smtClean="0">
                <a:ea typeface="ＭＳ ゴシック" pitchFamily="49" charset="-128"/>
              </a:rPr>
              <a:t>Southeast </a:t>
            </a:r>
            <a:r>
              <a:rPr lang="ja-JP" altLang="ja-JP" sz="1600" dirty="0">
                <a:ea typeface="ＭＳ ゴシック" pitchFamily="49" charset="-128"/>
              </a:rPr>
              <a:t>Asia Tobacco </a:t>
            </a:r>
            <a:r>
              <a:rPr lang="ja-JP" altLang="ja-JP" sz="1600" dirty="0" smtClean="0">
                <a:ea typeface="ＭＳ ゴシック" pitchFamily="49" charset="-128"/>
              </a:rPr>
              <a:t>Control Allianc</a:t>
            </a:r>
            <a:r>
              <a:rPr lang="en-US" altLang="ja-JP" sz="1600" dirty="0" smtClean="0">
                <a:ea typeface="ＭＳ ゴシック" pitchFamily="49" charset="-128"/>
              </a:rPr>
              <a:t>e</a:t>
            </a:r>
            <a:r>
              <a:rPr lang="ja-JP" altLang="en-US" sz="1600" dirty="0" smtClean="0">
                <a:ea typeface="ＭＳ ゴシック" pitchFamily="49" charset="-128"/>
              </a:rPr>
              <a:t>（</a:t>
            </a:r>
            <a:r>
              <a:rPr lang="ja-JP" altLang="ja-JP" sz="1600" dirty="0" smtClean="0">
                <a:ea typeface="ＭＳ ゴシック" pitchFamily="49" charset="-128"/>
              </a:rPr>
              <a:t>SEATCA</a:t>
            </a:r>
            <a:r>
              <a:rPr lang="ja-JP" altLang="en-US" sz="1600" dirty="0" smtClean="0">
                <a:ea typeface="ＭＳ ゴシック" pitchFamily="49" charset="-128"/>
              </a:rPr>
              <a:t>）</a:t>
            </a:r>
            <a:endParaRPr lang="en-US" altLang="ja-JP" sz="1600" dirty="0" smtClean="0">
              <a:ea typeface="ＭＳ ゴシック" pitchFamily="49" charset="-128"/>
            </a:endParaRPr>
          </a:p>
          <a:p>
            <a:r>
              <a:rPr lang="en-US" altLang="ja-JP" sz="1600" dirty="0">
                <a:ea typeface="ＭＳ ゴシック" pitchFamily="49" charset="-128"/>
              </a:rPr>
              <a:t>Malaysia</a:t>
            </a:r>
            <a:endParaRPr lang="ja-JP" altLang="en-US" sz="1600" dirty="0">
              <a:ea typeface="ＭＳ ゴシック" pitchFamily="49" charset="-128"/>
            </a:endParaRPr>
          </a:p>
        </p:txBody>
      </p:sp>
      <p:sp>
        <p:nvSpPr>
          <p:cNvPr id="3" name="正方形/長方形 2"/>
          <p:cNvSpPr/>
          <p:nvPr/>
        </p:nvSpPr>
        <p:spPr>
          <a:xfrm>
            <a:off x="3053121" y="1124744"/>
            <a:ext cx="2893741" cy="369332"/>
          </a:xfrm>
          <a:prstGeom prst="rect">
            <a:avLst/>
          </a:prstGeom>
        </p:spPr>
        <p:txBody>
          <a:bodyPr wrap="none">
            <a:spAutoFit/>
          </a:bodyPr>
          <a:lstStyle/>
          <a:p>
            <a:r>
              <a:rPr lang="en-US" altLang="ja-JP" dirty="0"/>
              <a:t>Smoking Causes Lung Cancer</a:t>
            </a:r>
            <a:endParaRPr lang="ja-JP" altLang="en-US" dirty="0"/>
          </a:p>
        </p:txBody>
      </p:sp>
    </p:spTree>
    <p:extLst>
      <p:ext uri="{BB962C8B-B14F-4D97-AF65-F5344CB8AC3E}">
        <p14:creationId xmlns="" xmlns:p14="http://schemas.microsoft.com/office/powerpoint/2010/main" val="2693888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04664"/>
            <a:ext cx="7772400" cy="576064"/>
          </a:xfrm>
        </p:spPr>
        <p:txBody>
          <a:bodyPr>
            <a:noAutofit/>
          </a:bodyPr>
          <a:lstStyle/>
          <a:p>
            <a:r>
              <a:rPr lang="ja-JP" altLang="en-US" sz="3200" dirty="0" smtClean="0">
                <a:latin typeface="ＭＳ ゴシック" pitchFamily="49" charset="-128"/>
                <a:ea typeface="ＭＳ ゴシック" pitchFamily="49" charset="-128"/>
              </a:rPr>
              <a:t>喫煙</a:t>
            </a:r>
            <a:r>
              <a:rPr lang="ja-JP" altLang="en-US" sz="3200" dirty="0">
                <a:latin typeface="ＭＳ ゴシック" pitchFamily="49" charset="-128"/>
                <a:ea typeface="ＭＳ ゴシック" pitchFamily="49" charset="-128"/>
              </a:rPr>
              <a:t>と</a:t>
            </a:r>
            <a:r>
              <a:rPr lang="ja-JP" altLang="en-US" sz="3200" dirty="0" smtClean="0">
                <a:latin typeface="ＭＳ ゴシック" pitchFamily="49" charset="-128"/>
                <a:ea typeface="ＭＳ ゴシック" pitchFamily="49" charset="-128"/>
              </a:rPr>
              <a:t>上気道炎（かぜ）</a:t>
            </a:r>
            <a:endParaRPr lang="ja-JP" altLang="en-US" sz="3200" dirty="0">
              <a:latin typeface="ＭＳ ゴシック" pitchFamily="49" charset="-128"/>
              <a:ea typeface="ＭＳ ゴシック" pitchFamily="49" charset="-128"/>
            </a:endParaRPr>
          </a:p>
        </p:txBody>
      </p:sp>
      <p:sp>
        <p:nvSpPr>
          <p:cNvPr id="6" name="Text Box 4"/>
          <p:cNvSpPr txBox="1">
            <a:spLocks noChangeArrowheads="1"/>
          </p:cNvSpPr>
          <p:nvPr/>
        </p:nvSpPr>
        <p:spPr bwMode="auto">
          <a:xfrm>
            <a:off x="4803639" y="6309320"/>
            <a:ext cx="40446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en-US" altLang="ja-JP" sz="1400" dirty="0">
                <a:latin typeface="ＭＳ ゴシック" pitchFamily="49" charset="-128"/>
                <a:ea typeface="ＭＳ ゴシック" pitchFamily="49" charset="-128"/>
              </a:rPr>
              <a:t>Aronson MD, et al: </a:t>
            </a:r>
            <a:r>
              <a:rPr lang="sv-SE" altLang="ja-JP" sz="1400" dirty="0">
                <a:latin typeface="ＭＳ ゴシック" pitchFamily="49" charset="-128"/>
                <a:ea typeface="ＭＳ ゴシック" pitchFamily="49" charset="-128"/>
              </a:rPr>
              <a:t>JAMA 248; 181-183, 1982.</a:t>
            </a:r>
            <a:endParaRPr lang="en-US" altLang="ja-JP" sz="1400" dirty="0">
              <a:latin typeface="ＭＳ ゴシック" pitchFamily="49" charset="-128"/>
              <a:ea typeface="ＭＳ ゴシック" pitchFamily="49" charset="-128"/>
            </a:endParaRPr>
          </a:p>
        </p:txBody>
      </p:sp>
      <p:graphicFrame>
        <p:nvGraphicFramePr>
          <p:cNvPr id="5" name="グラフ 4"/>
          <p:cNvGraphicFramePr/>
          <p:nvPr>
            <p:extLst>
              <p:ext uri="{D42A27DB-BD31-4B8C-83A1-F6EECF244321}">
                <p14:modId xmlns="" xmlns:p14="http://schemas.microsoft.com/office/powerpoint/2010/main" val="824279819"/>
              </p:ext>
            </p:extLst>
          </p:nvPr>
        </p:nvGraphicFramePr>
        <p:xfrm>
          <a:off x="467544" y="1300698"/>
          <a:ext cx="7920880"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9" name="AutoShape 12"/>
          <p:cNvSpPr>
            <a:spLocks noChangeArrowheads="1"/>
          </p:cNvSpPr>
          <p:nvPr/>
        </p:nvSpPr>
        <p:spPr bwMode="auto">
          <a:xfrm>
            <a:off x="5652121" y="2119850"/>
            <a:ext cx="1368152" cy="360363"/>
          </a:xfrm>
          <a:prstGeom prst="rightArrow">
            <a:avLst>
              <a:gd name="adj1" fmla="val 50000"/>
              <a:gd name="adj2" fmla="val 99890"/>
            </a:avLst>
          </a:prstGeom>
          <a:solidFill>
            <a:schemeClr val="accent6"/>
          </a:solidFill>
          <a:ln w="9525">
            <a:solidFill>
              <a:schemeClr val="tx1"/>
            </a:solidFill>
            <a:miter lim="800000"/>
            <a:headEnd/>
            <a:tailEnd/>
          </a:ln>
        </p:spPr>
        <p:txBody>
          <a:bodyPr wrap="none" anchor="ctr"/>
          <a:lstStyle/>
          <a:p>
            <a:endParaRPr lang="ja-JP" altLang="en-US">
              <a:latin typeface="ＭＳ ゴシック" pitchFamily="49" charset="-128"/>
              <a:ea typeface="ＭＳ ゴシック" pitchFamily="49" charset="-128"/>
            </a:endParaRPr>
          </a:p>
        </p:txBody>
      </p:sp>
      <p:sp>
        <p:nvSpPr>
          <p:cNvPr id="20" name="AutoShape 13"/>
          <p:cNvSpPr>
            <a:spLocks noChangeArrowheads="1"/>
          </p:cNvSpPr>
          <p:nvPr/>
        </p:nvSpPr>
        <p:spPr bwMode="auto">
          <a:xfrm>
            <a:off x="5648945" y="3388930"/>
            <a:ext cx="722313" cy="360363"/>
          </a:xfrm>
          <a:prstGeom prst="rightArrow">
            <a:avLst>
              <a:gd name="adj1" fmla="val 50000"/>
              <a:gd name="adj2" fmla="val 55176"/>
            </a:avLst>
          </a:prstGeom>
          <a:solidFill>
            <a:schemeClr val="accent6"/>
          </a:solidFill>
          <a:ln w="9525">
            <a:solidFill>
              <a:schemeClr val="tx1"/>
            </a:solidFill>
            <a:miter lim="800000"/>
            <a:headEnd/>
            <a:tailEnd/>
          </a:ln>
        </p:spPr>
        <p:txBody>
          <a:bodyPr wrap="none" anchor="ctr"/>
          <a:lstStyle/>
          <a:p>
            <a:endParaRPr lang="ja-JP" altLang="en-US">
              <a:latin typeface="ＭＳ ゴシック" pitchFamily="49" charset="-128"/>
              <a:ea typeface="ＭＳ ゴシック" pitchFamily="49" charset="-128"/>
            </a:endParaRPr>
          </a:p>
        </p:txBody>
      </p:sp>
      <p:sp>
        <p:nvSpPr>
          <p:cNvPr id="21" name="AutoShape 14"/>
          <p:cNvSpPr>
            <a:spLocks noChangeArrowheads="1"/>
          </p:cNvSpPr>
          <p:nvPr/>
        </p:nvSpPr>
        <p:spPr bwMode="auto">
          <a:xfrm>
            <a:off x="5647358" y="4684752"/>
            <a:ext cx="636211" cy="360362"/>
          </a:xfrm>
          <a:prstGeom prst="rightArrow">
            <a:avLst>
              <a:gd name="adj1" fmla="val 50000"/>
              <a:gd name="adj2" fmla="val 50220"/>
            </a:avLst>
          </a:prstGeom>
          <a:solidFill>
            <a:schemeClr val="accent6"/>
          </a:solidFill>
          <a:ln w="9525">
            <a:solidFill>
              <a:schemeClr val="tx1"/>
            </a:solidFill>
            <a:miter lim="800000"/>
            <a:headEnd/>
            <a:tailEnd/>
          </a:ln>
        </p:spPr>
        <p:txBody>
          <a:bodyPr wrap="none" anchor="ctr"/>
          <a:lstStyle/>
          <a:p>
            <a:endParaRPr lang="ja-JP" altLang="en-US">
              <a:latin typeface="ＭＳ ゴシック" pitchFamily="49" charset="-128"/>
              <a:ea typeface="ＭＳ ゴシック" pitchFamily="49" charset="-128"/>
            </a:endParaRPr>
          </a:p>
        </p:txBody>
      </p:sp>
      <p:sp>
        <p:nvSpPr>
          <p:cNvPr id="22" name="Text Box 5"/>
          <p:cNvSpPr txBox="1">
            <a:spLocks noChangeArrowheads="1"/>
          </p:cNvSpPr>
          <p:nvPr/>
        </p:nvSpPr>
        <p:spPr bwMode="auto">
          <a:xfrm>
            <a:off x="6284937" y="1692016"/>
            <a:ext cx="80734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a:latin typeface="ＭＳ ゴシック" pitchFamily="49" charset="-128"/>
                <a:ea typeface="ＭＳ ゴシック" pitchFamily="49" charset="-128"/>
              </a:rPr>
              <a:t>喫煙</a:t>
            </a:r>
          </a:p>
        </p:txBody>
      </p:sp>
      <p:sp>
        <p:nvSpPr>
          <p:cNvPr id="23" name="Text Box 6"/>
          <p:cNvSpPr txBox="1">
            <a:spLocks noChangeArrowheads="1"/>
          </p:cNvSpPr>
          <p:nvPr/>
        </p:nvSpPr>
        <p:spPr bwMode="auto">
          <a:xfrm>
            <a:off x="4593887" y="2084128"/>
            <a:ext cx="105823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a:latin typeface="ＭＳ ゴシック" pitchFamily="49" charset="-128"/>
                <a:ea typeface="ＭＳ ゴシック" pitchFamily="49" charset="-128"/>
              </a:rPr>
              <a:t>非喫煙</a:t>
            </a:r>
          </a:p>
        </p:txBody>
      </p:sp>
      <p:sp>
        <p:nvSpPr>
          <p:cNvPr id="24" name="Text Box 5"/>
          <p:cNvSpPr txBox="1">
            <a:spLocks noChangeArrowheads="1"/>
          </p:cNvSpPr>
          <p:nvPr/>
        </p:nvSpPr>
        <p:spPr bwMode="auto">
          <a:xfrm>
            <a:off x="5724128" y="2992055"/>
            <a:ext cx="80734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a:latin typeface="ＭＳ ゴシック" pitchFamily="49" charset="-128"/>
                <a:ea typeface="ＭＳ ゴシック" pitchFamily="49" charset="-128"/>
              </a:rPr>
              <a:t>喫煙</a:t>
            </a:r>
          </a:p>
        </p:txBody>
      </p:sp>
      <p:sp>
        <p:nvSpPr>
          <p:cNvPr id="25" name="Text Box 5"/>
          <p:cNvSpPr txBox="1">
            <a:spLocks noChangeArrowheads="1"/>
          </p:cNvSpPr>
          <p:nvPr/>
        </p:nvSpPr>
        <p:spPr bwMode="auto">
          <a:xfrm>
            <a:off x="5652120" y="4221088"/>
            <a:ext cx="80734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a:latin typeface="ＭＳ ゴシック" pitchFamily="49" charset="-128"/>
                <a:ea typeface="ＭＳ ゴシック" pitchFamily="49" charset="-128"/>
              </a:rPr>
              <a:t>喫煙</a:t>
            </a:r>
          </a:p>
        </p:txBody>
      </p:sp>
      <p:sp>
        <p:nvSpPr>
          <p:cNvPr id="26" name="Text Box 6"/>
          <p:cNvSpPr txBox="1">
            <a:spLocks noChangeArrowheads="1"/>
          </p:cNvSpPr>
          <p:nvPr/>
        </p:nvSpPr>
        <p:spPr bwMode="auto">
          <a:xfrm>
            <a:off x="4644008" y="3352095"/>
            <a:ext cx="105823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a:latin typeface="ＭＳ ゴシック" pitchFamily="49" charset="-128"/>
                <a:ea typeface="ＭＳ ゴシック" pitchFamily="49" charset="-128"/>
              </a:rPr>
              <a:t>非喫煙</a:t>
            </a:r>
          </a:p>
        </p:txBody>
      </p:sp>
      <p:sp>
        <p:nvSpPr>
          <p:cNvPr id="27" name="Text Box 6"/>
          <p:cNvSpPr txBox="1">
            <a:spLocks noChangeArrowheads="1"/>
          </p:cNvSpPr>
          <p:nvPr/>
        </p:nvSpPr>
        <p:spPr bwMode="auto">
          <a:xfrm>
            <a:off x="4644008" y="4581128"/>
            <a:ext cx="105823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2000" b="1" dirty="0">
                <a:latin typeface="ＭＳ ゴシック" pitchFamily="49" charset="-128"/>
                <a:ea typeface="ＭＳ ゴシック" pitchFamily="49" charset="-128"/>
              </a:rPr>
              <a:t>非喫煙</a:t>
            </a:r>
          </a:p>
        </p:txBody>
      </p:sp>
      <p:sp>
        <p:nvSpPr>
          <p:cNvPr id="28" name="テキスト ボックス 27"/>
          <p:cNvSpPr txBox="1"/>
          <p:nvPr/>
        </p:nvSpPr>
        <p:spPr>
          <a:xfrm>
            <a:off x="7668344" y="5765194"/>
            <a:ext cx="1080120" cy="400110"/>
          </a:xfrm>
          <a:prstGeom prst="rect">
            <a:avLst/>
          </a:prstGeom>
          <a:noFill/>
        </p:spPr>
        <p:txBody>
          <a:bodyPr wrap="square" rtlCol="0">
            <a:spAutoFit/>
          </a:bodyPr>
          <a:lstStyle/>
          <a:p>
            <a:r>
              <a:rPr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30" name="テキスト ボックス 29"/>
          <p:cNvSpPr txBox="1"/>
          <p:nvPr/>
        </p:nvSpPr>
        <p:spPr>
          <a:xfrm>
            <a:off x="5652120" y="2492896"/>
            <a:ext cx="1441420" cy="307777"/>
          </a:xfrm>
          <a:prstGeom prst="rect">
            <a:avLst/>
          </a:prstGeom>
          <a:noFill/>
        </p:spPr>
        <p:txBody>
          <a:bodyPr wrap="none" rtlCol="0">
            <a:spAutoFit/>
          </a:bodyPr>
          <a:lstStyle/>
          <a:p>
            <a:r>
              <a:rPr kumimoji="1" lang="ja-JP" altLang="en-US" sz="1400" b="1" dirty="0" smtClean="0">
                <a:latin typeface="ＭＳ ゴシック" pitchFamily="49" charset="-128"/>
                <a:ea typeface="ＭＳ ゴシック" pitchFamily="49" charset="-128"/>
              </a:rPr>
              <a:t>喫煙による悪化</a:t>
            </a:r>
            <a:endParaRPr kumimoji="1" lang="ja-JP" altLang="en-US" sz="1400" b="1" dirty="0">
              <a:latin typeface="ＭＳ ゴシック" pitchFamily="49" charset="-128"/>
              <a:ea typeface="ＭＳ ゴシック" pitchFamily="49" charset="-128"/>
            </a:endParaRPr>
          </a:p>
        </p:txBody>
      </p:sp>
      <p:sp>
        <p:nvSpPr>
          <p:cNvPr id="17" name="テキスト ボックス 16"/>
          <p:cNvSpPr txBox="1"/>
          <p:nvPr/>
        </p:nvSpPr>
        <p:spPr>
          <a:xfrm>
            <a:off x="7422741" y="1657498"/>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18" name="テキスト ボックス 17"/>
          <p:cNvSpPr txBox="1"/>
          <p:nvPr/>
        </p:nvSpPr>
        <p:spPr>
          <a:xfrm>
            <a:off x="6675946" y="2961709"/>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31" name="テキスト ボックス 30"/>
          <p:cNvSpPr txBox="1"/>
          <p:nvPr/>
        </p:nvSpPr>
        <p:spPr>
          <a:xfrm>
            <a:off x="6734022" y="4236846"/>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933310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92087"/>
          </a:xfrm>
        </p:spPr>
        <p:txBody>
          <a:bodyPr>
            <a:normAutofit/>
          </a:bodyPr>
          <a:lstStyle/>
          <a:p>
            <a:r>
              <a:rPr lang="ja-JP" altLang="en-US" sz="3200" dirty="0" smtClean="0">
                <a:latin typeface="ＭＳ ゴシック" pitchFamily="49" charset="-128"/>
                <a:ea typeface="ＭＳ ゴシック" pitchFamily="49" charset="-128"/>
              </a:rPr>
              <a:t>喫煙と肺炎</a:t>
            </a:r>
            <a:endParaRPr lang="ja-JP" altLang="en-US" sz="3200" dirty="0">
              <a:latin typeface="ＭＳ ゴシック" pitchFamily="49" charset="-128"/>
              <a:ea typeface="ＭＳ ゴシック" pitchFamily="49" charset="-128"/>
            </a:endParaRPr>
          </a:p>
        </p:txBody>
      </p:sp>
      <p:sp>
        <p:nvSpPr>
          <p:cNvPr id="5" name="Text Box 4"/>
          <p:cNvSpPr txBox="1">
            <a:spLocks noChangeArrowheads="1"/>
          </p:cNvSpPr>
          <p:nvPr/>
        </p:nvSpPr>
        <p:spPr bwMode="auto">
          <a:xfrm>
            <a:off x="4559751" y="6361583"/>
            <a:ext cx="413446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en-US" altLang="ja-JP" sz="1400" dirty="0" err="1">
                <a:latin typeface="ＭＳ ゴシック" pitchFamily="49" charset="-128"/>
                <a:ea typeface="ＭＳ ゴシック" pitchFamily="49" charset="-128"/>
              </a:rPr>
              <a:t>Almirall</a:t>
            </a:r>
            <a:r>
              <a:rPr lang="en-US" altLang="ja-JP" sz="1400" dirty="0">
                <a:latin typeface="ＭＳ ゴシック" pitchFamily="49" charset="-128"/>
                <a:ea typeface="ＭＳ ゴシック" pitchFamily="49" charset="-128"/>
              </a:rPr>
              <a:t> J, et al: Chest </a:t>
            </a:r>
            <a:r>
              <a:rPr lang="en-US" altLang="ja-JP" sz="1400" dirty="0" smtClean="0">
                <a:latin typeface="ＭＳ ゴシック" pitchFamily="49" charset="-128"/>
                <a:ea typeface="ＭＳ ゴシック" pitchFamily="49" charset="-128"/>
              </a:rPr>
              <a:t>116; 375-379</a:t>
            </a:r>
            <a:r>
              <a:rPr lang="en-US" altLang="ja-JP" sz="1400" dirty="0">
                <a:latin typeface="ＭＳ ゴシック" pitchFamily="49" charset="-128"/>
                <a:ea typeface="ＭＳ ゴシック" pitchFamily="49" charset="-128"/>
              </a:rPr>
              <a:t>, 1999.</a:t>
            </a:r>
          </a:p>
        </p:txBody>
      </p:sp>
      <p:sp>
        <p:nvSpPr>
          <p:cNvPr id="6" name="Text Box 5"/>
          <p:cNvSpPr txBox="1">
            <a:spLocks noChangeArrowheads="1"/>
          </p:cNvSpPr>
          <p:nvPr/>
        </p:nvSpPr>
        <p:spPr bwMode="auto">
          <a:xfrm>
            <a:off x="539552" y="692696"/>
            <a:ext cx="1079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1800" b="1" dirty="0">
                <a:latin typeface="ＭＳ ゴシック" pitchFamily="49" charset="-128"/>
                <a:ea typeface="ＭＳ ゴシック" pitchFamily="49" charset="-128"/>
              </a:rPr>
              <a:t>（倍）</a:t>
            </a:r>
          </a:p>
        </p:txBody>
      </p:sp>
      <p:graphicFrame>
        <p:nvGraphicFramePr>
          <p:cNvPr id="2" name="グラフ 1"/>
          <p:cNvGraphicFramePr/>
          <p:nvPr>
            <p:extLst>
              <p:ext uri="{D42A27DB-BD31-4B8C-83A1-F6EECF244321}">
                <p14:modId xmlns="" xmlns:p14="http://schemas.microsoft.com/office/powerpoint/2010/main" val="1324721331"/>
              </p:ext>
            </p:extLst>
          </p:nvPr>
        </p:nvGraphicFramePr>
        <p:xfrm>
          <a:off x="899592" y="1008087"/>
          <a:ext cx="7704856" cy="4653161"/>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4860032" y="5676183"/>
            <a:ext cx="1851789" cy="400110"/>
          </a:xfrm>
          <a:prstGeom prst="rect">
            <a:avLst/>
          </a:prstGeom>
          <a:noFill/>
        </p:spPr>
        <p:txBody>
          <a:bodyPr wrap="none" rtlCol="0">
            <a:spAutoFit/>
          </a:bodyPr>
          <a:lstStyle/>
          <a:p>
            <a:r>
              <a:rPr kumimoji="1" lang="en-US" altLang="ja-JP" sz="2000" b="1" dirty="0" smtClean="0">
                <a:latin typeface="ＭＳ ゴシック" pitchFamily="49" charset="-128"/>
                <a:ea typeface="ＭＳ ゴシック" pitchFamily="49" charset="-128"/>
              </a:rPr>
              <a:t>1</a:t>
            </a:r>
            <a:r>
              <a:rPr kumimoji="1" lang="ja-JP" altLang="en-US" sz="2000" b="1" dirty="0" smtClean="0">
                <a:latin typeface="ＭＳ ゴシック" pitchFamily="49" charset="-128"/>
                <a:ea typeface="ＭＳ ゴシック" pitchFamily="49" charset="-128"/>
              </a:rPr>
              <a:t>日の喫煙本数</a:t>
            </a:r>
            <a:endParaRPr kumimoji="1" lang="ja-JP" altLang="en-US" sz="2000" b="1" dirty="0">
              <a:latin typeface="ＭＳ ゴシック" pitchFamily="49" charset="-128"/>
              <a:ea typeface="ＭＳ ゴシック" pitchFamily="49" charset="-128"/>
            </a:endParaRPr>
          </a:p>
        </p:txBody>
      </p:sp>
      <p:sp>
        <p:nvSpPr>
          <p:cNvPr id="11" name="右大かっこ 10"/>
          <p:cNvSpPr/>
          <p:nvPr/>
        </p:nvSpPr>
        <p:spPr>
          <a:xfrm rot="5400000">
            <a:off x="5725660" y="3859514"/>
            <a:ext cx="140949" cy="3600401"/>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2" name="テキスト ボックス 11"/>
          <p:cNvSpPr txBox="1"/>
          <p:nvPr/>
        </p:nvSpPr>
        <p:spPr>
          <a:xfrm>
            <a:off x="395536" y="1052736"/>
            <a:ext cx="492443" cy="2118529"/>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肺炎の発症リスク</a:t>
            </a:r>
            <a:endParaRPr kumimoji="1" lang="ja-JP" altLang="en-US" sz="2000" b="1" dirty="0">
              <a:latin typeface="ＭＳ ゴシック" pitchFamily="49" charset="-128"/>
              <a:ea typeface="ＭＳ ゴシック" pitchFamily="49" charset="-128"/>
            </a:endParaRPr>
          </a:p>
        </p:txBody>
      </p:sp>
      <p:sp>
        <p:nvSpPr>
          <p:cNvPr id="14" name="テキスト ボックス 13"/>
          <p:cNvSpPr txBox="1"/>
          <p:nvPr/>
        </p:nvSpPr>
        <p:spPr>
          <a:xfrm>
            <a:off x="7707749" y="892832"/>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15" name="テキスト ボックス 14"/>
          <p:cNvSpPr txBox="1"/>
          <p:nvPr/>
        </p:nvSpPr>
        <p:spPr>
          <a:xfrm>
            <a:off x="5908702" y="1615336"/>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933474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27584" y="188640"/>
            <a:ext cx="7772400" cy="648072"/>
          </a:xfrm>
        </p:spPr>
        <p:txBody>
          <a:bodyPr>
            <a:normAutofit/>
          </a:bodyPr>
          <a:lstStyle/>
          <a:p>
            <a:r>
              <a:rPr lang="ja-JP" altLang="en-US" sz="3600" dirty="0" smtClean="0">
                <a:latin typeface="ＭＳ ゴシック" pitchFamily="49" charset="-128"/>
                <a:ea typeface="ＭＳ ゴシック" pitchFamily="49" charset="-128"/>
              </a:rPr>
              <a:t>喫煙</a:t>
            </a:r>
            <a:r>
              <a:rPr lang="ja-JP" altLang="en-US" sz="3600" dirty="0">
                <a:latin typeface="ＭＳ ゴシック" pitchFamily="49" charset="-128"/>
                <a:ea typeface="ＭＳ ゴシック" pitchFamily="49" charset="-128"/>
              </a:rPr>
              <a:t>と</a:t>
            </a:r>
            <a:r>
              <a:rPr lang="ja-JP" altLang="en-US" sz="3600" dirty="0" smtClean="0">
                <a:latin typeface="ＭＳ ゴシック" pitchFamily="49" charset="-128"/>
                <a:ea typeface="ＭＳ ゴシック" pitchFamily="49" charset="-128"/>
              </a:rPr>
              <a:t>肺結核</a:t>
            </a:r>
            <a:endParaRPr lang="ja-JP" altLang="en-US" sz="3600" dirty="0">
              <a:latin typeface="ＭＳ ゴシック" pitchFamily="49" charset="-128"/>
              <a:ea typeface="ＭＳ ゴシック" pitchFamily="49" charset="-128"/>
            </a:endParaRPr>
          </a:p>
        </p:txBody>
      </p:sp>
      <p:sp>
        <p:nvSpPr>
          <p:cNvPr id="5" name="Text Box 4"/>
          <p:cNvSpPr txBox="1">
            <a:spLocks noChangeArrowheads="1"/>
          </p:cNvSpPr>
          <p:nvPr/>
        </p:nvSpPr>
        <p:spPr bwMode="auto">
          <a:xfrm>
            <a:off x="2138238" y="6237288"/>
            <a:ext cx="70326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en-US" altLang="ja-JP" sz="1400" dirty="0" err="1">
                <a:latin typeface="ＭＳ ゴシック" pitchFamily="49" charset="-128"/>
                <a:ea typeface="ＭＳ ゴシック" pitchFamily="49" charset="-128"/>
              </a:rPr>
              <a:t>Murin</a:t>
            </a:r>
            <a:r>
              <a:rPr lang="en-US" altLang="ja-JP" sz="1400" dirty="0">
                <a:latin typeface="ＭＳ ゴシック" pitchFamily="49" charset="-128"/>
                <a:ea typeface="ＭＳ ゴシック" pitchFamily="49" charset="-128"/>
              </a:rPr>
              <a:t> S, </a:t>
            </a:r>
            <a:r>
              <a:rPr lang="en-US" altLang="ja-JP" sz="1400" dirty="0" err="1">
                <a:latin typeface="ＭＳ ゴシック" pitchFamily="49" charset="-128"/>
                <a:ea typeface="ＭＳ ゴシック" pitchFamily="49" charset="-128"/>
              </a:rPr>
              <a:t>Biello</a:t>
            </a:r>
            <a:r>
              <a:rPr lang="en-US" altLang="ja-JP" sz="1400" dirty="0">
                <a:latin typeface="ＭＳ ゴシック" pitchFamily="49" charset="-128"/>
                <a:ea typeface="ＭＳ ゴシック" pitchFamily="49" charset="-128"/>
              </a:rPr>
              <a:t> KS: Cleveland Clinic Journal of Medicine </a:t>
            </a:r>
            <a:r>
              <a:rPr lang="en-US" altLang="ja-JP" sz="1400" dirty="0" smtClean="0">
                <a:latin typeface="ＭＳ ゴシック" pitchFamily="49" charset="-128"/>
                <a:ea typeface="ＭＳ ゴシック" pitchFamily="49" charset="-128"/>
              </a:rPr>
              <a:t>72; </a:t>
            </a:r>
            <a:r>
              <a:rPr lang="en-US" altLang="ja-JP" sz="1400" dirty="0">
                <a:latin typeface="ＭＳ ゴシック" pitchFamily="49" charset="-128"/>
                <a:ea typeface="ＭＳ ゴシック" pitchFamily="49" charset="-128"/>
              </a:rPr>
              <a:t>916-920, </a:t>
            </a:r>
            <a:r>
              <a:rPr lang="en-US" altLang="ja-JP" sz="1400" dirty="0" smtClean="0">
                <a:latin typeface="ＭＳ ゴシック" pitchFamily="49" charset="-128"/>
                <a:ea typeface="ＭＳ ゴシック" pitchFamily="49" charset="-128"/>
              </a:rPr>
              <a:t>2005.</a:t>
            </a:r>
            <a:r>
              <a:rPr lang="en-US" altLang="ja-JP" sz="1800" dirty="0" smtClean="0">
                <a:latin typeface="ＭＳ ゴシック" pitchFamily="49" charset="-128"/>
                <a:ea typeface="ＭＳ ゴシック" pitchFamily="49" charset="-128"/>
              </a:rPr>
              <a:t> </a:t>
            </a:r>
            <a:endParaRPr lang="en-US" altLang="ja-JP" sz="1800" dirty="0">
              <a:latin typeface="ＭＳ ゴシック" pitchFamily="49" charset="-128"/>
              <a:ea typeface="ＭＳ ゴシック" pitchFamily="49" charset="-128"/>
            </a:endParaRPr>
          </a:p>
        </p:txBody>
      </p:sp>
      <p:sp>
        <p:nvSpPr>
          <p:cNvPr id="6" name="Text Box 5"/>
          <p:cNvSpPr txBox="1">
            <a:spLocks noChangeArrowheads="1"/>
          </p:cNvSpPr>
          <p:nvPr/>
        </p:nvSpPr>
        <p:spPr bwMode="auto">
          <a:xfrm>
            <a:off x="827584" y="976662"/>
            <a:ext cx="9361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1800" b="1" dirty="0">
                <a:latin typeface="ＭＳ ゴシック" pitchFamily="49" charset="-128"/>
                <a:ea typeface="ＭＳ ゴシック" pitchFamily="49" charset="-128"/>
              </a:rPr>
              <a:t>（倍）</a:t>
            </a:r>
          </a:p>
        </p:txBody>
      </p:sp>
      <p:sp>
        <p:nvSpPr>
          <p:cNvPr id="7" name="テキスト ボックス 6"/>
          <p:cNvSpPr txBox="1"/>
          <p:nvPr/>
        </p:nvSpPr>
        <p:spPr>
          <a:xfrm>
            <a:off x="5292080" y="794318"/>
            <a:ext cx="2954655"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r>
              <a:rPr kumimoji="1" lang="en-US" altLang="ja-JP" dirty="0" smtClean="0">
                <a:latin typeface="ＭＳ ゴシック" pitchFamily="49" charset="-128"/>
                <a:ea typeface="ＭＳ ゴシック" pitchFamily="49" charset="-128"/>
              </a:rPr>
              <a:t>35</a:t>
            </a:r>
            <a:r>
              <a:rPr kumimoji="1" lang="ja-JP" altLang="en-US" dirty="0" smtClean="0">
                <a:latin typeface="ＭＳ ゴシック" pitchFamily="49" charset="-128"/>
                <a:ea typeface="ＭＳ ゴシック" pitchFamily="49" charset="-128"/>
              </a:rPr>
              <a:t>歳以上の男性データ）</a:t>
            </a:r>
            <a:endParaRPr kumimoji="1" lang="ja-JP" altLang="en-US" dirty="0">
              <a:latin typeface="ＭＳ ゴシック" pitchFamily="49" charset="-128"/>
              <a:ea typeface="ＭＳ ゴシック" pitchFamily="49" charset="-128"/>
            </a:endParaRPr>
          </a:p>
        </p:txBody>
      </p:sp>
      <p:graphicFrame>
        <p:nvGraphicFramePr>
          <p:cNvPr id="8" name="グラフ 7"/>
          <p:cNvGraphicFramePr/>
          <p:nvPr>
            <p:extLst>
              <p:ext uri="{D42A27DB-BD31-4B8C-83A1-F6EECF244321}">
                <p14:modId xmlns="" xmlns:p14="http://schemas.microsoft.com/office/powerpoint/2010/main" val="3260053775"/>
              </p:ext>
            </p:extLst>
          </p:nvPr>
        </p:nvGraphicFramePr>
        <p:xfrm>
          <a:off x="1115616" y="1345994"/>
          <a:ext cx="7392798" cy="4257182"/>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4808443" y="5549170"/>
            <a:ext cx="1851789" cy="400110"/>
          </a:xfrm>
          <a:prstGeom prst="rect">
            <a:avLst/>
          </a:prstGeom>
          <a:noFill/>
        </p:spPr>
        <p:txBody>
          <a:bodyPr wrap="none" rtlCol="0">
            <a:spAutoFit/>
          </a:bodyPr>
          <a:lstStyle/>
          <a:p>
            <a:r>
              <a:rPr kumimoji="1" lang="en-US" altLang="ja-JP" sz="2000" b="1" dirty="0" smtClean="0">
                <a:latin typeface="ＭＳ ゴシック" pitchFamily="49" charset="-128"/>
                <a:ea typeface="ＭＳ ゴシック" pitchFamily="49" charset="-128"/>
              </a:rPr>
              <a:t>1</a:t>
            </a:r>
            <a:r>
              <a:rPr kumimoji="1" lang="ja-JP" altLang="en-US" sz="2000" b="1" dirty="0" smtClean="0">
                <a:latin typeface="ＭＳ ゴシック" pitchFamily="49" charset="-128"/>
                <a:ea typeface="ＭＳ ゴシック" pitchFamily="49" charset="-128"/>
              </a:rPr>
              <a:t>日の喫煙本数</a:t>
            </a:r>
            <a:endParaRPr kumimoji="1" lang="ja-JP" altLang="en-US" sz="2000" b="1" dirty="0">
              <a:latin typeface="ＭＳ ゴシック" pitchFamily="49" charset="-128"/>
              <a:ea typeface="ＭＳ ゴシック" pitchFamily="49" charset="-128"/>
            </a:endParaRPr>
          </a:p>
        </p:txBody>
      </p:sp>
      <p:sp>
        <p:nvSpPr>
          <p:cNvPr id="12" name="右大かっこ 11"/>
          <p:cNvSpPr/>
          <p:nvPr/>
        </p:nvSpPr>
        <p:spPr>
          <a:xfrm rot="5400000">
            <a:off x="5739163" y="3863016"/>
            <a:ext cx="140949" cy="3339371"/>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3" name="テキスト ボックス 12"/>
          <p:cNvSpPr txBox="1"/>
          <p:nvPr/>
        </p:nvSpPr>
        <p:spPr>
          <a:xfrm>
            <a:off x="529101" y="1052736"/>
            <a:ext cx="492443" cy="4397999"/>
          </a:xfrm>
          <a:prstGeom prst="rect">
            <a:avLst/>
          </a:prstGeom>
          <a:noFill/>
        </p:spPr>
        <p:txBody>
          <a:bodyPr vert="eaVert" wrap="none" rtlCol="0">
            <a:spAutoFit/>
          </a:bodyPr>
          <a:lstStyle/>
          <a:p>
            <a:r>
              <a:rPr lang="ja-JP" altLang="en-US" sz="2000" b="1" dirty="0" smtClean="0">
                <a:latin typeface="ＭＳ ゴシック" pitchFamily="49" charset="-128"/>
                <a:ea typeface="ＭＳ ゴシック" pitchFamily="49" charset="-128"/>
              </a:rPr>
              <a:t>非喫煙者を基準とした肺結核の有病率</a:t>
            </a:r>
            <a:endParaRPr kumimoji="1" lang="ja-JP" altLang="en-US" sz="2000"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632492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7384"/>
            <a:ext cx="7772400" cy="720080"/>
          </a:xfrm>
        </p:spPr>
        <p:txBody>
          <a:bodyPr>
            <a:normAutofit/>
          </a:bodyPr>
          <a:lstStyle/>
          <a:p>
            <a:r>
              <a:rPr lang="ja-JP" altLang="en-US" sz="3200" dirty="0">
                <a:latin typeface="ＭＳ ゴシック" pitchFamily="49" charset="-128"/>
                <a:ea typeface="ＭＳ ゴシック" pitchFamily="49" charset="-128"/>
              </a:rPr>
              <a:t>喫煙と呼吸機能</a:t>
            </a:r>
          </a:p>
        </p:txBody>
      </p:sp>
      <p:sp>
        <p:nvSpPr>
          <p:cNvPr id="50" name="Line 2"/>
          <p:cNvSpPr>
            <a:spLocks noChangeShapeType="1"/>
          </p:cNvSpPr>
          <p:nvPr/>
        </p:nvSpPr>
        <p:spPr bwMode="auto">
          <a:xfrm>
            <a:off x="2019300" y="510481"/>
            <a:ext cx="0" cy="4953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51" name="Line 3"/>
          <p:cNvSpPr>
            <a:spLocks noChangeShapeType="1"/>
          </p:cNvSpPr>
          <p:nvPr/>
        </p:nvSpPr>
        <p:spPr bwMode="auto">
          <a:xfrm flipH="1">
            <a:off x="2006600" y="5463481"/>
            <a:ext cx="6275388"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52" name="Line 4"/>
          <p:cNvSpPr>
            <a:spLocks noChangeShapeType="1"/>
          </p:cNvSpPr>
          <p:nvPr/>
        </p:nvSpPr>
        <p:spPr bwMode="auto">
          <a:xfrm>
            <a:off x="2400300" y="5463481"/>
            <a:ext cx="0"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53" name="Line 5"/>
          <p:cNvSpPr>
            <a:spLocks noChangeShapeType="1"/>
          </p:cNvSpPr>
          <p:nvPr/>
        </p:nvSpPr>
        <p:spPr bwMode="auto">
          <a:xfrm>
            <a:off x="4152900" y="5463481"/>
            <a:ext cx="0"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54" name="Line 6"/>
          <p:cNvSpPr>
            <a:spLocks noChangeShapeType="1"/>
          </p:cNvSpPr>
          <p:nvPr/>
        </p:nvSpPr>
        <p:spPr bwMode="auto">
          <a:xfrm>
            <a:off x="5829300" y="5463481"/>
            <a:ext cx="0"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55" name="Line 7"/>
          <p:cNvSpPr>
            <a:spLocks noChangeShapeType="1"/>
          </p:cNvSpPr>
          <p:nvPr/>
        </p:nvSpPr>
        <p:spPr bwMode="auto">
          <a:xfrm rot="-5400000">
            <a:off x="1943100" y="3025081"/>
            <a:ext cx="0"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56" name="Line 8"/>
          <p:cNvSpPr>
            <a:spLocks noChangeShapeType="1"/>
          </p:cNvSpPr>
          <p:nvPr/>
        </p:nvSpPr>
        <p:spPr bwMode="auto">
          <a:xfrm rot="-5400000">
            <a:off x="1943100" y="739081"/>
            <a:ext cx="0"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1028700" y="586681"/>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100</a:t>
            </a:r>
          </a:p>
        </p:txBody>
      </p:sp>
      <p:sp>
        <p:nvSpPr>
          <p:cNvPr id="58" name="Text Box 11"/>
          <p:cNvSpPr txBox="1">
            <a:spLocks noChangeArrowheads="1"/>
          </p:cNvSpPr>
          <p:nvPr/>
        </p:nvSpPr>
        <p:spPr bwMode="auto">
          <a:xfrm>
            <a:off x="1028700" y="2872681"/>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50</a:t>
            </a:r>
          </a:p>
        </p:txBody>
      </p:sp>
      <p:sp>
        <p:nvSpPr>
          <p:cNvPr id="59" name="Text Box 12"/>
          <p:cNvSpPr txBox="1">
            <a:spLocks noChangeArrowheads="1"/>
          </p:cNvSpPr>
          <p:nvPr/>
        </p:nvSpPr>
        <p:spPr bwMode="auto">
          <a:xfrm>
            <a:off x="1028700" y="5234881"/>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0</a:t>
            </a:r>
          </a:p>
        </p:txBody>
      </p:sp>
      <p:sp>
        <p:nvSpPr>
          <p:cNvPr id="60" name="Text Box 13"/>
          <p:cNvSpPr txBox="1">
            <a:spLocks noChangeArrowheads="1"/>
          </p:cNvSpPr>
          <p:nvPr/>
        </p:nvSpPr>
        <p:spPr bwMode="auto">
          <a:xfrm>
            <a:off x="1808163" y="5517456"/>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25</a:t>
            </a:r>
          </a:p>
        </p:txBody>
      </p:sp>
      <p:sp>
        <p:nvSpPr>
          <p:cNvPr id="61" name="Text Box 14"/>
          <p:cNvSpPr txBox="1">
            <a:spLocks noChangeArrowheads="1"/>
          </p:cNvSpPr>
          <p:nvPr/>
        </p:nvSpPr>
        <p:spPr bwMode="auto">
          <a:xfrm>
            <a:off x="3543300" y="5517456"/>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50</a:t>
            </a:r>
          </a:p>
        </p:txBody>
      </p:sp>
      <p:sp>
        <p:nvSpPr>
          <p:cNvPr id="62" name="Text Box 15"/>
          <p:cNvSpPr txBox="1">
            <a:spLocks noChangeArrowheads="1"/>
          </p:cNvSpPr>
          <p:nvPr/>
        </p:nvSpPr>
        <p:spPr bwMode="auto">
          <a:xfrm>
            <a:off x="5219700" y="5517456"/>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75</a:t>
            </a:r>
          </a:p>
        </p:txBody>
      </p:sp>
      <p:sp>
        <p:nvSpPr>
          <p:cNvPr id="63" name="Text Box 16"/>
          <p:cNvSpPr txBox="1">
            <a:spLocks noChangeArrowheads="1"/>
          </p:cNvSpPr>
          <p:nvPr/>
        </p:nvSpPr>
        <p:spPr bwMode="auto">
          <a:xfrm>
            <a:off x="5865813" y="5517456"/>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a:t>
            </a:r>
            <a:r>
              <a:rPr lang="ja-JP" altLang="en-US" sz="2400">
                <a:latin typeface="ＭＳ ゴシック" pitchFamily="49" charset="-128"/>
                <a:ea typeface="ＭＳ ゴシック" pitchFamily="49" charset="-128"/>
              </a:rPr>
              <a:t>歳</a:t>
            </a:r>
            <a:r>
              <a:rPr lang="en-US" altLang="ja-JP" sz="2400">
                <a:latin typeface="ＭＳ ゴシック" pitchFamily="49" charset="-128"/>
                <a:ea typeface="ＭＳ ゴシック" pitchFamily="49" charset="-128"/>
              </a:rPr>
              <a:t>)</a:t>
            </a:r>
          </a:p>
        </p:txBody>
      </p:sp>
      <p:sp>
        <p:nvSpPr>
          <p:cNvPr id="64" name="Text Box 17"/>
          <p:cNvSpPr txBox="1">
            <a:spLocks noChangeArrowheads="1"/>
          </p:cNvSpPr>
          <p:nvPr/>
        </p:nvSpPr>
        <p:spPr bwMode="auto">
          <a:xfrm>
            <a:off x="6958013" y="5517456"/>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ja-JP" altLang="en-US" sz="2400">
                <a:latin typeface="ＭＳ ゴシック" pitchFamily="49" charset="-128"/>
                <a:ea typeface="ＭＳ ゴシック" pitchFamily="49" charset="-128"/>
              </a:rPr>
              <a:t>年齢</a:t>
            </a:r>
          </a:p>
        </p:txBody>
      </p:sp>
      <p:sp>
        <p:nvSpPr>
          <p:cNvPr id="65" name="Text Box 18"/>
          <p:cNvSpPr txBox="1">
            <a:spLocks noChangeArrowheads="1"/>
          </p:cNvSpPr>
          <p:nvPr/>
        </p:nvSpPr>
        <p:spPr bwMode="auto">
          <a:xfrm>
            <a:off x="1187450" y="188218"/>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a:t>
            </a:r>
            <a:r>
              <a:rPr lang="ja-JP" altLang="en-US" sz="2400">
                <a:latin typeface="ＭＳ ゴシック" pitchFamily="49" charset="-128"/>
                <a:ea typeface="ＭＳ ゴシック" pitchFamily="49" charset="-128"/>
              </a:rPr>
              <a:t>％</a:t>
            </a:r>
            <a:r>
              <a:rPr lang="en-US" altLang="ja-JP" sz="2400">
                <a:latin typeface="ＭＳ ゴシック" pitchFamily="49" charset="-128"/>
                <a:ea typeface="ＭＳ ゴシック" pitchFamily="49" charset="-128"/>
              </a:rPr>
              <a:t>)</a:t>
            </a:r>
          </a:p>
        </p:txBody>
      </p:sp>
      <p:sp>
        <p:nvSpPr>
          <p:cNvPr id="66" name="Line 19"/>
          <p:cNvSpPr>
            <a:spLocks noChangeShapeType="1"/>
          </p:cNvSpPr>
          <p:nvPr/>
        </p:nvSpPr>
        <p:spPr bwMode="auto">
          <a:xfrm flipH="1">
            <a:off x="4030663" y="4025206"/>
            <a:ext cx="4237037"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67" name="Line 20"/>
          <p:cNvSpPr>
            <a:spLocks noChangeShapeType="1"/>
          </p:cNvSpPr>
          <p:nvPr/>
        </p:nvSpPr>
        <p:spPr bwMode="auto">
          <a:xfrm flipH="1">
            <a:off x="2019300" y="5015806"/>
            <a:ext cx="624840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68" name="Text Box 21"/>
          <p:cNvSpPr txBox="1">
            <a:spLocks noChangeArrowheads="1"/>
          </p:cNvSpPr>
          <p:nvPr/>
        </p:nvSpPr>
        <p:spPr bwMode="auto">
          <a:xfrm>
            <a:off x="6819900" y="3679131"/>
            <a:ext cx="19812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latin typeface="ＭＳ ゴシック" pitchFamily="49" charset="-128"/>
                <a:ea typeface="ＭＳ ゴシック" pitchFamily="49" charset="-128"/>
              </a:rPr>
              <a:t>障害の出るレベル</a:t>
            </a:r>
          </a:p>
        </p:txBody>
      </p:sp>
      <p:sp>
        <p:nvSpPr>
          <p:cNvPr id="69" name="Text Box 22"/>
          <p:cNvSpPr txBox="1">
            <a:spLocks noChangeArrowheads="1"/>
          </p:cNvSpPr>
          <p:nvPr/>
        </p:nvSpPr>
        <p:spPr bwMode="auto">
          <a:xfrm>
            <a:off x="6819900" y="4669731"/>
            <a:ext cx="19812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latin typeface="ＭＳ ゴシック" pitchFamily="49" charset="-128"/>
                <a:ea typeface="ＭＳ ゴシック" pitchFamily="49" charset="-128"/>
              </a:rPr>
              <a:t>死亡するレベル</a:t>
            </a:r>
            <a:endParaRPr lang="ja-JP" altLang="en-US" sz="2400">
              <a:latin typeface="ＭＳ ゴシック" pitchFamily="49" charset="-128"/>
              <a:ea typeface="ＭＳ ゴシック" pitchFamily="49" charset="-128"/>
            </a:endParaRPr>
          </a:p>
        </p:txBody>
      </p:sp>
      <p:grpSp>
        <p:nvGrpSpPr>
          <p:cNvPr id="70" name="Group 23"/>
          <p:cNvGrpSpPr>
            <a:grpSpLocks/>
          </p:cNvGrpSpPr>
          <p:nvPr/>
        </p:nvGrpSpPr>
        <p:grpSpPr bwMode="auto">
          <a:xfrm>
            <a:off x="-430213" y="1156147"/>
            <a:ext cx="8950326" cy="7593012"/>
            <a:chOff x="-288" y="806"/>
            <a:chExt cx="5616" cy="4783"/>
          </a:xfrm>
        </p:grpSpPr>
        <p:sp>
          <p:nvSpPr>
            <p:cNvPr id="71" name="Text Box 24"/>
            <p:cNvSpPr txBox="1">
              <a:spLocks noChangeArrowheads="1"/>
            </p:cNvSpPr>
            <p:nvPr/>
          </p:nvSpPr>
          <p:spPr bwMode="auto">
            <a:xfrm>
              <a:off x="2784" y="806"/>
              <a:ext cx="2544"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b="1">
                  <a:solidFill>
                    <a:srgbClr val="009900"/>
                  </a:solidFill>
                  <a:latin typeface="ＭＳ ゴシック" pitchFamily="49" charset="-128"/>
                </a:rPr>
                <a:t>生涯タバコを吸わない場合</a:t>
              </a:r>
              <a:endParaRPr lang="ja-JP" altLang="en-US" sz="2400">
                <a:solidFill>
                  <a:srgbClr val="009900"/>
                </a:solidFill>
                <a:latin typeface="ＭＳ ゴシック" pitchFamily="49" charset="-128"/>
              </a:endParaRPr>
            </a:p>
          </p:txBody>
        </p:sp>
        <p:sp>
          <p:nvSpPr>
            <p:cNvPr id="72" name="Arc 25"/>
            <p:cNvSpPr>
              <a:spLocks/>
            </p:cNvSpPr>
            <p:nvPr/>
          </p:nvSpPr>
          <p:spPr bwMode="auto">
            <a:xfrm rot="3004785" flipH="1">
              <a:off x="-153" y="773"/>
              <a:ext cx="4681" cy="4951"/>
            </a:xfrm>
            <a:custGeom>
              <a:avLst/>
              <a:gdLst>
                <a:gd name="G0" fmla="+- 0 0 0"/>
                <a:gd name="G1" fmla="+- 20488 0 0"/>
                <a:gd name="G2" fmla="+- 21600 0 0"/>
                <a:gd name="T0" fmla="*/ 6839 w 15502"/>
                <a:gd name="T1" fmla="*/ 0 h 20488"/>
                <a:gd name="T2" fmla="*/ 15502 w 15502"/>
                <a:gd name="T3" fmla="*/ 5447 h 20488"/>
                <a:gd name="T4" fmla="*/ 0 w 15502"/>
                <a:gd name="T5" fmla="*/ 20488 h 20488"/>
              </a:gdLst>
              <a:ahLst/>
              <a:cxnLst>
                <a:cxn ang="0">
                  <a:pos x="T0" y="T1"/>
                </a:cxn>
                <a:cxn ang="0">
                  <a:pos x="T2" y="T3"/>
                </a:cxn>
                <a:cxn ang="0">
                  <a:pos x="T4" y="T5"/>
                </a:cxn>
              </a:cxnLst>
              <a:rect l="0" t="0" r="r" b="b"/>
              <a:pathLst>
                <a:path w="15502" h="20488" fill="none" extrusionOk="0">
                  <a:moveTo>
                    <a:pt x="6839" y="-1"/>
                  </a:moveTo>
                  <a:cubicBezTo>
                    <a:pt x="10121" y="1095"/>
                    <a:pt x="13092" y="2963"/>
                    <a:pt x="15502" y="5446"/>
                  </a:cubicBezTo>
                </a:path>
                <a:path w="15502" h="20488" stroke="0" extrusionOk="0">
                  <a:moveTo>
                    <a:pt x="6839" y="-1"/>
                  </a:moveTo>
                  <a:cubicBezTo>
                    <a:pt x="10121" y="1095"/>
                    <a:pt x="13092" y="2963"/>
                    <a:pt x="15502" y="5446"/>
                  </a:cubicBezTo>
                  <a:lnTo>
                    <a:pt x="0" y="20488"/>
                  </a:lnTo>
                  <a:close/>
                </a:path>
              </a:pathLst>
            </a:custGeom>
            <a:noFill/>
            <a:ln w="76200">
              <a:solidFill>
                <a:srgbClr val="19FF21"/>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73" name="Group 26"/>
          <p:cNvGrpSpPr>
            <a:grpSpLocks/>
          </p:cNvGrpSpPr>
          <p:nvPr/>
        </p:nvGrpSpPr>
        <p:grpSpPr bwMode="auto">
          <a:xfrm>
            <a:off x="-2497138" y="1249809"/>
            <a:ext cx="8043863" cy="7431088"/>
            <a:chOff x="-1534" y="892"/>
            <a:chExt cx="5067" cy="4681"/>
          </a:xfrm>
        </p:grpSpPr>
        <p:sp>
          <p:nvSpPr>
            <p:cNvPr id="74" name="Text Box 27"/>
            <p:cNvSpPr txBox="1">
              <a:spLocks noChangeArrowheads="1"/>
            </p:cNvSpPr>
            <p:nvPr/>
          </p:nvSpPr>
          <p:spPr bwMode="auto">
            <a:xfrm>
              <a:off x="1542" y="2202"/>
              <a:ext cx="1728" cy="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ja-JP" altLang="en-US" sz="2000" b="1" dirty="0">
                  <a:solidFill>
                    <a:srgbClr val="FF0A12"/>
                  </a:solidFill>
                  <a:latin typeface="ＭＳ ゴシック" pitchFamily="49" charset="-128"/>
                </a:rPr>
                <a:t>タバコの影響を</a:t>
              </a:r>
            </a:p>
            <a:p>
              <a:pPr>
                <a:lnSpc>
                  <a:spcPct val="60000"/>
                </a:lnSpc>
                <a:spcBef>
                  <a:spcPct val="50000"/>
                </a:spcBef>
              </a:pPr>
              <a:r>
                <a:rPr lang="ja-JP" altLang="en-US" sz="2000" b="1" dirty="0">
                  <a:solidFill>
                    <a:srgbClr val="FF0A12"/>
                  </a:solidFill>
                  <a:latin typeface="ＭＳ ゴシック" pitchFamily="49" charset="-128"/>
                </a:rPr>
                <a:t>受けやすい人が</a:t>
              </a:r>
            </a:p>
            <a:p>
              <a:pPr>
                <a:lnSpc>
                  <a:spcPct val="60000"/>
                </a:lnSpc>
                <a:spcBef>
                  <a:spcPct val="50000"/>
                </a:spcBef>
              </a:pPr>
              <a:r>
                <a:rPr lang="ja-JP" altLang="en-US" sz="2000" b="1" dirty="0">
                  <a:solidFill>
                    <a:srgbClr val="FF0A12"/>
                  </a:solidFill>
                  <a:latin typeface="ＭＳ ゴシック" pitchFamily="49" charset="-128"/>
                </a:rPr>
                <a:t>喫煙した場合</a:t>
              </a:r>
              <a:endParaRPr lang="ja-JP" altLang="en-US" sz="2400" dirty="0">
                <a:latin typeface="ＭＳ ゴシック" pitchFamily="49" charset="-128"/>
              </a:endParaRPr>
            </a:p>
          </p:txBody>
        </p:sp>
        <p:sp>
          <p:nvSpPr>
            <p:cNvPr id="75" name="Arc 28"/>
            <p:cNvSpPr>
              <a:spLocks/>
            </p:cNvSpPr>
            <p:nvPr/>
          </p:nvSpPr>
          <p:spPr bwMode="auto">
            <a:xfrm rot="4626553" flipH="1">
              <a:off x="-1341" y="699"/>
              <a:ext cx="4681" cy="5067"/>
            </a:xfrm>
            <a:custGeom>
              <a:avLst/>
              <a:gdLst>
                <a:gd name="G0" fmla="+- 0 0 0"/>
                <a:gd name="G1" fmla="+- 21030 0 0"/>
                <a:gd name="G2" fmla="+- 21600 0 0"/>
                <a:gd name="T0" fmla="*/ 4928 w 15502"/>
                <a:gd name="T1" fmla="*/ 0 h 21030"/>
                <a:gd name="T2" fmla="*/ 15502 w 15502"/>
                <a:gd name="T3" fmla="*/ 5989 h 21030"/>
                <a:gd name="T4" fmla="*/ 0 w 15502"/>
                <a:gd name="T5" fmla="*/ 21030 h 21030"/>
              </a:gdLst>
              <a:ahLst/>
              <a:cxnLst>
                <a:cxn ang="0">
                  <a:pos x="T0" y="T1"/>
                </a:cxn>
                <a:cxn ang="0">
                  <a:pos x="T2" y="T3"/>
                </a:cxn>
                <a:cxn ang="0">
                  <a:pos x="T4" y="T5"/>
                </a:cxn>
              </a:cxnLst>
              <a:rect l="0" t="0" r="r" b="b"/>
              <a:pathLst>
                <a:path w="15502" h="21030" fill="none" extrusionOk="0">
                  <a:moveTo>
                    <a:pt x="4928" y="-1"/>
                  </a:moveTo>
                  <a:cubicBezTo>
                    <a:pt x="8953" y="942"/>
                    <a:pt x="12623" y="3021"/>
                    <a:pt x="15502" y="5988"/>
                  </a:cubicBezTo>
                </a:path>
                <a:path w="15502" h="21030" stroke="0" extrusionOk="0">
                  <a:moveTo>
                    <a:pt x="4928" y="-1"/>
                  </a:moveTo>
                  <a:cubicBezTo>
                    <a:pt x="8953" y="942"/>
                    <a:pt x="12623" y="3021"/>
                    <a:pt x="15502" y="5988"/>
                  </a:cubicBezTo>
                  <a:lnTo>
                    <a:pt x="0" y="21030"/>
                  </a:lnTo>
                  <a:close/>
                </a:path>
              </a:pathLst>
            </a:custGeom>
            <a:noFill/>
            <a:ln w="76200">
              <a:solidFill>
                <a:srgbClr val="FF0A12"/>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6" name="Text Box 34"/>
          <p:cNvSpPr txBox="1">
            <a:spLocks noChangeArrowheads="1"/>
          </p:cNvSpPr>
          <p:nvPr/>
        </p:nvSpPr>
        <p:spPr bwMode="auto">
          <a:xfrm>
            <a:off x="2123728" y="6165304"/>
            <a:ext cx="6988175"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200" dirty="0">
                <a:latin typeface="ＭＳ ゴシック" pitchFamily="49" charset="-128"/>
                <a:ea typeface="ＭＳ ゴシック" pitchFamily="49" charset="-128"/>
              </a:rPr>
              <a:t>厚生省編</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喫煙と呼吸機能</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喫煙と健康</a:t>
            </a:r>
            <a:r>
              <a:rPr lang="en-US" altLang="ja-JP" sz="1200" dirty="0">
                <a:latin typeface="ＭＳ ゴシック" pitchFamily="49" charset="-128"/>
                <a:ea typeface="ＭＳ ゴシック" pitchFamily="49" charset="-128"/>
              </a:rPr>
              <a:t>. 169, 1992</a:t>
            </a:r>
            <a:r>
              <a:rPr lang="en-US" altLang="ja-JP" sz="1200" dirty="0" smtClean="0">
                <a:latin typeface="ＭＳ ゴシック" pitchFamily="49" charset="-128"/>
                <a:ea typeface="ＭＳ ゴシック" pitchFamily="49" charset="-128"/>
              </a:rPr>
              <a:t>.</a:t>
            </a:r>
          </a:p>
          <a:p>
            <a:pPr>
              <a:spcBef>
                <a:spcPct val="50000"/>
              </a:spcBef>
            </a:pPr>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en-US" altLang="ja-JP" sz="1200" dirty="0">
              <a:latin typeface="ＭＳ ゴシック" pitchFamily="49" charset="-128"/>
              <a:ea typeface="ＭＳ ゴシック" pitchFamily="49" charset="-128"/>
            </a:endParaRPr>
          </a:p>
        </p:txBody>
      </p:sp>
      <p:sp>
        <p:nvSpPr>
          <p:cNvPr id="77" name="Line 35"/>
          <p:cNvSpPr>
            <a:spLocks noChangeShapeType="1"/>
          </p:cNvSpPr>
          <p:nvPr/>
        </p:nvSpPr>
        <p:spPr bwMode="auto">
          <a:xfrm flipH="1">
            <a:off x="2012950" y="4025206"/>
            <a:ext cx="28575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78" name="Text Box 36"/>
          <p:cNvSpPr txBox="1">
            <a:spLocks noChangeArrowheads="1"/>
          </p:cNvSpPr>
          <p:nvPr/>
        </p:nvSpPr>
        <p:spPr bwMode="auto">
          <a:xfrm>
            <a:off x="812485" y="477143"/>
            <a:ext cx="492443" cy="4407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pPr>
              <a:spcBef>
                <a:spcPct val="50000"/>
              </a:spcBef>
            </a:pPr>
            <a:r>
              <a:rPr lang="ja-JP" altLang="en-US" sz="2000" b="1" dirty="0">
                <a:latin typeface="ＭＳ ゴシック" pitchFamily="49" charset="-128"/>
                <a:ea typeface="ＭＳ ゴシック" pitchFamily="49" charset="-128"/>
              </a:rPr>
              <a:t>呼吸機能（</a:t>
            </a:r>
            <a:r>
              <a:rPr lang="en-US" altLang="ja-JP" sz="2000" b="1" dirty="0">
                <a:latin typeface="ＭＳ ゴシック" pitchFamily="49" charset="-128"/>
                <a:ea typeface="ＭＳ ゴシック" pitchFamily="49" charset="-128"/>
              </a:rPr>
              <a:t>25</a:t>
            </a:r>
            <a:r>
              <a:rPr lang="ja-JP" altLang="en-US" sz="2000" b="1" dirty="0">
                <a:latin typeface="ＭＳ ゴシック" pitchFamily="49" charset="-128"/>
                <a:ea typeface="ＭＳ ゴシック" pitchFamily="49" charset="-128"/>
              </a:rPr>
              <a:t>歳時を１００％として）</a:t>
            </a:r>
          </a:p>
        </p:txBody>
      </p:sp>
      <p:grpSp>
        <p:nvGrpSpPr>
          <p:cNvPr id="79" name="Group 29"/>
          <p:cNvGrpSpPr>
            <a:grpSpLocks/>
          </p:cNvGrpSpPr>
          <p:nvPr/>
        </p:nvGrpSpPr>
        <p:grpSpPr bwMode="auto">
          <a:xfrm>
            <a:off x="-114300" y="2796034"/>
            <a:ext cx="7469188" cy="9355138"/>
            <a:chOff x="0" y="1883"/>
            <a:chExt cx="4705" cy="5893"/>
          </a:xfrm>
        </p:grpSpPr>
        <p:grpSp>
          <p:nvGrpSpPr>
            <p:cNvPr id="80" name="Group 30"/>
            <p:cNvGrpSpPr>
              <a:grpSpLocks/>
            </p:cNvGrpSpPr>
            <p:nvPr/>
          </p:nvGrpSpPr>
          <p:grpSpPr bwMode="auto">
            <a:xfrm>
              <a:off x="0" y="2016"/>
              <a:ext cx="4705" cy="5760"/>
              <a:chOff x="-45" y="2016"/>
              <a:chExt cx="4705" cy="5760"/>
            </a:xfrm>
          </p:grpSpPr>
          <p:sp>
            <p:nvSpPr>
              <p:cNvPr id="82" name="Arc 31"/>
              <p:cNvSpPr>
                <a:spLocks/>
              </p:cNvSpPr>
              <p:nvPr/>
            </p:nvSpPr>
            <p:spPr bwMode="auto">
              <a:xfrm rot="4084308" flipH="1">
                <a:off x="-57" y="2028"/>
                <a:ext cx="4729" cy="4705"/>
              </a:xfrm>
              <a:custGeom>
                <a:avLst/>
                <a:gdLst>
                  <a:gd name="G0" fmla="+- 0 0 0"/>
                  <a:gd name="G1" fmla="+- 19470 0 0"/>
                  <a:gd name="G2" fmla="+- 21600 0 0"/>
                  <a:gd name="T0" fmla="*/ 9353 w 15660"/>
                  <a:gd name="T1" fmla="*/ 0 h 19470"/>
                  <a:gd name="T2" fmla="*/ 15660 w 15660"/>
                  <a:gd name="T3" fmla="*/ 4594 h 19470"/>
                  <a:gd name="T4" fmla="*/ 0 w 15660"/>
                  <a:gd name="T5" fmla="*/ 19470 h 19470"/>
                </a:gdLst>
                <a:ahLst/>
                <a:cxnLst>
                  <a:cxn ang="0">
                    <a:pos x="T0" y="T1"/>
                  </a:cxn>
                  <a:cxn ang="0">
                    <a:pos x="T2" y="T3"/>
                  </a:cxn>
                  <a:cxn ang="0">
                    <a:pos x="T4" y="T5"/>
                  </a:cxn>
                </a:cxnLst>
                <a:rect l="0" t="0" r="r" b="b"/>
                <a:pathLst>
                  <a:path w="15660" h="19470" fill="none" extrusionOk="0">
                    <a:moveTo>
                      <a:pt x="9353" y="-1"/>
                    </a:moveTo>
                    <a:cubicBezTo>
                      <a:pt x="11716" y="1135"/>
                      <a:pt x="13854" y="2692"/>
                      <a:pt x="15660" y="4593"/>
                    </a:cubicBezTo>
                  </a:path>
                  <a:path w="15660" h="19470" stroke="0" extrusionOk="0">
                    <a:moveTo>
                      <a:pt x="9353" y="-1"/>
                    </a:moveTo>
                    <a:cubicBezTo>
                      <a:pt x="11716" y="1135"/>
                      <a:pt x="13854" y="2692"/>
                      <a:pt x="15660" y="4593"/>
                    </a:cubicBezTo>
                    <a:lnTo>
                      <a:pt x="0" y="19470"/>
                    </a:lnTo>
                    <a:close/>
                  </a:path>
                </a:pathLst>
              </a:custGeom>
              <a:noFill/>
              <a:ln w="76200">
                <a:solidFill>
                  <a:srgbClr val="0C19FF"/>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 name="Arc 32"/>
              <p:cNvSpPr>
                <a:spLocks/>
              </p:cNvSpPr>
              <p:nvPr/>
            </p:nvSpPr>
            <p:spPr bwMode="auto">
              <a:xfrm rot="4678599" flipH="1">
                <a:off x="-43" y="3318"/>
                <a:ext cx="4729" cy="4188"/>
              </a:xfrm>
              <a:custGeom>
                <a:avLst/>
                <a:gdLst>
                  <a:gd name="G0" fmla="+- 0 0 0"/>
                  <a:gd name="G1" fmla="+- 17329 0 0"/>
                  <a:gd name="G2" fmla="+- 21600 0 0"/>
                  <a:gd name="T0" fmla="*/ 12893 w 15660"/>
                  <a:gd name="T1" fmla="*/ 0 h 17329"/>
                  <a:gd name="T2" fmla="*/ 15660 w 15660"/>
                  <a:gd name="T3" fmla="*/ 2453 h 17329"/>
                  <a:gd name="T4" fmla="*/ 0 w 15660"/>
                  <a:gd name="T5" fmla="*/ 17329 h 17329"/>
                </a:gdLst>
                <a:ahLst/>
                <a:cxnLst>
                  <a:cxn ang="0">
                    <a:pos x="T0" y="T1"/>
                  </a:cxn>
                  <a:cxn ang="0">
                    <a:pos x="T2" y="T3"/>
                  </a:cxn>
                  <a:cxn ang="0">
                    <a:pos x="T4" y="T5"/>
                  </a:cxn>
                </a:cxnLst>
                <a:rect l="0" t="0" r="r" b="b"/>
                <a:pathLst>
                  <a:path w="15660" h="17329" fill="none" extrusionOk="0">
                    <a:moveTo>
                      <a:pt x="12893" y="-1"/>
                    </a:moveTo>
                    <a:cubicBezTo>
                      <a:pt x="13884" y="736"/>
                      <a:pt x="14809" y="1557"/>
                      <a:pt x="15660" y="2452"/>
                    </a:cubicBezTo>
                  </a:path>
                  <a:path w="15660" h="17329" stroke="0" extrusionOk="0">
                    <a:moveTo>
                      <a:pt x="12893" y="-1"/>
                    </a:moveTo>
                    <a:cubicBezTo>
                      <a:pt x="13884" y="736"/>
                      <a:pt x="14809" y="1557"/>
                      <a:pt x="15660" y="2452"/>
                    </a:cubicBezTo>
                    <a:lnTo>
                      <a:pt x="0" y="17329"/>
                    </a:lnTo>
                    <a:close/>
                  </a:path>
                </a:pathLst>
              </a:custGeom>
              <a:noFill/>
              <a:ln w="76200">
                <a:solidFill>
                  <a:srgbClr val="0C19FF"/>
                </a:solidFill>
                <a:round/>
                <a:headEnd type="triangle" w="med" len="me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ja-JP" altLang="ja-JP" sz="2000">
                  <a:latin typeface="ＭＳ ゴシック" pitchFamily="49" charset="-128"/>
                </a:endParaRPr>
              </a:p>
            </p:txBody>
          </p:sp>
        </p:grpSp>
        <p:sp>
          <p:nvSpPr>
            <p:cNvPr id="81" name="Text Box 33"/>
            <p:cNvSpPr txBox="1">
              <a:spLocks noChangeArrowheads="1"/>
            </p:cNvSpPr>
            <p:nvPr/>
          </p:nvSpPr>
          <p:spPr bwMode="auto">
            <a:xfrm>
              <a:off x="3173" y="1883"/>
              <a:ext cx="1248"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b="1">
                  <a:solidFill>
                    <a:srgbClr val="0C19FF"/>
                  </a:solidFill>
                  <a:latin typeface="ＭＳ ゴシック" pitchFamily="49" charset="-128"/>
                </a:rPr>
                <a:t>禁煙した場合</a:t>
              </a:r>
              <a:endParaRPr lang="ja-JP" altLang="en-US" sz="2000">
                <a:latin typeface="ＭＳ ゴシック" pitchFamily="49" charset="-128"/>
              </a:endParaRPr>
            </a:p>
          </p:txBody>
        </p:sp>
      </p:grpSp>
    </p:spTree>
    <p:extLst>
      <p:ext uri="{BB962C8B-B14F-4D97-AF65-F5344CB8AC3E}">
        <p14:creationId xmlns="" xmlns:p14="http://schemas.microsoft.com/office/powerpoint/2010/main" val="354262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left)">
                                      <p:cBhvr>
                                        <p:cTn id="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44624"/>
            <a:ext cx="7772400" cy="864096"/>
          </a:xfrm>
        </p:spPr>
        <p:txBody>
          <a:bodyPr>
            <a:normAutofit/>
          </a:bodyPr>
          <a:lstStyle/>
          <a:p>
            <a:r>
              <a:rPr lang="ja-JP" altLang="en-US" sz="3200" dirty="0" smtClean="0">
                <a:latin typeface="ＭＳ ゴシック" pitchFamily="49" charset="-128"/>
                <a:ea typeface="ＭＳ ゴシック" pitchFamily="49" charset="-128"/>
              </a:rPr>
              <a:t>タバコ煙の成分</a:t>
            </a:r>
            <a:endParaRPr kumimoji="1" lang="ja-JP" altLang="en-US" sz="19900" dirty="0">
              <a:latin typeface="ＭＳ ゴシック" pitchFamily="49" charset="-128"/>
              <a:ea typeface="ＭＳ ゴシック" pitchFamily="49" charset="-128"/>
            </a:endParaRPr>
          </a:p>
        </p:txBody>
      </p:sp>
      <p:sp>
        <p:nvSpPr>
          <p:cNvPr id="4" name="Text Box 18"/>
          <p:cNvSpPr txBox="1">
            <a:spLocks noChangeArrowheads="1"/>
          </p:cNvSpPr>
          <p:nvPr/>
        </p:nvSpPr>
        <p:spPr bwMode="auto">
          <a:xfrm>
            <a:off x="1116634" y="1007145"/>
            <a:ext cx="7272338" cy="38164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ja-JP" altLang="en-US" sz="2200" dirty="0">
                <a:latin typeface="ＭＳ ゴシック" pitchFamily="49" charset="-128"/>
                <a:ea typeface="ＭＳ ゴシック" pitchFamily="49" charset="-128"/>
              </a:rPr>
              <a:t>タバコ煙の成分	　身のまわりの例</a:t>
            </a:r>
          </a:p>
          <a:p>
            <a:pPr marL="342900" indent="-342900">
              <a:buFont typeface="Wingdings" pitchFamily="2" charset="2"/>
              <a:buChar char="Ø"/>
            </a:pPr>
            <a:endParaRPr lang="ja-JP" altLang="en-US" sz="2200" dirty="0">
              <a:latin typeface="ＭＳ ゴシック" pitchFamily="49" charset="-128"/>
              <a:ea typeface="ＭＳ ゴシック" pitchFamily="49" charset="-128"/>
            </a:endParaRPr>
          </a:p>
          <a:p>
            <a:pPr marL="342900" indent="-342900">
              <a:buFont typeface="Wingdings" pitchFamily="2" charset="2"/>
              <a:buChar char="Ø"/>
            </a:pPr>
            <a:r>
              <a:rPr lang="ja-JP" altLang="en-US" sz="2200" dirty="0">
                <a:latin typeface="ＭＳ ゴシック" pitchFamily="49" charset="-128"/>
                <a:ea typeface="ＭＳ ゴシック" pitchFamily="49" charset="-128"/>
              </a:rPr>
              <a:t>アンモニア		　悪臭源、し尿</a:t>
            </a:r>
          </a:p>
          <a:p>
            <a:pPr marL="342900" indent="-342900">
              <a:buFont typeface="Wingdings" pitchFamily="2" charset="2"/>
              <a:buChar char="Ø"/>
            </a:pPr>
            <a:r>
              <a:rPr lang="ja-JP" altLang="en-US" sz="2200" dirty="0">
                <a:latin typeface="ＭＳ ゴシック" pitchFamily="49" charset="-128"/>
                <a:ea typeface="ＭＳ ゴシック" pitchFamily="49" charset="-128"/>
              </a:rPr>
              <a:t>ホルムアルデヒド	　シックハウスの原因、塗料</a:t>
            </a:r>
          </a:p>
          <a:p>
            <a:pPr marL="342900" indent="-342900">
              <a:buFont typeface="Wingdings" pitchFamily="2" charset="2"/>
              <a:buChar char="Ø"/>
            </a:pPr>
            <a:r>
              <a:rPr lang="ja-JP" altLang="en-US" sz="2200" dirty="0">
                <a:latin typeface="ＭＳ ゴシック" pitchFamily="49" charset="-128"/>
                <a:ea typeface="ＭＳ ゴシック" pitchFamily="49" charset="-128"/>
              </a:rPr>
              <a:t>トルエン		　シンナーの主成分</a:t>
            </a:r>
          </a:p>
          <a:p>
            <a:pPr marL="342900" indent="-342900">
              <a:buFont typeface="Wingdings" pitchFamily="2" charset="2"/>
              <a:buChar char="Ø"/>
            </a:pPr>
            <a:r>
              <a:rPr lang="ja-JP" altLang="en-US" sz="2200" dirty="0">
                <a:latin typeface="ＭＳ ゴシック" pitchFamily="49" charset="-128"/>
                <a:ea typeface="ＭＳ ゴシック" pitchFamily="49" charset="-128"/>
              </a:rPr>
              <a:t>フェノール		　消毒殺虫剤の主成分</a:t>
            </a:r>
          </a:p>
          <a:p>
            <a:pPr marL="342900" indent="-342900">
              <a:buFont typeface="Wingdings" pitchFamily="2" charset="2"/>
              <a:buChar char="Ø"/>
            </a:pPr>
            <a:r>
              <a:rPr lang="ja-JP" altLang="en-US" sz="2200" dirty="0">
                <a:latin typeface="ＭＳ ゴシック" pitchFamily="49" charset="-128"/>
                <a:ea typeface="ＭＳ ゴシック" pitchFamily="49" charset="-128"/>
              </a:rPr>
              <a:t>ベンゼン		　ガソリンの成分</a:t>
            </a:r>
          </a:p>
          <a:p>
            <a:pPr marL="342900" indent="-342900">
              <a:buFont typeface="Wingdings" pitchFamily="2" charset="2"/>
              <a:buChar char="Ø"/>
            </a:pPr>
            <a:r>
              <a:rPr lang="ja-JP" altLang="en-US" sz="2200" dirty="0">
                <a:latin typeface="ＭＳ ゴシック" pitchFamily="49" charset="-128"/>
                <a:ea typeface="ＭＳ ゴシック" pitchFamily="49" charset="-128"/>
              </a:rPr>
              <a:t>シアン化水素	　</a:t>
            </a:r>
            <a:r>
              <a:rPr lang="ja-JP" altLang="en-US" sz="2200" dirty="0" err="1">
                <a:latin typeface="ＭＳ ゴシック" pitchFamily="49" charset="-128"/>
                <a:ea typeface="ＭＳ ゴシック" pitchFamily="49" charset="-128"/>
              </a:rPr>
              <a:t>殺そ</a:t>
            </a:r>
            <a:r>
              <a:rPr lang="ja-JP" altLang="en-US" sz="2200" dirty="0">
                <a:latin typeface="ＭＳ ゴシック" pitchFamily="49" charset="-128"/>
                <a:ea typeface="ＭＳ ゴシック" pitchFamily="49" charset="-128"/>
              </a:rPr>
              <a:t>剤</a:t>
            </a:r>
          </a:p>
          <a:p>
            <a:pPr marL="342900" indent="-342900">
              <a:buFont typeface="Wingdings" pitchFamily="2" charset="2"/>
              <a:buChar char="Ø"/>
            </a:pPr>
            <a:r>
              <a:rPr lang="ja-JP" altLang="en-US" sz="2200" dirty="0">
                <a:latin typeface="ＭＳ ゴシック" pitchFamily="49" charset="-128"/>
                <a:ea typeface="ＭＳ ゴシック" pitchFamily="49" charset="-128"/>
              </a:rPr>
              <a:t>カドミウム		　電池、イタイイタイ病</a:t>
            </a:r>
          </a:p>
          <a:p>
            <a:pPr marL="342900" indent="-342900">
              <a:buFont typeface="Wingdings" pitchFamily="2" charset="2"/>
              <a:buChar char="Ø"/>
            </a:pPr>
            <a:r>
              <a:rPr lang="ja-JP" altLang="en-US" sz="2200" dirty="0">
                <a:latin typeface="ＭＳ ゴシック" pitchFamily="49" charset="-128"/>
                <a:ea typeface="ＭＳ ゴシック" pitchFamily="49" charset="-128"/>
              </a:rPr>
              <a:t>一酸化炭素		　車の排気ガス</a:t>
            </a:r>
          </a:p>
          <a:p>
            <a:pPr marL="342900" indent="-342900">
              <a:buFont typeface="Wingdings" pitchFamily="2" charset="2"/>
              <a:buChar char="Ø"/>
            </a:pPr>
            <a:r>
              <a:rPr lang="ja-JP" altLang="en-US" sz="2200" dirty="0">
                <a:latin typeface="ＭＳ ゴシック" pitchFamily="49" charset="-128"/>
                <a:ea typeface="ＭＳ ゴシック" pitchFamily="49" charset="-128"/>
              </a:rPr>
              <a:t>ダイオキシン	　ごみ焼却</a:t>
            </a:r>
            <a:r>
              <a:rPr lang="ja-JP" altLang="en-US" sz="2200" dirty="0" smtClean="0">
                <a:latin typeface="ＭＳ ゴシック" pitchFamily="49" charset="-128"/>
                <a:ea typeface="ＭＳ ゴシック" pitchFamily="49" charset="-128"/>
              </a:rPr>
              <a:t>煙</a:t>
            </a:r>
            <a:endParaRPr lang="ja-JP" altLang="en-US" sz="2200" dirty="0">
              <a:latin typeface="ＭＳ ゴシック" pitchFamily="49" charset="-128"/>
              <a:ea typeface="ＭＳ ゴシック" pitchFamily="49" charset="-128"/>
            </a:endParaRPr>
          </a:p>
        </p:txBody>
      </p:sp>
      <p:sp>
        <p:nvSpPr>
          <p:cNvPr id="5" name="Rectangle 19"/>
          <p:cNvSpPr>
            <a:spLocks noChangeArrowheads="1"/>
          </p:cNvSpPr>
          <p:nvPr/>
        </p:nvSpPr>
        <p:spPr bwMode="auto">
          <a:xfrm>
            <a:off x="2123728" y="6167045"/>
            <a:ext cx="695575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ＭＳ ゴシック" pitchFamily="49" charset="-128"/>
                <a:ea typeface="ＭＳ ゴシック" pitchFamily="49" charset="-128"/>
              </a:rPr>
              <a:t>喫煙と健康問題に関する検討会編</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たばこ煙の成分</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新版喫煙と健康</a:t>
            </a:r>
            <a:r>
              <a:rPr lang="en-US" altLang="ja-JP" sz="1200" dirty="0">
                <a:latin typeface="ＭＳ ゴシック" pitchFamily="49" charset="-128"/>
                <a:ea typeface="ＭＳ ゴシック" pitchFamily="49" charset="-128"/>
              </a:rPr>
              <a:t>. 37, 2002.</a:t>
            </a:r>
          </a:p>
          <a:p>
            <a:r>
              <a:rPr lang="ja-JP" altLang="en-US" sz="1200" dirty="0">
                <a:latin typeface="ＭＳ ゴシック" pitchFamily="49" charset="-128"/>
                <a:ea typeface="ＭＳ ゴシック" pitchFamily="49" charset="-128"/>
              </a:rPr>
              <a:t>厚生労働省：健康ネット </a:t>
            </a:r>
            <a:r>
              <a:rPr lang="en-US" altLang="ja-JP" sz="1200" dirty="0">
                <a:latin typeface="ＭＳ ゴシック" pitchFamily="49" charset="-128"/>
                <a:ea typeface="ＭＳ ゴシック" pitchFamily="49" charset="-128"/>
              </a:rPr>
              <a:t>http://</a:t>
            </a:r>
            <a:r>
              <a:rPr lang="en-US" altLang="ja-JP" sz="1200" dirty="0" smtClean="0">
                <a:latin typeface="ＭＳ ゴシック" pitchFamily="49" charset="-128"/>
                <a:ea typeface="ＭＳ ゴシック" pitchFamily="49" charset="-128"/>
              </a:rPr>
              <a:t>www.health-net.or.jp/tobacco/21c_tobacco/1st/23.html</a:t>
            </a:r>
          </a:p>
          <a:p>
            <a:r>
              <a:rPr lang="ja-JP" altLang="en-US" sz="1200" dirty="0">
                <a:latin typeface="ＭＳ ゴシック" pitchFamily="49" charset="-128"/>
                <a:ea typeface="ＭＳ ゴシック" pitchFamily="49" charset="-128"/>
              </a:rPr>
              <a:t>日本内科学会旧認定内科専門医会タバコ対策推進</a:t>
            </a:r>
            <a:r>
              <a:rPr lang="ja-JP" altLang="en-US" sz="1200" dirty="0" smtClean="0">
                <a:latin typeface="ＭＳ ゴシック" pitchFamily="49" charset="-128"/>
                <a:ea typeface="ＭＳ ゴシック" pitchFamily="49" charset="-128"/>
              </a:rPr>
              <a:t>委員会制作／喫煙</a:t>
            </a:r>
            <a:r>
              <a:rPr lang="ja-JP" altLang="en-US" sz="1200" dirty="0">
                <a:latin typeface="ＭＳ ゴシック" pitchFamily="49" charset="-128"/>
                <a:ea typeface="ＭＳ ゴシック" pitchFamily="49" charset="-128"/>
              </a:rPr>
              <a:t>と健康に関する</a:t>
            </a:r>
            <a:r>
              <a:rPr lang="ja-JP" altLang="en-US" sz="1200" dirty="0" smtClean="0">
                <a:latin typeface="ＭＳ ゴシック" pitchFamily="49" charset="-128"/>
                <a:ea typeface="ＭＳ ゴシック" pitchFamily="49" charset="-128"/>
              </a:rPr>
              <a:t>スライド集より</a:t>
            </a:r>
            <a:endParaRPr lang="en-US" altLang="ja-JP" sz="1200" dirty="0">
              <a:latin typeface="ＭＳ ゴシック" pitchFamily="49" charset="-128"/>
              <a:ea typeface="ＭＳ ゴシック" pitchFamily="49" charset="-128"/>
            </a:endParaRPr>
          </a:p>
        </p:txBody>
      </p:sp>
      <p:sp>
        <p:nvSpPr>
          <p:cNvPr id="9" name="Line 23"/>
          <p:cNvSpPr>
            <a:spLocks noChangeShapeType="1"/>
          </p:cNvSpPr>
          <p:nvPr/>
        </p:nvSpPr>
        <p:spPr bwMode="auto">
          <a:xfrm>
            <a:off x="1043608" y="1556420"/>
            <a:ext cx="69134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0" name="Line 24"/>
          <p:cNvSpPr>
            <a:spLocks noChangeShapeType="1"/>
          </p:cNvSpPr>
          <p:nvPr/>
        </p:nvSpPr>
        <p:spPr bwMode="auto">
          <a:xfrm>
            <a:off x="1043608" y="908720"/>
            <a:ext cx="691346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11" name="正方形/長方形 10"/>
          <p:cNvSpPr/>
          <p:nvPr/>
        </p:nvSpPr>
        <p:spPr>
          <a:xfrm>
            <a:off x="1129954" y="4851157"/>
            <a:ext cx="4572000" cy="830997"/>
          </a:xfrm>
          <a:prstGeom prst="rect">
            <a:avLst/>
          </a:prstGeom>
        </p:spPr>
        <p:txBody>
          <a:bodyPr>
            <a:spAutoFit/>
          </a:bodyPr>
          <a:lstStyle/>
          <a:p>
            <a:r>
              <a:rPr lang="en-US" altLang="ja-JP" sz="2400" dirty="0" smtClean="0">
                <a:latin typeface="ＭＳ ゴシック" pitchFamily="49" charset="-128"/>
                <a:ea typeface="ＭＳ ゴシック" pitchFamily="49" charset="-128"/>
              </a:rPr>
              <a:t>4000</a:t>
            </a:r>
            <a:r>
              <a:rPr lang="ja-JP" altLang="en-US" sz="2400" dirty="0" smtClean="0">
                <a:latin typeface="ＭＳ ゴシック" pitchFamily="49" charset="-128"/>
                <a:ea typeface="ＭＳ ゴシック" pitchFamily="49" charset="-128"/>
              </a:rPr>
              <a:t>種類以上の化学物質</a:t>
            </a:r>
          </a:p>
          <a:p>
            <a:r>
              <a:rPr lang="en-US" altLang="ja-JP" sz="2400" dirty="0" smtClean="0">
                <a:latin typeface="ＭＳ ゴシック" pitchFamily="49" charset="-128"/>
                <a:ea typeface="ＭＳ ゴシック" pitchFamily="49" charset="-128"/>
              </a:rPr>
              <a:t>60</a:t>
            </a:r>
            <a:r>
              <a:rPr lang="ja-JP" altLang="en-US" sz="2400" dirty="0" smtClean="0">
                <a:latin typeface="ＭＳ ゴシック" pitchFamily="49" charset="-128"/>
                <a:ea typeface="ＭＳ ゴシック" pitchFamily="49" charset="-128"/>
              </a:rPr>
              <a:t>種類の発がん性物質</a:t>
            </a:r>
            <a:endParaRPr lang="ja-JP" altLang="en-US" sz="2400" dirty="0">
              <a:latin typeface="ＭＳ ゴシック" pitchFamily="49" charset="-128"/>
              <a:ea typeface="ＭＳ ゴシック" pitchFamily="49" charset="-128"/>
            </a:endParaRPr>
          </a:p>
        </p:txBody>
      </p:sp>
      <p:sp>
        <p:nvSpPr>
          <p:cNvPr id="12" name="Line 23"/>
          <p:cNvSpPr>
            <a:spLocks noChangeShapeType="1"/>
          </p:cNvSpPr>
          <p:nvPr/>
        </p:nvSpPr>
        <p:spPr bwMode="auto">
          <a:xfrm>
            <a:off x="1043608" y="4823574"/>
            <a:ext cx="691346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pic>
        <p:nvPicPr>
          <p:cNvPr id="13" name="Picture 2" descr="C:\Users\高野義久\1禁煙用\肺癌学会委員会活動\イラスト関係\1-3-3\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25" t="8097" r="2599" b="11078"/>
          <a:stretch/>
        </p:blipFill>
        <p:spPr bwMode="auto">
          <a:xfrm>
            <a:off x="7092280" y="4017712"/>
            <a:ext cx="1684569" cy="20524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0983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68813"/>
            <a:ext cx="7772400" cy="720080"/>
          </a:xfrm>
        </p:spPr>
        <p:txBody>
          <a:bodyPr>
            <a:normAutofit/>
          </a:bodyPr>
          <a:lstStyle/>
          <a:p>
            <a:r>
              <a:rPr lang="ja-JP" altLang="en-US" sz="3200" dirty="0" smtClean="0">
                <a:latin typeface="ＭＳ ゴシック" pitchFamily="49" charset="-128"/>
                <a:ea typeface="ＭＳ ゴシック" pitchFamily="49" charset="-128"/>
              </a:rPr>
              <a:t>肺気腫 発症後</a:t>
            </a:r>
            <a:r>
              <a:rPr lang="ja-JP" altLang="en-US" sz="3200" dirty="0">
                <a:latin typeface="ＭＳ ゴシック" pitchFamily="49" charset="-128"/>
                <a:ea typeface="ＭＳ ゴシック" pitchFamily="49" charset="-128"/>
              </a:rPr>
              <a:t>の予後</a:t>
            </a:r>
          </a:p>
        </p:txBody>
      </p:sp>
      <p:sp>
        <p:nvSpPr>
          <p:cNvPr id="96" name="Text Box 2"/>
          <p:cNvSpPr txBox="1">
            <a:spLocks noChangeArrowheads="1"/>
          </p:cNvSpPr>
          <p:nvPr/>
        </p:nvSpPr>
        <p:spPr bwMode="auto">
          <a:xfrm>
            <a:off x="4918075" y="2876532"/>
            <a:ext cx="2743200" cy="420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ja-JP" altLang="en-US" sz="2400" b="1">
                <a:solidFill>
                  <a:srgbClr val="FF0A12"/>
                </a:solidFill>
                <a:latin typeface="ＭＳ ゴシック" pitchFamily="49" charset="-128"/>
                <a:ea typeface="ＭＳ ゴシック" pitchFamily="49" charset="-128"/>
              </a:rPr>
              <a:t>喫煙し続けた場合</a:t>
            </a:r>
            <a:endParaRPr lang="ja-JP" altLang="en-US" sz="2400">
              <a:latin typeface="ＭＳ ゴシック" pitchFamily="49" charset="-128"/>
              <a:ea typeface="ＭＳ ゴシック" pitchFamily="49" charset="-128"/>
            </a:endParaRPr>
          </a:p>
        </p:txBody>
      </p:sp>
      <p:sp>
        <p:nvSpPr>
          <p:cNvPr id="97" name="Arc 3"/>
          <p:cNvSpPr>
            <a:spLocks/>
          </p:cNvSpPr>
          <p:nvPr/>
        </p:nvSpPr>
        <p:spPr bwMode="auto">
          <a:xfrm rot="4231784" flipH="1">
            <a:off x="-4909344" y="3788550"/>
            <a:ext cx="14800263" cy="11245851"/>
          </a:xfrm>
          <a:custGeom>
            <a:avLst/>
            <a:gdLst>
              <a:gd name="G0" fmla="+- 0 0 0"/>
              <a:gd name="G1" fmla="+- 18073 0 0"/>
              <a:gd name="G2" fmla="+- 21600 0 0"/>
              <a:gd name="T0" fmla="*/ 11827 w 17389"/>
              <a:gd name="T1" fmla="*/ 0 h 18073"/>
              <a:gd name="T2" fmla="*/ 17389 w 17389"/>
              <a:gd name="T3" fmla="*/ 5261 h 18073"/>
              <a:gd name="T4" fmla="*/ 0 w 17389"/>
              <a:gd name="T5" fmla="*/ 18073 h 18073"/>
            </a:gdLst>
            <a:ahLst/>
            <a:cxnLst>
              <a:cxn ang="0">
                <a:pos x="T0" y="T1"/>
              </a:cxn>
              <a:cxn ang="0">
                <a:pos x="T2" y="T3"/>
              </a:cxn>
              <a:cxn ang="0">
                <a:pos x="T4" y="T5"/>
              </a:cxn>
            </a:cxnLst>
            <a:rect l="0" t="0" r="r" b="b"/>
            <a:pathLst>
              <a:path w="17389" h="18073" fill="none" extrusionOk="0">
                <a:moveTo>
                  <a:pt x="11827" y="-1"/>
                </a:moveTo>
                <a:cubicBezTo>
                  <a:pt x="13980" y="1407"/>
                  <a:pt x="15863" y="3189"/>
                  <a:pt x="17389" y="5260"/>
                </a:cubicBezTo>
              </a:path>
              <a:path w="17389" h="18073" stroke="0" extrusionOk="0">
                <a:moveTo>
                  <a:pt x="11827" y="-1"/>
                </a:moveTo>
                <a:cubicBezTo>
                  <a:pt x="13980" y="1407"/>
                  <a:pt x="15863" y="3189"/>
                  <a:pt x="17389" y="5260"/>
                </a:cubicBezTo>
                <a:lnTo>
                  <a:pt x="0" y="18073"/>
                </a:lnTo>
                <a:close/>
              </a:path>
            </a:pathLst>
          </a:custGeom>
          <a:noFill/>
          <a:ln w="76200">
            <a:solidFill>
              <a:srgbClr val="FF0A1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 name="Arc 4"/>
          <p:cNvSpPr>
            <a:spLocks/>
          </p:cNvSpPr>
          <p:nvPr/>
        </p:nvSpPr>
        <p:spPr bwMode="auto">
          <a:xfrm rot="2134933" flipH="1">
            <a:off x="630238" y="2890819"/>
            <a:ext cx="13404850" cy="6918325"/>
          </a:xfrm>
          <a:custGeom>
            <a:avLst/>
            <a:gdLst>
              <a:gd name="G0" fmla="+- 0 0 0"/>
              <a:gd name="G1" fmla="+- 19075 0 0"/>
              <a:gd name="G2" fmla="+- 21600 0 0"/>
              <a:gd name="T0" fmla="*/ 10132 w 15660"/>
              <a:gd name="T1" fmla="*/ 0 h 19075"/>
              <a:gd name="T2" fmla="*/ 15660 w 15660"/>
              <a:gd name="T3" fmla="*/ 4199 h 19075"/>
              <a:gd name="T4" fmla="*/ 0 w 15660"/>
              <a:gd name="T5" fmla="*/ 19075 h 19075"/>
            </a:gdLst>
            <a:ahLst/>
            <a:cxnLst>
              <a:cxn ang="0">
                <a:pos x="T0" y="T1"/>
              </a:cxn>
              <a:cxn ang="0">
                <a:pos x="T2" y="T3"/>
              </a:cxn>
              <a:cxn ang="0">
                <a:pos x="T4" y="T5"/>
              </a:cxn>
            </a:cxnLst>
            <a:rect l="0" t="0" r="r" b="b"/>
            <a:pathLst>
              <a:path w="15660" h="19075" fill="none" extrusionOk="0">
                <a:moveTo>
                  <a:pt x="10132" y="-1"/>
                </a:moveTo>
                <a:cubicBezTo>
                  <a:pt x="12189" y="1091"/>
                  <a:pt x="14056" y="2509"/>
                  <a:pt x="15660" y="4198"/>
                </a:cubicBezTo>
              </a:path>
              <a:path w="15660" h="19075" stroke="0" extrusionOk="0">
                <a:moveTo>
                  <a:pt x="10132" y="-1"/>
                </a:moveTo>
                <a:cubicBezTo>
                  <a:pt x="12189" y="1091"/>
                  <a:pt x="14056" y="2509"/>
                  <a:pt x="15660" y="4198"/>
                </a:cubicBezTo>
                <a:lnTo>
                  <a:pt x="0" y="19075"/>
                </a:lnTo>
                <a:close/>
              </a:path>
            </a:pathLst>
          </a:custGeom>
          <a:noFill/>
          <a:ln w="76200">
            <a:solidFill>
              <a:srgbClr val="0C19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9" name="Text Box 6"/>
          <p:cNvSpPr txBox="1">
            <a:spLocks noChangeArrowheads="1"/>
          </p:cNvSpPr>
          <p:nvPr/>
        </p:nvSpPr>
        <p:spPr bwMode="auto">
          <a:xfrm>
            <a:off x="5108575" y="896919"/>
            <a:ext cx="27463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solidFill>
                  <a:srgbClr val="0C19FF"/>
                </a:solidFill>
                <a:latin typeface="ＭＳ ゴシック" pitchFamily="49" charset="-128"/>
                <a:ea typeface="ＭＳ ゴシック" pitchFamily="49" charset="-128"/>
              </a:rPr>
              <a:t>禁煙した場合</a:t>
            </a:r>
            <a:endParaRPr lang="ja-JP" altLang="en-US" sz="2400">
              <a:latin typeface="ＭＳ ゴシック" pitchFamily="49" charset="-128"/>
              <a:ea typeface="ＭＳ ゴシック" pitchFamily="49" charset="-128"/>
            </a:endParaRPr>
          </a:p>
        </p:txBody>
      </p:sp>
      <p:sp>
        <p:nvSpPr>
          <p:cNvPr id="100" name="Line 7"/>
          <p:cNvSpPr>
            <a:spLocks noChangeShapeType="1"/>
          </p:cNvSpPr>
          <p:nvPr/>
        </p:nvSpPr>
        <p:spPr bwMode="auto">
          <a:xfrm>
            <a:off x="1844675" y="752457"/>
            <a:ext cx="1588" cy="487362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1" name="Line 8"/>
          <p:cNvSpPr>
            <a:spLocks noChangeShapeType="1"/>
          </p:cNvSpPr>
          <p:nvPr/>
        </p:nvSpPr>
        <p:spPr bwMode="auto">
          <a:xfrm flipH="1">
            <a:off x="1844675" y="5614969"/>
            <a:ext cx="6230938" cy="127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2" name="Line 9"/>
          <p:cNvSpPr>
            <a:spLocks noChangeShapeType="1"/>
          </p:cNvSpPr>
          <p:nvPr/>
        </p:nvSpPr>
        <p:spPr bwMode="auto">
          <a:xfrm>
            <a:off x="2835275" y="5613429"/>
            <a:ext cx="1588"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3" name="Line 10"/>
          <p:cNvSpPr>
            <a:spLocks noChangeShapeType="1"/>
          </p:cNvSpPr>
          <p:nvPr/>
        </p:nvSpPr>
        <p:spPr bwMode="auto">
          <a:xfrm>
            <a:off x="3806825" y="5613429"/>
            <a:ext cx="1588"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4" name="Line 11"/>
          <p:cNvSpPr>
            <a:spLocks noChangeShapeType="1"/>
          </p:cNvSpPr>
          <p:nvPr/>
        </p:nvSpPr>
        <p:spPr bwMode="auto">
          <a:xfrm>
            <a:off x="4778375" y="5613429"/>
            <a:ext cx="1588"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5" name="Line 12"/>
          <p:cNvSpPr>
            <a:spLocks noChangeShapeType="1"/>
          </p:cNvSpPr>
          <p:nvPr/>
        </p:nvSpPr>
        <p:spPr bwMode="auto">
          <a:xfrm>
            <a:off x="6721475" y="5613429"/>
            <a:ext cx="1588"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6" name="Text Box 13"/>
          <p:cNvSpPr txBox="1">
            <a:spLocks noChangeArrowheads="1"/>
          </p:cNvSpPr>
          <p:nvPr/>
        </p:nvSpPr>
        <p:spPr bwMode="auto">
          <a:xfrm>
            <a:off x="1221581" y="5685437"/>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0</a:t>
            </a:r>
          </a:p>
        </p:txBody>
      </p:sp>
      <p:sp>
        <p:nvSpPr>
          <p:cNvPr id="107" name="Text Box 14"/>
          <p:cNvSpPr txBox="1">
            <a:spLocks noChangeArrowheads="1"/>
          </p:cNvSpPr>
          <p:nvPr/>
        </p:nvSpPr>
        <p:spPr bwMode="auto">
          <a:xfrm>
            <a:off x="2193131" y="5685437"/>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1</a:t>
            </a:r>
          </a:p>
        </p:txBody>
      </p:sp>
      <p:sp>
        <p:nvSpPr>
          <p:cNvPr id="108" name="Text Box 15"/>
          <p:cNvSpPr txBox="1">
            <a:spLocks noChangeArrowheads="1"/>
          </p:cNvSpPr>
          <p:nvPr/>
        </p:nvSpPr>
        <p:spPr bwMode="auto">
          <a:xfrm>
            <a:off x="3161506" y="5685437"/>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2</a:t>
            </a:r>
          </a:p>
        </p:txBody>
      </p:sp>
      <p:sp>
        <p:nvSpPr>
          <p:cNvPr id="109" name="Text Box 16"/>
          <p:cNvSpPr txBox="1">
            <a:spLocks noChangeArrowheads="1"/>
          </p:cNvSpPr>
          <p:nvPr/>
        </p:nvSpPr>
        <p:spPr bwMode="auto">
          <a:xfrm>
            <a:off x="4133304" y="5685437"/>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dirty="0">
                <a:latin typeface="ＭＳ ゴシック" pitchFamily="49" charset="-128"/>
                <a:ea typeface="ＭＳ ゴシック" pitchFamily="49" charset="-128"/>
              </a:rPr>
              <a:t>3</a:t>
            </a:r>
          </a:p>
        </p:txBody>
      </p:sp>
      <p:sp>
        <p:nvSpPr>
          <p:cNvPr id="110" name="Text Box 17"/>
          <p:cNvSpPr txBox="1">
            <a:spLocks noChangeArrowheads="1"/>
          </p:cNvSpPr>
          <p:nvPr/>
        </p:nvSpPr>
        <p:spPr bwMode="auto">
          <a:xfrm>
            <a:off x="5069681" y="5685437"/>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4</a:t>
            </a:r>
          </a:p>
        </p:txBody>
      </p:sp>
      <p:sp>
        <p:nvSpPr>
          <p:cNvPr id="111" name="Text Box 18"/>
          <p:cNvSpPr txBox="1">
            <a:spLocks noChangeArrowheads="1"/>
          </p:cNvSpPr>
          <p:nvPr/>
        </p:nvSpPr>
        <p:spPr bwMode="auto">
          <a:xfrm>
            <a:off x="6038056" y="5685437"/>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5</a:t>
            </a:r>
          </a:p>
        </p:txBody>
      </p:sp>
      <p:sp>
        <p:nvSpPr>
          <p:cNvPr id="112" name="Text Box 19"/>
          <p:cNvSpPr txBox="1">
            <a:spLocks noChangeArrowheads="1"/>
          </p:cNvSpPr>
          <p:nvPr/>
        </p:nvSpPr>
        <p:spPr bwMode="auto">
          <a:xfrm>
            <a:off x="5940425" y="5113319"/>
            <a:ext cx="28638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ja-JP" altLang="en-US" sz="2400">
                <a:latin typeface="ＭＳ ゴシック" pitchFamily="49" charset="-128"/>
                <a:ea typeface="ＭＳ ゴシック" pitchFamily="49" charset="-128"/>
              </a:rPr>
              <a:t>経過観察期間</a:t>
            </a:r>
            <a:r>
              <a:rPr lang="en-US" altLang="ja-JP" sz="2400">
                <a:latin typeface="ＭＳ ゴシック" pitchFamily="49" charset="-128"/>
                <a:ea typeface="ＭＳ ゴシック" pitchFamily="49" charset="-128"/>
              </a:rPr>
              <a:t>(</a:t>
            </a:r>
            <a:r>
              <a:rPr lang="ja-JP" altLang="en-US" sz="2400">
                <a:latin typeface="ＭＳ ゴシック" pitchFamily="49" charset="-128"/>
                <a:ea typeface="ＭＳ ゴシック" pitchFamily="49" charset="-128"/>
              </a:rPr>
              <a:t>年</a:t>
            </a:r>
            <a:r>
              <a:rPr lang="en-US" altLang="ja-JP" sz="2400">
                <a:latin typeface="ＭＳ ゴシック" pitchFamily="49" charset="-128"/>
                <a:ea typeface="ＭＳ ゴシック" pitchFamily="49" charset="-128"/>
              </a:rPr>
              <a:t>)</a:t>
            </a:r>
          </a:p>
        </p:txBody>
      </p:sp>
      <p:sp>
        <p:nvSpPr>
          <p:cNvPr id="113" name="Line 22"/>
          <p:cNvSpPr>
            <a:spLocks noChangeShapeType="1"/>
          </p:cNvSpPr>
          <p:nvPr/>
        </p:nvSpPr>
        <p:spPr bwMode="auto">
          <a:xfrm rot="16200000">
            <a:off x="1789906" y="5552263"/>
            <a:ext cx="1588"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14" name="Line 23"/>
          <p:cNvSpPr>
            <a:spLocks noChangeShapeType="1"/>
          </p:cNvSpPr>
          <p:nvPr/>
        </p:nvSpPr>
        <p:spPr bwMode="auto">
          <a:xfrm rot="16200000">
            <a:off x="1781175" y="1471594"/>
            <a:ext cx="1588" cy="11588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15" name="Line 24"/>
          <p:cNvSpPr>
            <a:spLocks noChangeShapeType="1"/>
          </p:cNvSpPr>
          <p:nvPr/>
        </p:nvSpPr>
        <p:spPr bwMode="auto">
          <a:xfrm rot="16200000">
            <a:off x="1763713" y="3503594"/>
            <a:ext cx="1587" cy="100013"/>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16" name="Text Box 25"/>
          <p:cNvSpPr txBox="1">
            <a:spLocks noChangeArrowheads="1"/>
          </p:cNvSpPr>
          <p:nvPr/>
        </p:nvSpPr>
        <p:spPr bwMode="auto">
          <a:xfrm>
            <a:off x="879475" y="5421294"/>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2.4</a:t>
            </a:r>
          </a:p>
        </p:txBody>
      </p:sp>
      <p:sp>
        <p:nvSpPr>
          <p:cNvPr id="117" name="Text Box 26"/>
          <p:cNvSpPr txBox="1">
            <a:spLocks noChangeArrowheads="1"/>
          </p:cNvSpPr>
          <p:nvPr/>
        </p:nvSpPr>
        <p:spPr bwMode="auto">
          <a:xfrm>
            <a:off x="879475" y="3317857"/>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2.6</a:t>
            </a:r>
          </a:p>
        </p:txBody>
      </p:sp>
      <p:sp>
        <p:nvSpPr>
          <p:cNvPr id="118" name="Text Box 27"/>
          <p:cNvSpPr txBox="1">
            <a:spLocks noChangeArrowheads="1"/>
          </p:cNvSpPr>
          <p:nvPr/>
        </p:nvSpPr>
        <p:spPr bwMode="auto">
          <a:xfrm>
            <a:off x="879475" y="1309669"/>
            <a:ext cx="83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ja-JP" sz="2400">
                <a:latin typeface="ＭＳ ゴシック" pitchFamily="49" charset="-128"/>
                <a:ea typeface="ＭＳ ゴシック" pitchFamily="49" charset="-128"/>
              </a:rPr>
              <a:t>2.8</a:t>
            </a:r>
          </a:p>
        </p:txBody>
      </p:sp>
      <p:sp>
        <p:nvSpPr>
          <p:cNvPr id="119" name="Line 28"/>
          <p:cNvSpPr>
            <a:spLocks noChangeShapeType="1"/>
          </p:cNvSpPr>
          <p:nvPr/>
        </p:nvSpPr>
        <p:spPr bwMode="auto">
          <a:xfrm>
            <a:off x="5738813" y="5613429"/>
            <a:ext cx="1587" cy="1524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20" name="Text Box 29"/>
          <p:cNvSpPr txBox="1">
            <a:spLocks noChangeArrowheads="1"/>
          </p:cNvSpPr>
          <p:nvPr/>
        </p:nvSpPr>
        <p:spPr bwMode="auto">
          <a:xfrm>
            <a:off x="1979712" y="6261501"/>
            <a:ext cx="6912768"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1200" dirty="0" err="1">
                <a:latin typeface="ＭＳ ゴシック" pitchFamily="49" charset="-128"/>
                <a:ea typeface="ＭＳ ゴシック" pitchFamily="49" charset="-128"/>
              </a:rPr>
              <a:t>Anthonisen</a:t>
            </a:r>
            <a:r>
              <a:rPr lang="en-US" altLang="ja-JP" sz="1200" dirty="0">
                <a:latin typeface="ＭＳ ゴシック" pitchFamily="49" charset="-128"/>
                <a:ea typeface="ＭＳ ゴシック" pitchFamily="49" charset="-128"/>
              </a:rPr>
              <a:t> NR, et al. JAMA 272:1497, 1994</a:t>
            </a:r>
            <a:r>
              <a:rPr lang="en-US" altLang="ja-JP" sz="1200" dirty="0" smtClean="0">
                <a:latin typeface="ＭＳ ゴシック" pitchFamily="49" charset="-128"/>
                <a:ea typeface="ＭＳ ゴシック" pitchFamily="49" charset="-128"/>
              </a:rPr>
              <a:t>.</a:t>
            </a:r>
          </a:p>
          <a:p>
            <a:pPr>
              <a:spcBef>
                <a:spcPct val="50000"/>
              </a:spcBef>
            </a:pPr>
            <a:r>
              <a:rPr lang="ja-JP" altLang="en-US" sz="1200" dirty="0" smtClean="0">
                <a:latin typeface="ＭＳ ゴシック" pitchFamily="49" charset="-128"/>
                <a:ea typeface="ＭＳ ゴシック" pitchFamily="49" charset="-128"/>
              </a:rPr>
              <a:t>日本</a:t>
            </a:r>
            <a:r>
              <a:rPr lang="ja-JP" altLang="en-US" sz="1200" dirty="0">
                <a:latin typeface="ＭＳ ゴシック" pitchFamily="49" charset="-128"/>
                <a:ea typeface="ＭＳ ゴシック" pitchFamily="49" charset="-128"/>
              </a:rPr>
              <a:t>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en-US" altLang="ja-JP" sz="1200" dirty="0">
              <a:latin typeface="ＭＳ ゴシック" pitchFamily="49" charset="-128"/>
              <a:ea typeface="ＭＳ ゴシック" pitchFamily="49" charset="-128"/>
            </a:endParaRPr>
          </a:p>
        </p:txBody>
      </p:sp>
      <p:sp>
        <p:nvSpPr>
          <p:cNvPr id="121" name="Text Box 30"/>
          <p:cNvSpPr txBox="1">
            <a:spLocks noChangeArrowheads="1"/>
          </p:cNvSpPr>
          <p:nvPr/>
        </p:nvSpPr>
        <p:spPr bwMode="auto">
          <a:xfrm>
            <a:off x="611562" y="490727"/>
            <a:ext cx="492443" cy="1621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ja-JP" sz="2000" b="1" dirty="0">
                <a:latin typeface="ＭＳ ゴシック" pitchFamily="49" charset="-128"/>
                <a:ea typeface="ＭＳ ゴシック" pitchFamily="49" charset="-128"/>
              </a:rPr>
              <a:t>1</a:t>
            </a:r>
            <a:r>
              <a:rPr lang="ja-JP" altLang="en-US" sz="2000" b="1" dirty="0">
                <a:latin typeface="ＭＳ ゴシック" pitchFamily="49" charset="-128"/>
                <a:ea typeface="ＭＳ ゴシック" pitchFamily="49" charset="-128"/>
              </a:rPr>
              <a:t>秒量（Ｌ）</a:t>
            </a:r>
          </a:p>
        </p:txBody>
      </p:sp>
    </p:spTree>
    <p:extLst>
      <p:ext uri="{BB962C8B-B14F-4D97-AF65-F5344CB8AC3E}">
        <p14:creationId xmlns="" xmlns:p14="http://schemas.microsoft.com/office/powerpoint/2010/main" val="2834024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864095"/>
          </a:xfrm>
        </p:spPr>
        <p:txBody>
          <a:bodyPr>
            <a:normAutofit fontScale="90000"/>
          </a:bodyPr>
          <a:lstStyle/>
          <a:p>
            <a:r>
              <a:rPr lang="ja-JP" altLang="en-US" sz="3600" dirty="0" smtClean="0">
                <a:latin typeface="ＭＳ ゴシック" pitchFamily="49" charset="-128"/>
                <a:ea typeface="ＭＳ ゴシック" pitchFamily="49" charset="-128"/>
              </a:rPr>
              <a:t>ＣＴで</a:t>
            </a:r>
            <a:r>
              <a:rPr lang="ja-JP" altLang="en-US" sz="3600" dirty="0">
                <a:latin typeface="ＭＳ ゴシック" pitchFamily="49" charset="-128"/>
                <a:ea typeface="ＭＳ ゴシック" pitchFamily="49" charset="-128"/>
              </a:rPr>
              <a:t>わかる肺の破壊</a:t>
            </a:r>
            <a:r>
              <a:rPr lang="ja-JP" altLang="en-US" sz="3600" dirty="0" smtClean="0">
                <a:latin typeface="ＭＳ ゴシック" pitchFamily="49" charset="-128"/>
                <a:ea typeface="ＭＳ ゴシック" pitchFamily="49" charset="-128"/>
              </a:rPr>
              <a:t>（肺気腫・軽度）</a:t>
            </a:r>
            <a:endParaRPr lang="ja-JP" altLang="en-US" sz="3600" dirty="0">
              <a:latin typeface="ＭＳ ゴシック" pitchFamily="49" charset="-128"/>
              <a:ea typeface="ＭＳ ゴシック" pitchFamily="49" charset="-128"/>
            </a:endParaRPr>
          </a:p>
        </p:txBody>
      </p:sp>
      <p:sp>
        <p:nvSpPr>
          <p:cNvPr id="5" name="テキスト ボックス 4"/>
          <p:cNvSpPr txBox="1"/>
          <p:nvPr/>
        </p:nvSpPr>
        <p:spPr>
          <a:xfrm>
            <a:off x="467544" y="903167"/>
            <a:ext cx="8032968" cy="646331"/>
          </a:xfrm>
          <a:prstGeom prst="rect">
            <a:avLst/>
          </a:prstGeom>
          <a:noFill/>
        </p:spPr>
        <p:txBody>
          <a:bodyPr wrap="none" rtlCol="0">
            <a:spAutoFit/>
          </a:bodyPr>
          <a:lstStyle/>
          <a:p>
            <a:r>
              <a:rPr lang="ja-JP" altLang="en-US" dirty="0" smtClean="0">
                <a:latin typeface="ＭＳ ゴシック" pitchFamily="49" charset="-128"/>
                <a:ea typeface="ＭＳ ゴシック" pitchFamily="49" charset="-128"/>
              </a:rPr>
              <a:t>タバコの煙を毎日吸い込むため、肺が「とけ」肺のところどころに、小さな</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穴があいています</a:t>
            </a:r>
            <a:r>
              <a:rPr lang="ja-JP" altLang="en-US" dirty="0">
                <a:latin typeface="ＭＳ ゴシック" pitchFamily="49" charset="-128"/>
                <a:ea typeface="ＭＳ ゴシック" pitchFamily="49" charset="-128"/>
              </a:rPr>
              <a:t>。（下図：黄色部分</a:t>
            </a:r>
            <a:r>
              <a:rPr lang="ja-JP" altLang="en-US" dirty="0" smtClean="0">
                <a:latin typeface="ＭＳ ゴシック" pitchFamily="49" charset="-128"/>
                <a:ea typeface="ＭＳ ゴシック" pitchFamily="49" charset="-128"/>
              </a:rPr>
              <a:t>）まだ喫煙者自身に症状はありません</a:t>
            </a:r>
            <a:endParaRPr kumimoji="1" lang="ja-JP" altLang="en-US" dirty="0">
              <a:latin typeface="ＭＳ ゴシック" pitchFamily="49" charset="-128"/>
              <a:ea typeface="ＭＳ ゴシック" pitchFamily="49" charset="-128"/>
            </a:endParaRPr>
          </a:p>
        </p:txBody>
      </p:sp>
      <p:pic>
        <p:nvPicPr>
          <p:cNvPr id="9" name="Picture 4" descr="20020913KAMOSHIDA SYOUJI_2_or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7998" b="10265"/>
          <a:stretch/>
        </p:blipFill>
        <p:spPr bwMode="auto">
          <a:xfrm>
            <a:off x="4283969" y="1628800"/>
            <a:ext cx="3887625" cy="240007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descr="20020913KAMOSHIDA SYOUJI_2_Laa2_LungEdge"/>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7999" b="12270"/>
          <a:stretch/>
        </p:blipFill>
        <p:spPr bwMode="auto">
          <a:xfrm>
            <a:off x="4283968" y="4021813"/>
            <a:ext cx="3887625" cy="232213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8" name="Picture 2" descr="C:\Users\高野義久\1禁煙用\肺癌学会委員会活動\イラスト関係\1-3-4-8\4.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7708" r="2225" b="25889"/>
          <a:stretch/>
        </p:blipFill>
        <p:spPr bwMode="auto">
          <a:xfrm>
            <a:off x="323528" y="2636912"/>
            <a:ext cx="3736182" cy="305002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テキスト ボックス 10"/>
          <p:cNvSpPr txBox="1"/>
          <p:nvPr/>
        </p:nvSpPr>
        <p:spPr>
          <a:xfrm>
            <a:off x="683568" y="2297260"/>
            <a:ext cx="2629246"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1</a:t>
            </a:r>
            <a:r>
              <a:rPr kumimoji="1" lang="ja-JP" altLang="en-US" b="1" dirty="0" smtClean="0">
                <a:latin typeface="ＭＳ ゴシック" pitchFamily="49" charset="-128"/>
                <a:ea typeface="ＭＳ ゴシック" pitchFamily="49" charset="-128"/>
              </a:rPr>
              <a:t>日</a:t>
            </a:r>
            <a:r>
              <a:rPr lang="en-US" altLang="ja-JP" b="1" dirty="0">
                <a:latin typeface="ＭＳ ゴシック" pitchFamily="49" charset="-128"/>
                <a:ea typeface="ＭＳ ゴシック" pitchFamily="49" charset="-128"/>
              </a:rPr>
              <a:t>20</a:t>
            </a:r>
            <a:r>
              <a:rPr kumimoji="1" lang="ja-JP" altLang="en-US" b="1" dirty="0" smtClean="0">
                <a:latin typeface="ＭＳ ゴシック" pitchFamily="49" charset="-128"/>
                <a:ea typeface="ＭＳ ゴシック" pitchFamily="49" charset="-128"/>
              </a:rPr>
              <a:t>本・</a:t>
            </a:r>
            <a:r>
              <a:rPr lang="en-US" altLang="ja-JP" b="1" dirty="0">
                <a:latin typeface="ＭＳ ゴシック" pitchFamily="49" charset="-128"/>
                <a:ea typeface="ＭＳ ゴシック" pitchFamily="49" charset="-128"/>
              </a:rPr>
              <a:t>15</a:t>
            </a:r>
            <a:r>
              <a:rPr kumimoji="1" lang="ja-JP" altLang="en-US" b="1" dirty="0" smtClean="0">
                <a:latin typeface="ＭＳ ゴシック" pitchFamily="49" charset="-128"/>
                <a:ea typeface="ＭＳ ゴシック" pitchFamily="49" charset="-128"/>
              </a:rPr>
              <a:t>年間の喫煙</a:t>
            </a:r>
            <a:endParaRPr kumimoji="1" lang="ja-JP" altLang="en-US"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175025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864095"/>
          </a:xfrm>
        </p:spPr>
        <p:txBody>
          <a:bodyPr>
            <a:normAutofit/>
          </a:bodyPr>
          <a:lstStyle/>
          <a:p>
            <a:r>
              <a:rPr lang="ja-JP" altLang="en-US" sz="2800" dirty="0">
                <a:latin typeface="ＭＳ ゴシック" pitchFamily="49" charset="-128"/>
                <a:ea typeface="ＭＳ ゴシック" pitchFamily="49" charset="-128"/>
              </a:rPr>
              <a:t>ＣＴでわかる肺の破壊（肺気腫</a:t>
            </a:r>
            <a:r>
              <a:rPr lang="ja-JP" altLang="en-US" sz="2800" dirty="0" smtClean="0">
                <a:latin typeface="ＭＳ ゴシック" pitchFamily="49" charset="-128"/>
                <a:ea typeface="ＭＳ ゴシック" pitchFamily="49" charset="-128"/>
              </a:rPr>
              <a:t>・中等度</a:t>
            </a:r>
            <a:r>
              <a:rPr lang="ja-JP" altLang="en-US" sz="2800" dirty="0">
                <a:latin typeface="ＭＳ ゴシック" pitchFamily="49" charset="-128"/>
                <a:ea typeface="ＭＳ ゴシック" pitchFamily="49" charset="-128"/>
              </a:rPr>
              <a:t>）</a:t>
            </a:r>
          </a:p>
        </p:txBody>
      </p:sp>
      <p:pic>
        <p:nvPicPr>
          <p:cNvPr id="10" name="Picture 4" descr="19990318UENO YOSHIMASA_1_Laa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7820" b="26376"/>
          <a:stretch/>
        </p:blipFill>
        <p:spPr bwMode="auto">
          <a:xfrm>
            <a:off x="4723389" y="4120250"/>
            <a:ext cx="3830465" cy="21375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 descr="19990318UENO YOSHIMASA_1_or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7431" b="25045"/>
          <a:stretch/>
        </p:blipFill>
        <p:spPr bwMode="auto">
          <a:xfrm>
            <a:off x="4709309" y="1916832"/>
            <a:ext cx="3830465" cy="220341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テキスト ボックス 12"/>
          <p:cNvSpPr txBox="1"/>
          <p:nvPr/>
        </p:nvSpPr>
        <p:spPr>
          <a:xfrm>
            <a:off x="808241" y="910461"/>
            <a:ext cx="7802136" cy="923330"/>
          </a:xfrm>
          <a:prstGeom prst="rect">
            <a:avLst/>
          </a:prstGeom>
          <a:noFill/>
        </p:spPr>
        <p:txBody>
          <a:bodyPr wrap="none" rtlCol="0">
            <a:spAutoFit/>
          </a:bodyPr>
          <a:lstStyle/>
          <a:p>
            <a:r>
              <a:rPr lang="ja-JP" altLang="en-US" dirty="0" smtClean="0">
                <a:latin typeface="ＭＳ ゴシック" pitchFamily="49" charset="-128"/>
                <a:ea typeface="ＭＳ ゴシック" pitchFamily="49" charset="-128"/>
              </a:rPr>
              <a:t>タバコの煙を毎日吸い込んだため、肺が上肺を中心に「とけて」います。</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肺の内部はぼろぼろと壊れています。（</a:t>
            </a:r>
            <a:r>
              <a:rPr lang="ja-JP" altLang="en-US" dirty="0">
                <a:latin typeface="ＭＳ ゴシック" pitchFamily="49" charset="-128"/>
                <a:ea typeface="ＭＳ ゴシック" pitchFamily="49" charset="-128"/>
              </a:rPr>
              <a:t>下図：黄色部分</a:t>
            </a:r>
            <a:r>
              <a:rPr lang="ja-JP" altLang="en-US" dirty="0" smtClean="0">
                <a:latin typeface="ＭＳ ゴシック" pitchFamily="49" charset="-128"/>
                <a:ea typeface="ＭＳ ゴシック" pitchFamily="49" charset="-128"/>
              </a:rPr>
              <a:t>）</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喫煙者には咳や痰の自覚があります。</a:t>
            </a:r>
            <a:endParaRPr kumimoji="1" lang="ja-JP" altLang="en-US" dirty="0">
              <a:latin typeface="ＭＳ ゴシック" pitchFamily="49" charset="-128"/>
              <a:ea typeface="ＭＳ ゴシック" pitchFamily="49" charset="-128"/>
            </a:endParaRPr>
          </a:p>
        </p:txBody>
      </p:sp>
      <p:pic>
        <p:nvPicPr>
          <p:cNvPr id="25602" name="Picture 2" descr="C:\Users\高野義久\1禁煙用\肺癌学会委員会活動\イラスト関係\1-3-4-8\5.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1142" t="4511" r="3158" b="23507"/>
          <a:stretch/>
        </p:blipFill>
        <p:spPr bwMode="auto">
          <a:xfrm>
            <a:off x="611560" y="1779316"/>
            <a:ext cx="3744416" cy="445057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テキスト ボックス 1"/>
          <p:cNvSpPr txBox="1"/>
          <p:nvPr/>
        </p:nvSpPr>
        <p:spPr>
          <a:xfrm>
            <a:off x="395536" y="2867669"/>
            <a:ext cx="2608406"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1</a:t>
            </a:r>
            <a:r>
              <a:rPr kumimoji="1" lang="ja-JP" altLang="en-US" b="1" dirty="0" smtClean="0">
                <a:latin typeface="ＭＳ ゴシック" pitchFamily="49" charset="-128"/>
                <a:ea typeface="ＭＳ ゴシック" pitchFamily="49" charset="-128"/>
              </a:rPr>
              <a:t>日</a:t>
            </a:r>
            <a:r>
              <a:rPr kumimoji="1" lang="en-US" altLang="ja-JP" b="1" dirty="0" smtClean="0">
                <a:latin typeface="ＭＳ ゴシック" pitchFamily="49" charset="-128"/>
                <a:ea typeface="ＭＳ ゴシック" pitchFamily="49" charset="-128"/>
              </a:rPr>
              <a:t>20</a:t>
            </a:r>
            <a:r>
              <a:rPr kumimoji="1" lang="ja-JP" altLang="en-US" b="1" dirty="0" smtClean="0">
                <a:latin typeface="ＭＳ ゴシック" pitchFamily="49" charset="-128"/>
                <a:ea typeface="ＭＳ ゴシック" pitchFamily="49" charset="-128"/>
              </a:rPr>
              <a:t>本・</a:t>
            </a:r>
            <a:r>
              <a:rPr kumimoji="1" lang="en-US" altLang="ja-JP" b="1" dirty="0" smtClean="0">
                <a:latin typeface="ＭＳ ゴシック" pitchFamily="49" charset="-128"/>
                <a:ea typeface="ＭＳ ゴシック" pitchFamily="49" charset="-128"/>
              </a:rPr>
              <a:t>30</a:t>
            </a:r>
            <a:r>
              <a:rPr kumimoji="1" lang="ja-JP" altLang="en-US" b="1" dirty="0" smtClean="0">
                <a:latin typeface="ＭＳ ゴシック" pitchFamily="49" charset="-128"/>
                <a:ea typeface="ＭＳ ゴシック" pitchFamily="49" charset="-128"/>
              </a:rPr>
              <a:t>年間の喫煙</a:t>
            </a:r>
            <a:endParaRPr kumimoji="1" lang="ja-JP" altLang="en-US"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314300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9"/>
            <a:ext cx="7772400" cy="720080"/>
          </a:xfrm>
        </p:spPr>
        <p:txBody>
          <a:bodyPr>
            <a:normAutofit fontScale="90000"/>
          </a:bodyPr>
          <a:lstStyle/>
          <a:p>
            <a:r>
              <a:rPr lang="ja-JP" altLang="en-US" sz="3600" dirty="0">
                <a:latin typeface="ＭＳ ゴシック" pitchFamily="49" charset="-128"/>
                <a:ea typeface="ＭＳ ゴシック" pitchFamily="49" charset="-128"/>
              </a:rPr>
              <a:t>ＣＴでわかる肺の破壊（肺気腫</a:t>
            </a:r>
            <a:r>
              <a:rPr lang="ja-JP" altLang="en-US" sz="3600" dirty="0" smtClean="0">
                <a:latin typeface="ＭＳ ゴシック" pitchFamily="49" charset="-128"/>
                <a:ea typeface="ＭＳ ゴシック" pitchFamily="49" charset="-128"/>
              </a:rPr>
              <a:t>・高度</a:t>
            </a:r>
            <a:r>
              <a:rPr lang="ja-JP" altLang="en-US" sz="3600" dirty="0">
                <a:latin typeface="ＭＳ ゴシック" pitchFamily="49" charset="-128"/>
                <a:ea typeface="ＭＳ ゴシック" pitchFamily="49" charset="-128"/>
              </a:rPr>
              <a:t>）</a:t>
            </a:r>
          </a:p>
        </p:txBody>
      </p:sp>
      <p:sp>
        <p:nvSpPr>
          <p:cNvPr id="4" name="テキスト ボックス 3"/>
          <p:cNvSpPr txBox="1"/>
          <p:nvPr/>
        </p:nvSpPr>
        <p:spPr>
          <a:xfrm>
            <a:off x="525815" y="997620"/>
            <a:ext cx="8222649" cy="923330"/>
          </a:xfrm>
          <a:prstGeom prst="rect">
            <a:avLst/>
          </a:prstGeom>
          <a:noFill/>
        </p:spPr>
        <p:txBody>
          <a:bodyPr wrap="square" rtlCol="0">
            <a:spAutoFit/>
          </a:bodyPr>
          <a:lstStyle/>
          <a:p>
            <a:r>
              <a:rPr lang="ja-JP" altLang="en-US" dirty="0" smtClean="0">
                <a:latin typeface="ＭＳ ゴシック" pitchFamily="49" charset="-128"/>
                <a:ea typeface="ＭＳ ゴシック" pitchFamily="49" charset="-128"/>
              </a:rPr>
              <a:t>タバコの煙を長年吸い込んだため、上肺から下肺までほとんどの肺は「とけ」ボロボロ・スカスカになっています。</a:t>
            </a:r>
            <a:r>
              <a:rPr lang="ja-JP" altLang="en-US" dirty="0">
                <a:latin typeface="ＭＳ ゴシック" pitchFamily="49" charset="-128"/>
                <a:ea typeface="ＭＳ ゴシック" pitchFamily="49" charset="-128"/>
              </a:rPr>
              <a:t>（下図：黄色部分</a:t>
            </a:r>
            <a:r>
              <a:rPr lang="ja-JP" altLang="en-US" dirty="0" smtClean="0">
                <a:latin typeface="ＭＳ ゴシック" pitchFamily="49" charset="-128"/>
                <a:ea typeface="ＭＳ ゴシック" pitchFamily="49" charset="-128"/>
              </a:rPr>
              <a:t>）</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すぐに息切れを感じてしまいます。</a:t>
            </a:r>
            <a:endParaRPr kumimoji="1" lang="ja-JP" altLang="en-US" dirty="0">
              <a:latin typeface="ＭＳ ゴシック" pitchFamily="49" charset="-128"/>
              <a:ea typeface="ＭＳ ゴシック" pitchFamily="49" charset="-128"/>
            </a:endParaRPr>
          </a:p>
        </p:txBody>
      </p:sp>
      <p:pic>
        <p:nvPicPr>
          <p:cNvPr id="10" name="Picture 4" descr="19981124OOGUSHI YOSHIAKI_2_or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1334" b="16371"/>
          <a:stretch/>
        </p:blipFill>
        <p:spPr bwMode="auto">
          <a:xfrm>
            <a:off x="4788023" y="1706918"/>
            <a:ext cx="3868937" cy="24101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5" descr="19981124OOGUSHI YOSHIAKI_2_Laa2_LungEdge"/>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0447" b="15463"/>
          <a:stretch/>
        </p:blipFill>
        <p:spPr bwMode="auto">
          <a:xfrm>
            <a:off x="4788024" y="4133426"/>
            <a:ext cx="3868937" cy="247958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6" name="Picture 2" descr="C:\Users\高野義久\1禁煙用\肺癌学会委員会活動\イラスト関係\1-3-4-8\6.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223" t="21469" r="6627" b="16068"/>
          <a:stretch/>
        </p:blipFill>
        <p:spPr bwMode="auto">
          <a:xfrm>
            <a:off x="505741" y="1975688"/>
            <a:ext cx="4085646" cy="396206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テキスト ボックス 10"/>
          <p:cNvSpPr txBox="1"/>
          <p:nvPr/>
        </p:nvSpPr>
        <p:spPr>
          <a:xfrm>
            <a:off x="1403648" y="5937748"/>
            <a:ext cx="2629246"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1</a:t>
            </a:r>
            <a:r>
              <a:rPr kumimoji="1" lang="ja-JP" altLang="en-US" b="1" dirty="0" smtClean="0">
                <a:latin typeface="ＭＳ ゴシック" pitchFamily="49" charset="-128"/>
                <a:ea typeface="ＭＳ ゴシック" pitchFamily="49" charset="-128"/>
              </a:rPr>
              <a:t>日</a:t>
            </a:r>
            <a:r>
              <a:rPr lang="en-US" altLang="ja-JP" b="1" dirty="0">
                <a:latin typeface="ＭＳ ゴシック" pitchFamily="49" charset="-128"/>
                <a:ea typeface="ＭＳ ゴシック" pitchFamily="49" charset="-128"/>
              </a:rPr>
              <a:t>30</a:t>
            </a:r>
            <a:r>
              <a:rPr kumimoji="1" lang="ja-JP" altLang="en-US" b="1" dirty="0" smtClean="0">
                <a:latin typeface="ＭＳ ゴシック" pitchFamily="49" charset="-128"/>
                <a:ea typeface="ＭＳ ゴシック" pitchFamily="49" charset="-128"/>
              </a:rPr>
              <a:t>本・</a:t>
            </a:r>
            <a:r>
              <a:rPr lang="en-US" altLang="ja-JP" b="1" dirty="0">
                <a:latin typeface="ＭＳ ゴシック" pitchFamily="49" charset="-128"/>
                <a:ea typeface="ＭＳ ゴシック" pitchFamily="49" charset="-128"/>
              </a:rPr>
              <a:t>40</a:t>
            </a:r>
            <a:r>
              <a:rPr kumimoji="1" lang="ja-JP" altLang="en-US" b="1" dirty="0" smtClean="0">
                <a:latin typeface="ＭＳ ゴシック" pitchFamily="49" charset="-128"/>
                <a:ea typeface="ＭＳ ゴシック" pitchFamily="49" charset="-128"/>
              </a:rPr>
              <a:t>年間の喫煙</a:t>
            </a:r>
            <a:endParaRPr kumimoji="1" lang="ja-JP" altLang="en-US"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314300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3"/>
            <a:ext cx="7772400" cy="720835"/>
          </a:xfrm>
        </p:spPr>
        <p:txBody>
          <a:bodyPr>
            <a:normAutofit/>
          </a:bodyPr>
          <a:lstStyle/>
          <a:p>
            <a:r>
              <a:rPr lang="ja-JP" altLang="en-US" sz="3600" dirty="0" smtClean="0">
                <a:latin typeface="ＭＳ ゴシック" pitchFamily="49" charset="-128"/>
                <a:ea typeface="ＭＳ ゴシック" pitchFamily="49" charset="-128"/>
              </a:rPr>
              <a:t>ＣＯＰＤの肉眼像</a:t>
            </a:r>
            <a:endParaRPr lang="ja-JP" altLang="en-US" sz="3600" dirty="0">
              <a:latin typeface="ＭＳ ゴシック" pitchFamily="49" charset="-128"/>
              <a:ea typeface="ＭＳ ゴシック" pitchFamily="49" charset="-128"/>
            </a:endParaRPr>
          </a:p>
        </p:txBody>
      </p:sp>
      <p:sp>
        <p:nvSpPr>
          <p:cNvPr id="4" name="テキスト ボックス 3"/>
          <p:cNvSpPr txBox="1"/>
          <p:nvPr/>
        </p:nvSpPr>
        <p:spPr>
          <a:xfrm>
            <a:off x="1542404" y="837468"/>
            <a:ext cx="6186309" cy="369332"/>
          </a:xfrm>
          <a:prstGeom prst="rect">
            <a:avLst/>
          </a:prstGeom>
          <a:noFill/>
        </p:spPr>
        <p:txBody>
          <a:bodyPr wrap="none" rtlCol="0">
            <a:spAutoFit/>
          </a:bodyPr>
          <a:lstStyle/>
          <a:p>
            <a:r>
              <a:rPr lang="ja-JP" altLang="en-US" dirty="0" smtClean="0">
                <a:latin typeface="ＭＳ ゴシック" pitchFamily="49" charset="-128"/>
                <a:ea typeface="ＭＳ ゴシック" pitchFamily="49" charset="-128"/>
              </a:rPr>
              <a:t>タバコの煙で、肺がとけ、穴があいています（矢印部分）</a:t>
            </a:r>
            <a:endParaRPr kumimoji="1" lang="ja-JP" altLang="en-US" dirty="0">
              <a:latin typeface="ＭＳ ゴシック" pitchFamily="49" charset="-128"/>
              <a:ea typeface="ＭＳ ゴシック" pitchFamily="49" charset="-128"/>
            </a:endParaRPr>
          </a:p>
        </p:txBody>
      </p:sp>
      <p:pic>
        <p:nvPicPr>
          <p:cNvPr id="18436"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966" r="26395"/>
          <a:stretch/>
        </p:blipFill>
        <p:spPr bwMode="auto">
          <a:xfrm>
            <a:off x="611560" y="1645121"/>
            <a:ext cx="3788229" cy="444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296" r="29649"/>
          <a:stretch/>
        </p:blipFill>
        <p:spPr bwMode="auto">
          <a:xfrm>
            <a:off x="4572000" y="1641158"/>
            <a:ext cx="4220641" cy="4452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左矢印 11"/>
          <p:cNvSpPr/>
          <p:nvPr/>
        </p:nvSpPr>
        <p:spPr>
          <a:xfrm>
            <a:off x="8181081" y="2793276"/>
            <a:ext cx="611560" cy="504056"/>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6" name="左矢印 15"/>
          <p:cNvSpPr/>
          <p:nvPr/>
        </p:nvSpPr>
        <p:spPr>
          <a:xfrm>
            <a:off x="7740352" y="3765384"/>
            <a:ext cx="611560" cy="504056"/>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7" name="左矢印 16"/>
          <p:cNvSpPr/>
          <p:nvPr/>
        </p:nvSpPr>
        <p:spPr>
          <a:xfrm>
            <a:off x="8181081" y="4845504"/>
            <a:ext cx="611560" cy="504056"/>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8" name="左矢印 17"/>
          <p:cNvSpPr/>
          <p:nvPr/>
        </p:nvSpPr>
        <p:spPr>
          <a:xfrm>
            <a:off x="6444208" y="2325224"/>
            <a:ext cx="611560" cy="504056"/>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21" name="左矢印 20"/>
          <p:cNvSpPr/>
          <p:nvPr/>
        </p:nvSpPr>
        <p:spPr>
          <a:xfrm rot="16200000">
            <a:off x="989856" y="1446395"/>
            <a:ext cx="611560" cy="504056"/>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22" name="左矢印 21"/>
          <p:cNvSpPr/>
          <p:nvPr/>
        </p:nvSpPr>
        <p:spPr>
          <a:xfrm rot="16200000">
            <a:off x="2079773" y="1446394"/>
            <a:ext cx="611560" cy="504056"/>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23" name="左矢印 22"/>
          <p:cNvSpPr/>
          <p:nvPr/>
        </p:nvSpPr>
        <p:spPr>
          <a:xfrm rot="16200000">
            <a:off x="3222104" y="1711697"/>
            <a:ext cx="611560" cy="504056"/>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24" name="正方形/長方形 23"/>
          <p:cNvSpPr/>
          <p:nvPr/>
        </p:nvSpPr>
        <p:spPr>
          <a:xfrm>
            <a:off x="1270892" y="5651956"/>
            <a:ext cx="2509020" cy="369332"/>
          </a:xfrm>
          <a:prstGeom prst="rect">
            <a:avLst/>
          </a:prstGeom>
          <a:solidFill>
            <a:schemeClr val="bg1"/>
          </a:solidFill>
        </p:spPr>
        <p:txBody>
          <a:bodyPr wrap="none">
            <a:spAutoFit/>
          </a:bodyPr>
          <a:lstStyle/>
          <a:p>
            <a:pPr algn="ctr"/>
            <a:r>
              <a:rPr lang="ja-JP" altLang="en-US" b="1" dirty="0">
                <a:latin typeface="ＭＳ ゴシック" pitchFamily="49" charset="-128"/>
                <a:ea typeface="ＭＳ ゴシック" pitchFamily="49" charset="-128"/>
              </a:rPr>
              <a:t>比較的正常に近い部分</a:t>
            </a:r>
          </a:p>
        </p:txBody>
      </p:sp>
    </p:spTree>
    <p:extLst>
      <p:ext uri="{BB962C8B-B14F-4D97-AF65-F5344CB8AC3E}">
        <p14:creationId xmlns="" xmlns:p14="http://schemas.microsoft.com/office/powerpoint/2010/main" val="3732891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609644"/>
          </a:xfrm>
        </p:spPr>
        <p:txBody>
          <a:bodyPr>
            <a:normAutofit/>
          </a:bodyPr>
          <a:lstStyle/>
          <a:p>
            <a:r>
              <a:rPr lang="ja-JP" altLang="en-US" sz="2800" dirty="0" smtClean="0">
                <a:latin typeface="ＭＳ ゴシック" pitchFamily="49" charset="-128"/>
                <a:ea typeface="ＭＳ ゴシック" pitchFamily="49" charset="-128"/>
              </a:rPr>
              <a:t>小児期の喫煙と気管支喘息の発症</a:t>
            </a:r>
            <a:endParaRPr lang="ja-JP" altLang="en-US" sz="2800" dirty="0">
              <a:latin typeface="ＭＳ ゴシック" pitchFamily="49" charset="-128"/>
              <a:ea typeface="ＭＳ ゴシック" pitchFamily="49" charset="-128"/>
            </a:endParaRPr>
          </a:p>
        </p:txBody>
      </p:sp>
      <p:sp>
        <p:nvSpPr>
          <p:cNvPr id="8" name="Text Box 6"/>
          <p:cNvSpPr txBox="1">
            <a:spLocks noChangeArrowheads="1"/>
          </p:cNvSpPr>
          <p:nvPr/>
        </p:nvSpPr>
        <p:spPr bwMode="auto">
          <a:xfrm>
            <a:off x="2603579" y="6433591"/>
            <a:ext cx="628890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en-US" altLang="ja-JP" sz="1400" dirty="0">
                <a:latin typeface="ＭＳ ゴシック" pitchFamily="49" charset="-128"/>
                <a:ea typeface="ＭＳ ゴシック" pitchFamily="49" charset="-128"/>
              </a:rPr>
              <a:t>Gilliland FD, et al: Am J </a:t>
            </a:r>
            <a:r>
              <a:rPr lang="en-US" altLang="ja-JP" sz="1400" dirty="0" err="1">
                <a:latin typeface="ＭＳ ゴシック" pitchFamily="49" charset="-128"/>
                <a:ea typeface="ＭＳ ゴシック" pitchFamily="49" charset="-128"/>
              </a:rPr>
              <a:t>Respir</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Crit</a:t>
            </a:r>
            <a:r>
              <a:rPr lang="en-US" altLang="ja-JP" sz="1400" dirty="0">
                <a:latin typeface="ＭＳ ゴシック" pitchFamily="49" charset="-128"/>
                <a:ea typeface="ＭＳ ゴシック" pitchFamily="49" charset="-128"/>
              </a:rPr>
              <a:t> Care Med </a:t>
            </a:r>
            <a:r>
              <a:rPr lang="en-US" altLang="ja-JP" sz="1400" dirty="0" smtClean="0">
                <a:latin typeface="ＭＳ ゴシック" pitchFamily="49" charset="-128"/>
                <a:ea typeface="ＭＳ ゴシック" pitchFamily="49" charset="-128"/>
              </a:rPr>
              <a:t>174; </a:t>
            </a:r>
            <a:r>
              <a:rPr lang="en-US" altLang="ja-JP" sz="1400" dirty="0">
                <a:latin typeface="ＭＳ ゴシック" pitchFamily="49" charset="-128"/>
                <a:ea typeface="ＭＳ ゴシック" pitchFamily="49" charset="-128"/>
              </a:rPr>
              <a:t>1094–1100, 2006.</a:t>
            </a:r>
          </a:p>
        </p:txBody>
      </p:sp>
      <p:sp>
        <p:nvSpPr>
          <p:cNvPr id="9" name="Text Box 7"/>
          <p:cNvSpPr txBox="1">
            <a:spLocks noChangeArrowheads="1"/>
          </p:cNvSpPr>
          <p:nvPr/>
        </p:nvSpPr>
        <p:spPr bwMode="auto">
          <a:xfrm>
            <a:off x="1043608" y="836712"/>
            <a:ext cx="9368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1800" b="1" dirty="0">
                <a:latin typeface="ＭＳ ゴシック" pitchFamily="49" charset="-128"/>
                <a:ea typeface="ＭＳ ゴシック" pitchFamily="49" charset="-128"/>
              </a:rPr>
              <a:t>（倍）</a:t>
            </a:r>
          </a:p>
        </p:txBody>
      </p:sp>
      <p:sp>
        <p:nvSpPr>
          <p:cNvPr id="2" name="テキスト ボックス 1"/>
          <p:cNvSpPr txBox="1"/>
          <p:nvPr/>
        </p:nvSpPr>
        <p:spPr>
          <a:xfrm>
            <a:off x="5436096" y="692696"/>
            <a:ext cx="3070071" cy="369332"/>
          </a:xfrm>
          <a:prstGeom prst="rect">
            <a:avLst/>
          </a:prstGeom>
          <a:noFill/>
        </p:spPr>
        <p:txBody>
          <a:bodyPr wrap="none" rtlCol="0">
            <a:spAutoFit/>
          </a:bodyPr>
          <a:lstStyle/>
          <a:p>
            <a:r>
              <a:rPr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8</a:t>
            </a:r>
            <a:r>
              <a:rPr kumimoji="1" lang="ja-JP" altLang="en-US" dirty="0" smtClean="0">
                <a:latin typeface="ＭＳ ゴシック" pitchFamily="49" charset="-128"/>
                <a:ea typeface="ＭＳ ゴシック" pitchFamily="49" charset="-128"/>
              </a:rPr>
              <a:t>～</a:t>
            </a:r>
            <a:r>
              <a:rPr kumimoji="1" lang="en-US" altLang="ja-JP" dirty="0" smtClean="0">
                <a:latin typeface="ＭＳ ゴシック" pitchFamily="49" charset="-128"/>
                <a:ea typeface="ＭＳ ゴシック" pitchFamily="49" charset="-128"/>
              </a:rPr>
              <a:t>15</a:t>
            </a:r>
            <a:r>
              <a:rPr kumimoji="1" lang="ja-JP" altLang="en-US" dirty="0" smtClean="0">
                <a:latin typeface="ＭＳ ゴシック" pitchFamily="49" charset="-128"/>
                <a:ea typeface="ＭＳ ゴシック" pitchFamily="49" charset="-128"/>
              </a:rPr>
              <a:t>歳の小児の</a:t>
            </a:r>
            <a:r>
              <a:rPr lang="ja-JP" altLang="en-US" dirty="0" smtClean="0">
                <a:latin typeface="ＭＳ ゴシック" pitchFamily="49" charset="-128"/>
                <a:ea typeface="ＭＳ ゴシック" pitchFamily="49" charset="-128"/>
              </a:rPr>
              <a:t>データ）</a:t>
            </a:r>
            <a:endParaRPr kumimoji="1" lang="en-US" altLang="ja-JP" dirty="0" smtClean="0">
              <a:latin typeface="ＭＳ ゴシック" pitchFamily="49" charset="-128"/>
              <a:ea typeface="ＭＳ ゴシック" pitchFamily="49" charset="-128"/>
            </a:endParaRPr>
          </a:p>
        </p:txBody>
      </p:sp>
      <p:sp>
        <p:nvSpPr>
          <p:cNvPr id="4" name="テキスト ボックス 3"/>
          <p:cNvSpPr txBox="1"/>
          <p:nvPr/>
        </p:nvSpPr>
        <p:spPr>
          <a:xfrm>
            <a:off x="683568" y="980728"/>
            <a:ext cx="360040" cy="3046988"/>
          </a:xfrm>
          <a:prstGeom prst="rect">
            <a:avLst/>
          </a:prstGeom>
          <a:noFill/>
        </p:spPr>
        <p:txBody>
          <a:bodyPr wrap="square" rtlCol="0">
            <a:spAutoFit/>
          </a:bodyPr>
          <a:lstStyle/>
          <a:p>
            <a:r>
              <a:rPr kumimoji="1" lang="ja-JP" altLang="en-US" sz="2400" dirty="0" smtClean="0">
                <a:latin typeface="ＭＳ ゴシック" pitchFamily="49" charset="-128"/>
                <a:ea typeface="ＭＳ ゴシック" pitchFamily="49" charset="-128"/>
              </a:rPr>
              <a:t>気管支</a:t>
            </a:r>
            <a:r>
              <a:rPr lang="ja-JP" altLang="en-US" sz="2400" dirty="0" smtClean="0">
                <a:latin typeface="ＭＳ ゴシック" pitchFamily="49" charset="-128"/>
                <a:ea typeface="ＭＳ ゴシック" pitchFamily="49" charset="-128"/>
              </a:rPr>
              <a:t>喘息の発症</a:t>
            </a:r>
            <a:endParaRPr kumimoji="1" lang="ja-JP" altLang="en-US" sz="2400" dirty="0">
              <a:latin typeface="ＭＳ ゴシック" pitchFamily="49" charset="-128"/>
              <a:ea typeface="ＭＳ ゴシック" pitchFamily="49" charset="-128"/>
            </a:endParaRPr>
          </a:p>
        </p:txBody>
      </p:sp>
      <p:graphicFrame>
        <p:nvGraphicFramePr>
          <p:cNvPr id="5" name="グラフ 4"/>
          <p:cNvGraphicFramePr/>
          <p:nvPr>
            <p:extLst>
              <p:ext uri="{D42A27DB-BD31-4B8C-83A1-F6EECF244321}">
                <p14:modId xmlns="" xmlns:p14="http://schemas.microsoft.com/office/powerpoint/2010/main" val="2347970985"/>
              </p:ext>
            </p:extLst>
          </p:nvPr>
        </p:nvGraphicFramePr>
        <p:xfrm>
          <a:off x="1187624" y="1180976"/>
          <a:ext cx="7200800" cy="455228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5069472" y="5765194"/>
            <a:ext cx="2121093" cy="400110"/>
          </a:xfrm>
          <a:prstGeom prst="rect">
            <a:avLst/>
          </a:prstGeom>
          <a:noFill/>
        </p:spPr>
        <p:txBody>
          <a:bodyPr wrap="none" rtlCol="0">
            <a:spAutoFit/>
          </a:bodyPr>
          <a:lstStyle/>
          <a:p>
            <a:r>
              <a:rPr kumimoji="1" lang="en-US" altLang="ja-JP" sz="2000" b="1" dirty="0" smtClean="0">
                <a:latin typeface="ＭＳ ゴシック" pitchFamily="49" charset="-128"/>
                <a:ea typeface="ＭＳ ゴシック" pitchFamily="49" charset="-128"/>
              </a:rPr>
              <a:t>1</a:t>
            </a:r>
            <a:r>
              <a:rPr lang="ja-JP" altLang="en-US" sz="2000" b="1" dirty="0">
                <a:latin typeface="ＭＳ ゴシック" pitchFamily="49" charset="-128"/>
                <a:ea typeface="ＭＳ ゴシック" pitchFamily="49" charset="-128"/>
              </a:rPr>
              <a:t>週間</a:t>
            </a:r>
            <a:r>
              <a:rPr kumimoji="1" lang="ja-JP" altLang="en-US" sz="2000" b="1" dirty="0" smtClean="0">
                <a:latin typeface="ＭＳ ゴシック" pitchFamily="49" charset="-128"/>
                <a:ea typeface="ＭＳ ゴシック" pitchFamily="49" charset="-128"/>
              </a:rPr>
              <a:t>の喫煙本数</a:t>
            </a:r>
            <a:endParaRPr kumimoji="1" lang="ja-JP" altLang="en-US" sz="2000" b="1" dirty="0">
              <a:latin typeface="ＭＳ ゴシック" pitchFamily="49" charset="-128"/>
              <a:ea typeface="ＭＳ ゴシック" pitchFamily="49" charset="-128"/>
            </a:endParaRPr>
          </a:p>
        </p:txBody>
      </p:sp>
      <p:sp>
        <p:nvSpPr>
          <p:cNvPr id="11" name="右大かっこ 10"/>
          <p:cNvSpPr/>
          <p:nvPr/>
        </p:nvSpPr>
        <p:spPr>
          <a:xfrm rot="5400000">
            <a:off x="6049696" y="4632602"/>
            <a:ext cx="140949" cy="2232247"/>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3" name="テキスト ボックス 12"/>
          <p:cNvSpPr txBox="1"/>
          <p:nvPr/>
        </p:nvSpPr>
        <p:spPr>
          <a:xfrm flipH="1" flipV="1">
            <a:off x="7366833" y="1266373"/>
            <a:ext cx="216024" cy="369332"/>
          </a:xfrm>
          <a:prstGeom prst="rect">
            <a:avLst/>
          </a:prstGeom>
          <a:noFill/>
        </p:spPr>
        <p:txBody>
          <a:bodyPr wrap="squar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2174036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648072"/>
          </a:xfrm>
        </p:spPr>
        <p:txBody>
          <a:bodyPr>
            <a:normAutofit/>
          </a:bodyPr>
          <a:lstStyle/>
          <a:p>
            <a:r>
              <a:rPr lang="ja-JP" altLang="en-US" sz="3200" dirty="0" smtClean="0">
                <a:latin typeface="ＭＳ ゴシック" pitchFamily="49" charset="-128"/>
                <a:ea typeface="ＭＳ ゴシック" pitchFamily="49" charset="-128"/>
              </a:rPr>
              <a:t>気管支喘息患者の喫煙と肺機能低下</a:t>
            </a:r>
            <a:endParaRPr lang="ja-JP" altLang="en-US" sz="3200" dirty="0">
              <a:latin typeface="ＭＳ ゴシック" pitchFamily="49" charset="-128"/>
              <a:ea typeface="ＭＳ ゴシック" pitchFamily="49" charset="-128"/>
            </a:endParaRPr>
          </a:p>
        </p:txBody>
      </p:sp>
      <p:graphicFrame>
        <p:nvGraphicFramePr>
          <p:cNvPr id="6145" name="グラフ 6144"/>
          <p:cNvGraphicFramePr/>
          <p:nvPr>
            <p:extLst>
              <p:ext uri="{D42A27DB-BD31-4B8C-83A1-F6EECF244321}">
                <p14:modId xmlns="" xmlns:p14="http://schemas.microsoft.com/office/powerpoint/2010/main" val="3639754999"/>
              </p:ext>
            </p:extLst>
          </p:nvPr>
        </p:nvGraphicFramePr>
        <p:xfrm>
          <a:off x="1043608" y="980729"/>
          <a:ext cx="7513948" cy="5308846"/>
        </p:xfrm>
        <a:graphic>
          <a:graphicData uri="http://schemas.openxmlformats.org/drawingml/2006/chart">
            <c:chart xmlns:c="http://schemas.openxmlformats.org/drawingml/2006/chart" xmlns:r="http://schemas.openxmlformats.org/officeDocument/2006/relationships" r:id="rId3"/>
          </a:graphicData>
        </a:graphic>
      </p:graphicFrame>
      <p:sp>
        <p:nvSpPr>
          <p:cNvPr id="6146" name="正方形/長方形 6145"/>
          <p:cNvSpPr/>
          <p:nvPr/>
        </p:nvSpPr>
        <p:spPr>
          <a:xfrm>
            <a:off x="2843808" y="6289575"/>
            <a:ext cx="5904656" cy="307777"/>
          </a:xfrm>
          <a:prstGeom prst="rect">
            <a:avLst/>
          </a:prstGeom>
        </p:spPr>
        <p:txBody>
          <a:bodyPr wrap="square">
            <a:spAutoFit/>
          </a:bodyPr>
          <a:lstStyle/>
          <a:p>
            <a:r>
              <a:rPr lang="en-US" altLang="ja-JP" sz="1400" dirty="0">
                <a:latin typeface="ＭＳ ゴシック" pitchFamily="49" charset="-128"/>
                <a:ea typeface="ＭＳ ゴシック" pitchFamily="49" charset="-128"/>
              </a:rPr>
              <a:t>James AL, </a:t>
            </a:r>
            <a:r>
              <a:rPr lang="en-US" altLang="ja-JP" sz="1400" dirty="0" smtClean="0">
                <a:latin typeface="ＭＳ ゴシック" pitchFamily="49" charset="-128"/>
                <a:ea typeface="ＭＳ ゴシック" pitchFamily="49" charset="-128"/>
              </a:rPr>
              <a:t>et al: Am </a:t>
            </a:r>
            <a:r>
              <a:rPr lang="en-US" altLang="ja-JP" sz="1400" dirty="0">
                <a:latin typeface="ＭＳ ゴシック" pitchFamily="49" charset="-128"/>
                <a:ea typeface="ＭＳ ゴシック" pitchFamily="49" charset="-128"/>
              </a:rPr>
              <a:t>J </a:t>
            </a:r>
            <a:r>
              <a:rPr lang="en-US" altLang="ja-JP" sz="1400" dirty="0" err="1">
                <a:latin typeface="ＭＳ ゴシック" pitchFamily="49" charset="-128"/>
                <a:ea typeface="ＭＳ ゴシック" pitchFamily="49" charset="-128"/>
              </a:rPr>
              <a:t>Respir</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Crit</a:t>
            </a:r>
            <a:r>
              <a:rPr lang="en-US" altLang="ja-JP" sz="1400" dirty="0">
                <a:latin typeface="ＭＳ ゴシック" pitchFamily="49" charset="-128"/>
                <a:ea typeface="ＭＳ ゴシック" pitchFamily="49" charset="-128"/>
              </a:rPr>
              <a:t> Care </a:t>
            </a:r>
            <a:r>
              <a:rPr lang="en-US" altLang="ja-JP" sz="1400" dirty="0" smtClean="0">
                <a:latin typeface="ＭＳ ゴシック" pitchFamily="49" charset="-128"/>
                <a:ea typeface="ＭＳ ゴシック" pitchFamily="49" charset="-128"/>
              </a:rPr>
              <a:t>Med 171; 109-114</a:t>
            </a:r>
            <a:r>
              <a:rPr lang="en-US" altLang="ja-JP" sz="1400" dirty="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 2005.</a:t>
            </a:r>
            <a:endParaRPr lang="ja-JP" altLang="en-US" sz="1400" dirty="0">
              <a:latin typeface="ＭＳ ゴシック" pitchFamily="49" charset="-128"/>
              <a:ea typeface="ＭＳ ゴシック" pitchFamily="49" charset="-128"/>
            </a:endParaRPr>
          </a:p>
        </p:txBody>
      </p:sp>
      <p:sp>
        <p:nvSpPr>
          <p:cNvPr id="2" name="テキスト ボックス 1"/>
          <p:cNvSpPr txBox="1"/>
          <p:nvPr/>
        </p:nvSpPr>
        <p:spPr>
          <a:xfrm>
            <a:off x="509935" y="1268760"/>
            <a:ext cx="461665" cy="2368597"/>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１秒量の低下スピード</a:t>
            </a:r>
            <a:endParaRPr kumimoji="1" lang="ja-JP" altLang="en-US" b="1" dirty="0">
              <a:latin typeface="ＭＳ ゴシック" pitchFamily="49" charset="-128"/>
              <a:ea typeface="ＭＳ ゴシック" pitchFamily="49" charset="-128"/>
            </a:endParaRPr>
          </a:p>
        </p:txBody>
      </p:sp>
      <p:sp>
        <p:nvSpPr>
          <p:cNvPr id="4" name="テキスト ボックス 3"/>
          <p:cNvSpPr txBox="1"/>
          <p:nvPr/>
        </p:nvSpPr>
        <p:spPr>
          <a:xfrm>
            <a:off x="107504" y="3717032"/>
            <a:ext cx="1223412" cy="369332"/>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a:t>
            </a:r>
            <a:r>
              <a:rPr lang="en-US" altLang="ja-JP" b="1" dirty="0" smtClean="0">
                <a:latin typeface="ＭＳ ゴシック" pitchFamily="49" charset="-128"/>
                <a:ea typeface="ＭＳ ゴシック" pitchFamily="49" charset="-128"/>
              </a:rPr>
              <a:t>ml/</a:t>
            </a:r>
            <a:r>
              <a:rPr lang="ja-JP" altLang="en-US" b="1" dirty="0" smtClean="0">
                <a:latin typeface="ＭＳ ゴシック" pitchFamily="49" charset="-128"/>
                <a:ea typeface="ＭＳ ゴシック" pitchFamily="49" charset="-128"/>
              </a:rPr>
              <a:t>年）</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2166120" y="3356992"/>
            <a:ext cx="461665" cy="775212"/>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非喫煙</a:t>
            </a:r>
            <a:endParaRPr kumimoji="1" lang="ja-JP" altLang="en-US" b="1" dirty="0">
              <a:latin typeface="ＭＳ ゴシック" pitchFamily="49" charset="-128"/>
              <a:ea typeface="ＭＳ ゴシック" pitchFamily="49" charset="-128"/>
            </a:endParaRPr>
          </a:p>
        </p:txBody>
      </p:sp>
      <p:sp>
        <p:nvSpPr>
          <p:cNvPr id="8" name="テキスト ボックス 7"/>
          <p:cNvSpPr txBox="1"/>
          <p:nvPr/>
        </p:nvSpPr>
        <p:spPr>
          <a:xfrm>
            <a:off x="5538882" y="2492896"/>
            <a:ext cx="461665" cy="775212"/>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非喫煙</a:t>
            </a:r>
            <a:endParaRPr kumimoji="1" lang="ja-JP" altLang="en-US" b="1" dirty="0">
              <a:latin typeface="ＭＳ ゴシック" pitchFamily="49" charset="-128"/>
              <a:ea typeface="ＭＳ ゴシック" pitchFamily="49" charset="-128"/>
            </a:endParaRPr>
          </a:p>
        </p:txBody>
      </p:sp>
      <p:sp>
        <p:nvSpPr>
          <p:cNvPr id="9" name="テキスト ボックス 8"/>
          <p:cNvSpPr txBox="1"/>
          <p:nvPr/>
        </p:nvSpPr>
        <p:spPr>
          <a:xfrm>
            <a:off x="2814221" y="3356992"/>
            <a:ext cx="461665" cy="1002839"/>
          </a:xfrm>
          <a:prstGeom prst="rect">
            <a:avLst/>
          </a:prstGeom>
          <a:noFill/>
        </p:spPr>
        <p:txBody>
          <a:bodyPr vert="eaVert" wrap="none" rtlCol="0">
            <a:spAutoFit/>
          </a:bodyPr>
          <a:lstStyle/>
          <a:p>
            <a:r>
              <a:rPr lang="ja-JP" altLang="en-US" b="1" dirty="0">
                <a:latin typeface="ＭＳ ゴシック" pitchFamily="49" charset="-128"/>
                <a:ea typeface="ＭＳ ゴシック" pitchFamily="49" charset="-128"/>
              </a:rPr>
              <a:t>過去</a:t>
            </a:r>
            <a:r>
              <a:rPr kumimoji="1" lang="ja-JP" altLang="en-US" b="1" dirty="0" smtClean="0">
                <a:latin typeface="ＭＳ ゴシック" pitchFamily="49" charset="-128"/>
                <a:ea typeface="ＭＳ ゴシック" pitchFamily="49" charset="-128"/>
              </a:rPr>
              <a:t>喫煙</a:t>
            </a:r>
            <a:endParaRPr kumimoji="1" lang="ja-JP" altLang="en-US" b="1" dirty="0">
              <a:latin typeface="ＭＳ ゴシック" pitchFamily="49" charset="-128"/>
              <a:ea typeface="ＭＳ ゴシック" pitchFamily="49" charset="-128"/>
            </a:endParaRPr>
          </a:p>
        </p:txBody>
      </p:sp>
      <p:sp>
        <p:nvSpPr>
          <p:cNvPr id="10" name="テキスト ボックス 9"/>
          <p:cNvSpPr txBox="1"/>
          <p:nvPr/>
        </p:nvSpPr>
        <p:spPr>
          <a:xfrm>
            <a:off x="6198567" y="2492896"/>
            <a:ext cx="461665" cy="1002839"/>
          </a:xfrm>
          <a:prstGeom prst="rect">
            <a:avLst/>
          </a:prstGeom>
          <a:noFill/>
        </p:spPr>
        <p:txBody>
          <a:bodyPr vert="eaVert" wrap="none" rtlCol="0">
            <a:spAutoFit/>
          </a:bodyPr>
          <a:lstStyle/>
          <a:p>
            <a:r>
              <a:rPr lang="ja-JP" altLang="en-US" b="1" dirty="0">
                <a:latin typeface="ＭＳ ゴシック" pitchFamily="49" charset="-128"/>
                <a:ea typeface="ＭＳ ゴシック" pitchFamily="49" charset="-128"/>
              </a:rPr>
              <a:t>過去</a:t>
            </a:r>
            <a:r>
              <a:rPr kumimoji="1" lang="ja-JP" altLang="en-US" b="1" dirty="0" smtClean="0">
                <a:latin typeface="ＭＳ ゴシック" pitchFamily="49" charset="-128"/>
                <a:ea typeface="ＭＳ ゴシック" pitchFamily="49" charset="-128"/>
              </a:rPr>
              <a:t>喫煙</a:t>
            </a:r>
            <a:endParaRPr kumimoji="1" lang="ja-JP" altLang="en-US" b="1" dirty="0">
              <a:latin typeface="ＭＳ ゴシック" pitchFamily="49" charset="-128"/>
              <a:ea typeface="ＭＳ ゴシック" pitchFamily="49" charset="-128"/>
            </a:endParaRPr>
          </a:p>
        </p:txBody>
      </p:sp>
      <p:sp>
        <p:nvSpPr>
          <p:cNvPr id="11" name="テキスト ボックス 10"/>
          <p:cNvSpPr txBox="1"/>
          <p:nvPr/>
        </p:nvSpPr>
        <p:spPr>
          <a:xfrm>
            <a:off x="3390373" y="2132856"/>
            <a:ext cx="461665" cy="2605457"/>
          </a:xfrm>
          <a:prstGeom prst="rect">
            <a:avLst/>
          </a:prstGeom>
          <a:noFill/>
        </p:spPr>
        <p:txBody>
          <a:bodyPr vert="eaVert" wrap="none" rtlCol="0">
            <a:spAutoFit/>
          </a:bodyPr>
          <a:lstStyle/>
          <a:p>
            <a:r>
              <a:rPr lang="ja-JP" altLang="en-US" b="1" dirty="0" smtClean="0">
                <a:latin typeface="ＭＳ ゴシック" pitchFamily="49" charset="-128"/>
                <a:ea typeface="ＭＳ ゴシック" pitchFamily="49" charset="-128"/>
              </a:rPr>
              <a:t>現</a:t>
            </a:r>
            <a:r>
              <a:rPr kumimoji="1" lang="ja-JP" altLang="en-US" b="1" dirty="0" smtClean="0">
                <a:latin typeface="ＭＳ ゴシック" pitchFamily="49" charset="-128"/>
                <a:ea typeface="ＭＳ ゴシック" pitchFamily="49" charset="-128"/>
              </a:rPr>
              <a:t>喫煙（１日</a:t>
            </a:r>
            <a:r>
              <a:rPr kumimoji="1" lang="en-US" altLang="ja-JP" b="1" dirty="0" smtClean="0">
                <a:latin typeface="ＭＳ ゴシック" pitchFamily="49" charset="-128"/>
                <a:ea typeface="ＭＳ ゴシック" pitchFamily="49" charset="-128"/>
              </a:rPr>
              <a:t>14</a:t>
            </a:r>
            <a:r>
              <a:rPr kumimoji="1" lang="ja-JP" altLang="en-US" b="1" dirty="0" smtClean="0">
                <a:latin typeface="ＭＳ ゴシック" pitchFamily="49" charset="-128"/>
                <a:ea typeface="ＭＳ ゴシック" pitchFamily="49" charset="-128"/>
              </a:rPr>
              <a:t>本以下）</a:t>
            </a:r>
            <a:endParaRPr kumimoji="1" lang="ja-JP" altLang="en-US" b="1" dirty="0">
              <a:latin typeface="ＭＳ ゴシック" pitchFamily="49" charset="-128"/>
              <a:ea typeface="ＭＳ ゴシック" pitchFamily="49" charset="-128"/>
            </a:endParaRPr>
          </a:p>
        </p:txBody>
      </p:sp>
      <p:sp>
        <p:nvSpPr>
          <p:cNvPr id="12" name="テキスト ボックス 11"/>
          <p:cNvSpPr txBox="1"/>
          <p:nvPr/>
        </p:nvSpPr>
        <p:spPr>
          <a:xfrm>
            <a:off x="6835026" y="1484784"/>
            <a:ext cx="461665" cy="2605457"/>
          </a:xfrm>
          <a:prstGeom prst="rect">
            <a:avLst/>
          </a:prstGeom>
          <a:noFill/>
        </p:spPr>
        <p:txBody>
          <a:bodyPr vert="eaVert" wrap="none" rtlCol="0">
            <a:spAutoFit/>
          </a:bodyPr>
          <a:lstStyle/>
          <a:p>
            <a:r>
              <a:rPr lang="ja-JP" altLang="en-US" b="1" dirty="0" smtClean="0">
                <a:latin typeface="ＭＳ ゴシック" pitchFamily="49" charset="-128"/>
                <a:ea typeface="ＭＳ ゴシック" pitchFamily="49" charset="-128"/>
              </a:rPr>
              <a:t>現</a:t>
            </a:r>
            <a:r>
              <a:rPr kumimoji="1" lang="ja-JP" altLang="en-US" b="1" dirty="0" smtClean="0">
                <a:latin typeface="ＭＳ ゴシック" pitchFamily="49" charset="-128"/>
                <a:ea typeface="ＭＳ ゴシック" pitchFamily="49" charset="-128"/>
              </a:rPr>
              <a:t>喫煙（１日</a:t>
            </a:r>
            <a:r>
              <a:rPr kumimoji="1" lang="en-US" altLang="ja-JP" b="1" dirty="0" smtClean="0">
                <a:latin typeface="ＭＳ ゴシック" pitchFamily="49" charset="-128"/>
                <a:ea typeface="ＭＳ ゴシック" pitchFamily="49" charset="-128"/>
              </a:rPr>
              <a:t>14</a:t>
            </a:r>
            <a:r>
              <a:rPr kumimoji="1" lang="ja-JP" altLang="en-US" b="1" dirty="0" smtClean="0">
                <a:latin typeface="ＭＳ ゴシック" pitchFamily="49" charset="-128"/>
                <a:ea typeface="ＭＳ ゴシック" pitchFamily="49" charset="-128"/>
              </a:rPr>
              <a:t>本以下）</a:t>
            </a:r>
            <a:endParaRPr kumimoji="1" lang="ja-JP" altLang="en-US" b="1" dirty="0">
              <a:latin typeface="ＭＳ ゴシック" pitchFamily="49" charset="-128"/>
              <a:ea typeface="ＭＳ ゴシック" pitchFamily="49" charset="-128"/>
            </a:endParaRPr>
          </a:p>
        </p:txBody>
      </p:sp>
      <p:sp>
        <p:nvSpPr>
          <p:cNvPr id="13" name="テキスト ボックス 12"/>
          <p:cNvSpPr txBox="1"/>
          <p:nvPr/>
        </p:nvSpPr>
        <p:spPr>
          <a:xfrm>
            <a:off x="4038364" y="2132856"/>
            <a:ext cx="461665" cy="2605457"/>
          </a:xfrm>
          <a:prstGeom prst="rect">
            <a:avLst/>
          </a:prstGeom>
          <a:noFill/>
        </p:spPr>
        <p:txBody>
          <a:bodyPr vert="eaVert" wrap="none" rtlCol="0">
            <a:spAutoFit/>
          </a:bodyPr>
          <a:lstStyle/>
          <a:p>
            <a:r>
              <a:rPr lang="ja-JP" altLang="en-US" b="1" dirty="0" smtClean="0">
                <a:solidFill>
                  <a:schemeClr val="bg1"/>
                </a:solidFill>
                <a:latin typeface="ＭＳ ゴシック" pitchFamily="49" charset="-128"/>
                <a:ea typeface="ＭＳ ゴシック" pitchFamily="49" charset="-128"/>
              </a:rPr>
              <a:t>現</a:t>
            </a:r>
            <a:r>
              <a:rPr kumimoji="1" lang="ja-JP" altLang="en-US" b="1" dirty="0" smtClean="0">
                <a:solidFill>
                  <a:schemeClr val="bg1"/>
                </a:solidFill>
                <a:latin typeface="ＭＳ ゴシック" pitchFamily="49" charset="-128"/>
                <a:ea typeface="ＭＳ ゴシック" pitchFamily="49" charset="-128"/>
              </a:rPr>
              <a:t>喫煙（１日</a:t>
            </a:r>
            <a:r>
              <a:rPr kumimoji="1" lang="en-US" altLang="ja-JP" b="1" dirty="0" smtClean="0">
                <a:solidFill>
                  <a:schemeClr val="bg1"/>
                </a:solidFill>
                <a:latin typeface="ＭＳ ゴシック" pitchFamily="49" charset="-128"/>
                <a:ea typeface="ＭＳ ゴシック" pitchFamily="49" charset="-128"/>
              </a:rPr>
              <a:t>15</a:t>
            </a:r>
            <a:r>
              <a:rPr kumimoji="1" lang="ja-JP" altLang="en-US" b="1" dirty="0" smtClean="0">
                <a:solidFill>
                  <a:schemeClr val="bg1"/>
                </a:solidFill>
                <a:latin typeface="ＭＳ ゴシック" pitchFamily="49" charset="-128"/>
                <a:ea typeface="ＭＳ ゴシック" pitchFamily="49" charset="-128"/>
              </a:rPr>
              <a:t>本以上）</a:t>
            </a:r>
            <a:endParaRPr kumimoji="1" lang="ja-JP" altLang="en-US" b="1" dirty="0">
              <a:solidFill>
                <a:schemeClr val="bg1"/>
              </a:solidFill>
              <a:latin typeface="ＭＳ ゴシック" pitchFamily="49" charset="-128"/>
              <a:ea typeface="ＭＳ ゴシック" pitchFamily="49" charset="-128"/>
            </a:endParaRPr>
          </a:p>
        </p:txBody>
      </p:sp>
      <p:sp>
        <p:nvSpPr>
          <p:cNvPr id="14" name="テキスト ボックス 13"/>
          <p:cNvSpPr txBox="1"/>
          <p:nvPr/>
        </p:nvSpPr>
        <p:spPr>
          <a:xfrm>
            <a:off x="7411098" y="1484784"/>
            <a:ext cx="461665" cy="2605457"/>
          </a:xfrm>
          <a:prstGeom prst="rect">
            <a:avLst/>
          </a:prstGeom>
          <a:noFill/>
        </p:spPr>
        <p:txBody>
          <a:bodyPr vert="eaVert" wrap="none" rtlCol="0">
            <a:spAutoFit/>
          </a:bodyPr>
          <a:lstStyle/>
          <a:p>
            <a:r>
              <a:rPr lang="ja-JP" altLang="en-US" b="1" dirty="0" smtClean="0">
                <a:solidFill>
                  <a:schemeClr val="bg1"/>
                </a:solidFill>
                <a:latin typeface="ＭＳ ゴシック" pitchFamily="49" charset="-128"/>
                <a:ea typeface="ＭＳ ゴシック" pitchFamily="49" charset="-128"/>
              </a:rPr>
              <a:t>現</a:t>
            </a:r>
            <a:r>
              <a:rPr kumimoji="1" lang="ja-JP" altLang="en-US" b="1" dirty="0" smtClean="0">
                <a:solidFill>
                  <a:schemeClr val="bg1"/>
                </a:solidFill>
                <a:latin typeface="ＭＳ ゴシック" pitchFamily="49" charset="-128"/>
                <a:ea typeface="ＭＳ ゴシック" pitchFamily="49" charset="-128"/>
              </a:rPr>
              <a:t>喫煙（１日</a:t>
            </a:r>
            <a:r>
              <a:rPr kumimoji="1" lang="en-US" altLang="ja-JP" b="1" dirty="0" smtClean="0">
                <a:solidFill>
                  <a:schemeClr val="bg1"/>
                </a:solidFill>
                <a:latin typeface="ＭＳ ゴシック" pitchFamily="49" charset="-128"/>
                <a:ea typeface="ＭＳ ゴシック" pitchFamily="49" charset="-128"/>
              </a:rPr>
              <a:t>15</a:t>
            </a:r>
            <a:r>
              <a:rPr kumimoji="1" lang="ja-JP" altLang="en-US" b="1" dirty="0" smtClean="0">
                <a:solidFill>
                  <a:schemeClr val="bg1"/>
                </a:solidFill>
                <a:latin typeface="ＭＳ ゴシック" pitchFamily="49" charset="-128"/>
                <a:ea typeface="ＭＳ ゴシック" pitchFamily="49" charset="-128"/>
              </a:rPr>
              <a:t>本以上）</a:t>
            </a:r>
            <a:endParaRPr kumimoji="1" lang="ja-JP" altLang="en-US" b="1" dirty="0">
              <a:solidFill>
                <a:schemeClr val="bg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908829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864096"/>
          </a:xfrm>
        </p:spPr>
        <p:txBody>
          <a:bodyPr>
            <a:normAutofit/>
          </a:bodyPr>
          <a:lstStyle/>
          <a:p>
            <a:r>
              <a:rPr lang="ja-JP" altLang="en-US" sz="3200" dirty="0" smtClean="0">
                <a:latin typeface="ＭＳ ゴシック" pitchFamily="49" charset="-128"/>
                <a:ea typeface="ＭＳ ゴシック" pitchFamily="49" charset="-128"/>
              </a:rPr>
              <a:t>自然気胸患者の喫煙と気胸の再発</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2655880247"/>
              </p:ext>
            </p:extLst>
          </p:nvPr>
        </p:nvGraphicFramePr>
        <p:xfrm>
          <a:off x="827584" y="1397000"/>
          <a:ext cx="7416824" cy="448027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11560" y="1124744"/>
            <a:ext cx="877163"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303207" y="1268760"/>
            <a:ext cx="553998" cy="1631216"/>
          </a:xfrm>
          <a:prstGeom prst="rect">
            <a:avLst/>
          </a:prstGeom>
          <a:noFill/>
        </p:spPr>
        <p:txBody>
          <a:bodyPr vert="eaVert" wrap="none" rtlCol="0">
            <a:spAutoFit/>
          </a:bodyPr>
          <a:lstStyle/>
          <a:p>
            <a:r>
              <a:rPr kumimoji="1" lang="ja-JP" altLang="en-US" sz="2400" dirty="0" smtClean="0">
                <a:latin typeface="ＭＳ ゴシック" pitchFamily="49" charset="-128"/>
                <a:ea typeface="ＭＳ ゴシック" pitchFamily="49" charset="-128"/>
              </a:rPr>
              <a:t>気胸再発率</a:t>
            </a:r>
            <a:endParaRPr kumimoji="1" lang="ja-JP" altLang="en-US" sz="2400" dirty="0">
              <a:latin typeface="ＭＳ ゴシック" pitchFamily="49" charset="-128"/>
              <a:ea typeface="ＭＳ ゴシック" pitchFamily="49" charset="-128"/>
            </a:endParaRPr>
          </a:p>
        </p:txBody>
      </p:sp>
      <p:sp>
        <p:nvSpPr>
          <p:cNvPr id="6" name="テキスト ボックス 5"/>
          <p:cNvSpPr txBox="1"/>
          <p:nvPr/>
        </p:nvSpPr>
        <p:spPr>
          <a:xfrm>
            <a:off x="2289810" y="4077072"/>
            <a:ext cx="553998" cy="1015663"/>
          </a:xfrm>
          <a:prstGeom prst="rect">
            <a:avLst/>
          </a:prstGeom>
          <a:noFill/>
        </p:spPr>
        <p:txBody>
          <a:bodyPr vert="eaVert" wrap="none" rtlCol="0">
            <a:spAutoFit/>
          </a:bodyPr>
          <a:lstStyle/>
          <a:p>
            <a:r>
              <a:rPr kumimoji="1" lang="ja-JP" altLang="en-US" sz="2400" dirty="0" smtClean="0">
                <a:latin typeface="ＭＳ ゴシック" pitchFamily="49" charset="-128"/>
                <a:ea typeface="ＭＳ ゴシック" pitchFamily="49" charset="-128"/>
              </a:rPr>
              <a:t>非喫煙</a:t>
            </a:r>
            <a:endParaRPr kumimoji="1" lang="ja-JP" altLang="en-US" sz="2400" dirty="0">
              <a:latin typeface="ＭＳ ゴシック" pitchFamily="49" charset="-128"/>
              <a:ea typeface="ＭＳ ゴシック" pitchFamily="49" charset="-128"/>
            </a:endParaRPr>
          </a:p>
        </p:txBody>
      </p:sp>
      <p:sp>
        <p:nvSpPr>
          <p:cNvPr id="7" name="テキスト ボックス 6"/>
          <p:cNvSpPr txBox="1"/>
          <p:nvPr/>
        </p:nvSpPr>
        <p:spPr>
          <a:xfrm>
            <a:off x="5674186" y="3709481"/>
            <a:ext cx="553998" cy="1015663"/>
          </a:xfrm>
          <a:prstGeom prst="rect">
            <a:avLst/>
          </a:prstGeom>
          <a:noFill/>
        </p:spPr>
        <p:txBody>
          <a:bodyPr vert="eaVert" wrap="none" rtlCol="0">
            <a:spAutoFit/>
          </a:bodyPr>
          <a:lstStyle/>
          <a:p>
            <a:r>
              <a:rPr kumimoji="1" lang="ja-JP" altLang="en-US" sz="2400" dirty="0" smtClean="0">
                <a:latin typeface="ＭＳ ゴシック" pitchFamily="49" charset="-128"/>
                <a:ea typeface="ＭＳ ゴシック" pitchFamily="49" charset="-128"/>
              </a:rPr>
              <a:t>非喫煙</a:t>
            </a:r>
            <a:endParaRPr kumimoji="1" lang="ja-JP" altLang="en-US" sz="2400" dirty="0">
              <a:latin typeface="ＭＳ ゴシック" pitchFamily="49" charset="-128"/>
              <a:ea typeface="ＭＳ ゴシック" pitchFamily="49" charset="-128"/>
            </a:endParaRPr>
          </a:p>
        </p:txBody>
      </p:sp>
      <p:sp>
        <p:nvSpPr>
          <p:cNvPr id="8" name="テキスト ボックス 7"/>
          <p:cNvSpPr txBox="1"/>
          <p:nvPr/>
        </p:nvSpPr>
        <p:spPr>
          <a:xfrm>
            <a:off x="3275856" y="1844824"/>
            <a:ext cx="553998" cy="707886"/>
          </a:xfrm>
          <a:prstGeom prst="rect">
            <a:avLst/>
          </a:prstGeom>
          <a:noFill/>
        </p:spPr>
        <p:txBody>
          <a:bodyPr vert="eaVert" wrap="none" rtlCol="0">
            <a:spAutoFit/>
          </a:bodyPr>
          <a:lstStyle/>
          <a:p>
            <a:r>
              <a:rPr kumimoji="1" lang="ja-JP" altLang="en-US" sz="2400" dirty="0" smtClean="0">
                <a:latin typeface="ＭＳ ゴシック" pitchFamily="49" charset="-128"/>
                <a:ea typeface="ＭＳ ゴシック" pitchFamily="49" charset="-128"/>
              </a:rPr>
              <a:t>喫煙</a:t>
            </a:r>
            <a:endParaRPr kumimoji="1" lang="ja-JP" altLang="en-US" sz="2400" dirty="0">
              <a:latin typeface="ＭＳ ゴシック" pitchFamily="49" charset="-128"/>
              <a:ea typeface="ＭＳ ゴシック" pitchFamily="49" charset="-128"/>
            </a:endParaRPr>
          </a:p>
        </p:txBody>
      </p:sp>
      <p:sp>
        <p:nvSpPr>
          <p:cNvPr id="9" name="テキスト ボックス 8"/>
          <p:cNvSpPr txBox="1"/>
          <p:nvPr/>
        </p:nvSpPr>
        <p:spPr>
          <a:xfrm>
            <a:off x="6588224" y="3709481"/>
            <a:ext cx="553998" cy="707886"/>
          </a:xfrm>
          <a:prstGeom prst="rect">
            <a:avLst/>
          </a:prstGeom>
          <a:noFill/>
        </p:spPr>
        <p:txBody>
          <a:bodyPr vert="eaVert" wrap="none" rtlCol="0">
            <a:spAutoFit/>
          </a:bodyPr>
          <a:lstStyle/>
          <a:p>
            <a:r>
              <a:rPr kumimoji="1" lang="ja-JP" altLang="en-US" sz="2400" dirty="0" smtClean="0">
                <a:latin typeface="ＭＳ ゴシック" pitchFamily="49" charset="-128"/>
                <a:ea typeface="ＭＳ ゴシック" pitchFamily="49" charset="-128"/>
              </a:rPr>
              <a:t>喫煙</a:t>
            </a:r>
            <a:endParaRPr kumimoji="1" lang="ja-JP" altLang="en-US" sz="2400" dirty="0">
              <a:latin typeface="ＭＳ ゴシック" pitchFamily="49" charset="-128"/>
              <a:ea typeface="ＭＳ ゴシック" pitchFamily="49" charset="-128"/>
            </a:endParaRPr>
          </a:p>
        </p:txBody>
      </p:sp>
      <p:sp>
        <p:nvSpPr>
          <p:cNvPr id="11" name="正方形/長方形 10"/>
          <p:cNvSpPr/>
          <p:nvPr/>
        </p:nvSpPr>
        <p:spPr>
          <a:xfrm>
            <a:off x="2483768" y="6186790"/>
            <a:ext cx="6442789" cy="338554"/>
          </a:xfrm>
          <a:prstGeom prst="rect">
            <a:avLst/>
          </a:prstGeom>
        </p:spPr>
        <p:txBody>
          <a:bodyPr wrap="none">
            <a:spAutoFit/>
          </a:bodyPr>
          <a:lstStyle/>
          <a:p>
            <a:r>
              <a:rPr lang="en-US" altLang="ja-JP" sz="1600" dirty="0">
                <a:latin typeface="ＭＳ ゴシック" pitchFamily="49" charset="-128"/>
                <a:ea typeface="ＭＳ ゴシック" pitchFamily="49" charset="-128"/>
              </a:rPr>
              <a:t>Cheng </a:t>
            </a:r>
            <a:r>
              <a:rPr lang="en-US" altLang="ja-JP" sz="1600" dirty="0" smtClean="0">
                <a:latin typeface="ＭＳ ゴシック" pitchFamily="49" charset="-128"/>
                <a:ea typeface="ＭＳ ゴシック" pitchFamily="49" charset="-128"/>
              </a:rPr>
              <a:t>YL, et al</a:t>
            </a:r>
            <a:r>
              <a:rPr lang="en-US" altLang="ja-JP" sz="1600" dirty="0">
                <a:latin typeface="ＭＳ ゴシック" pitchFamily="49" charset="-128"/>
                <a:ea typeface="ＭＳ ゴシック" pitchFamily="49" charset="-128"/>
              </a:rPr>
              <a:t>: J </a:t>
            </a:r>
            <a:r>
              <a:rPr lang="en-US" altLang="ja-JP" sz="1600" dirty="0" err="1">
                <a:latin typeface="ＭＳ ゴシック" pitchFamily="49" charset="-128"/>
                <a:ea typeface="ＭＳ ゴシック" pitchFamily="49" charset="-128"/>
              </a:rPr>
              <a:t>Thorac</a:t>
            </a:r>
            <a:r>
              <a:rPr lang="en-US" altLang="ja-JP" sz="1600" dirty="0">
                <a:latin typeface="ＭＳ ゴシック" pitchFamily="49" charset="-128"/>
                <a:ea typeface="ＭＳ ゴシック" pitchFamily="49" charset="-128"/>
              </a:rPr>
              <a:t> </a:t>
            </a:r>
            <a:r>
              <a:rPr lang="en-US" altLang="ja-JP" sz="1600" dirty="0" err="1">
                <a:latin typeface="ＭＳ ゴシック" pitchFamily="49" charset="-128"/>
                <a:ea typeface="ＭＳ ゴシック" pitchFamily="49" charset="-128"/>
              </a:rPr>
              <a:t>Cardiovasc</a:t>
            </a:r>
            <a:r>
              <a:rPr lang="en-US" altLang="ja-JP" sz="1600" dirty="0">
                <a:latin typeface="ＭＳ ゴシック" pitchFamily="49" charset="-128"/>
                <a:ea typeface="ＭＳ ゴシック" pitchFamily="49" charset="-128"/>
              </a:rPr>
              <a:t> </a:t>
            </a:r>
            <a:r>
              <a:rPr lang="en-US" altLang="ja-JP" sz="1600" dirty="0" err="1" smtClean="0">
                <a:latin typeface="ＭＳ ゴシック" pitchFamily="49" charset="-128"/>
                <a:ea typeface="ＭＳ ゴシック" pitchFamily="49" charset="-128"/>
              </a:rPr>
              <a:t>Surg</a:t>
            </a:r>
            <a:r>
              <a:rPr lang="ja-JP" altLang="en-US" sz="1600" dirty="0" smtClean="0">
                <a:latin typeface="ＭＳ ゴシック" pitchFamily="49" charset="-128"/>
                <a:ea typeface="ＭＳ ゴシック" pitchFamily="49" charset="-128"/>
              </a:rPr>
              <a:t>　</a:t>
            </a:r>
            <a:r>
              <a:rPr lang="en-US" altLang="ja-JP" sz="1600" dirty="0" smtClean="0">
                <a:latin typeface="ＭＳ ゴシック" pitchFamily="49" charset="-128"/>
                <a:ea typeface="ＭＳ ゴシック" pitchFamily="49" charset="-128"/>
              </a:rPr>
              <a:t>138:192-195, 2009.</a:t>
            </a:r>
            <a:endParaRPr lang="ja-JP" altLang="en-US" sz="1600" dirty="0">
              <a:latin typeface="ＭＳ ゴシック" pitchFamily="49" charset="-128"/>
              <a:ea typeface="ＭＳ ゴシック" pitchFamily="49" charset="-128"/>
            </a:endParaRPr>
          </a:p>
        </p:txBody>
      </p:sp>
      <p:sp>
        <p:nvSpPr>
          <p:cNvPr id="13" name="テキスト ボックス 12"/>
          <p:cNvSpPr txBox="1"/>
          <p:nvPr/>
        </p:nvSpPr>
        <p:spPr>
          <a:xfrm>
            <a:off x="6965606" y="4370411"/>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14" name="テキスト ボックス 13"/>
          <p:cNvSpPr txBox="1"/>
          <p:nvPr/>
        </p:nvSpPr>
        <p:spPr>
          <a:xfrm>
            <a:off x="3555407" y="1340225"/>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1487701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647973"/>
          </a:xfrm>
        </p:spPr>
        <p:txBody>
          <a:bodyPr>
            <a:normAutofit/>
          </a:bodyPr>
          <a:lstStyle/>
          <a:p>
            <a:r>
              <a:rPr lang="ja-JP" altLang="en-US" sz="3200" dirty="0">
                <a:latin typeface="ＭＳ ゴシック" pitchFamily="49" charset="-128"/>
                <a:ea typeface="ＭＳ ゴシック" pitchFamily="49" charset="-128"/>
              </a:rPr>
              <a:t>喫煙者におこる肺への変化</a:t>
            </a:r>
          </a:p>
        </p:txBody>
      </p:sp>
      <p:pic>
        <p:nvPicPr>
          <p:cNvPr id="4" name="Picture 149" descr="hai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1044575" y="3141663"/>
            <a:ext cx="1727200" cy="2305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150" descr="hai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a:xfrm>
            <a:off x="2906713" y="3213100"/>
            <a:ext cx="1604962" cy="22320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 name="Picture 151" descr="hai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3213100"/>
            <a:ext cx="1663700"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2" descr="hai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72225" y="3213100"/>
            <a:ext cx="1717675"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153"/>
          <p:cNvSpPr txBox="1">
            <a:spLocks noChangeArrowheads="1"/>
          </p:cNvSpPr>
          <p:nvPr/>
        </p:nvSpPr>
        <p:spPr bwMode="auto">
          <a:xfrm>
            <a:off x="1044575" y="5518150"/>
            <a:ext cx="180049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ＭＳ ゴシック" pitchFamily="49" charset="-128"/>
                <a:ea typeface="ＭＳ ゴシック" pitchFamily="49" charset="-128"/>
              </a:rPr>
              <a:t>65</a:t>
            </a:r>
            <a:r>
              <a:rPr lang="ja-JP" altLang="en-US" sz="1400">
                <a:latin typeface="ＭＳ ゴシック" pitchFamily="49" charset="-128"/>
                <a:ea typeface="ＭＳ ゴシック" pitchFamily="49" charset="-128"/>
              </a:rPr>
              <a:t>歳女性、非喫煙者</a:t>
            </a:r>
            <a:br>
              <a:rPr lang="ja-JP" altLang="en-US" sz="1400">
                <a:latin typeface="ＭＳ ゴシック" pitchFamily="49" charset="-128"/>
                <a:ea typeface="ＭＳ ゴシック" pitchFamily="49" charset="-128"/>
              </a:rPr>
            </a:br>
            <a:r>
              <a:rPr lang="ja-JP" altLang="en-US" sz="1400">
                <a:latin typeface="ＭＳ ゴシック" pitchFamily="49" charset="-128"/>
                <a:ea typeface="ＭＳ ゴシック" pitchFamily="49" charset="-128"/>
              </a:rPr>
              <a:t>夫も非喫煙者 </a:t>
            </a:r>
          </a:p>
        </p:txBody>
      </p:sp>
      <p:sp>
        <p:nvSpPr>
          <p:cNvPr id="9" name="Text Box 154"/>
          <p:cNvSpPr txBox="1">
            <a:spLocks noChangeArrowheads="1"/>
          </p:cNvSpPr>
          <p:nvPr/>
        </p:nvSpPr>
        <p:spPr bwMode="auto">
          <a:xfrm>
            <a:off x="2762250" y="5518150"/>
            <a:ext cx="189026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ＭＳ ゴシック" pitchFamily="49" charset="-128"/>
                <a:ea typeface="ＭＳ ゴシック" pitchFamily="49" charset="-128"/>
              </a:rPr>
              <a:t>75</a:t>
            </a:r>
            <a:r>
              <a:rPr lang="ja-JP" altLang="en-US" sz="1400">
                <a:latin typeface="ＭＳ ゴシック" pitchFamily="49" charset="-128"/>
                <a:ea typeface="ＭＳ ゴシック" pitchFamily="49" charset="-128"/>
              </a:rPr>
              <a:t>歳女性、非喫煙者</a:t>
            </a:r>
            <a:br>
              <a:rPr lang="ja-JP" altLang="en-US" sz="1400">
                <a:latin typeface="ＭＳ ゴシック" pitchFamily="49" charset="-128"/>
                <a:ea typeface="ＭＳ ゴシック" pitchFamily="49" charset="-128"/>
              </a:rPr>
            </a:br>
            <a:r>
              <a:rPr lang="ja-JP" altLang="en-US" sz="1400">
                <a:latin typeface="ＭＳ ゴシック" pitchFamily="49" charset="-128"/>
                <a:ea typeface="ＭＳ ゴシック" pitchFamily="49" charset="-128"/>
              </a:rPr>
              <a:t>夫ヘビースモーカー </a:t>
            </a:r>
          </a:p>
        </p:txBody>
      </p:sp>
      <p:sp>
        <p:nvSpPr>
          <p:cNvPr id="10" name="Text Box 155"/>
          <p:cNvSpPr txBox="1">
            <a:spLocks noChangeArrowheads="1"/>
          </p:cNvSpPr>
          <p:nvPr/>
        </p:nvSpPr>
        <p:spPr bwMode="auto">
          <a:xfrm>
            <a:off x="4572000" y="5516563"/>
            <a:ext cx="171072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ＭＳ ゴシック" pitchFamily="49" charset="-128"/>
                <a:ea typeface="ＭＳ ゴシック" pitchFamily="49" charset="-128"/>
              </a:rPr>
              <a:t>70</a:t>
            </a:r>
            <a:r>
              <a:rPr lang="ja-JP" altLang="en-US" sz="1400">
                <a:latin typeface="ＭＳ ゴシック" pitchFamily="49" charset="-128"/>
                <a:ea typeface="ＭＳ ゴシック" pitchFamily="49" charset="-128"/>
              </a:rPr>
              <a:t>歳男性、</a:t>
            </a:r>
            <a:r>
              <a:rPr lang="en-US" altLang="ja-JP" sz="1400">
                <a:latin typeface="ＭＳ ゴシック" pitchFamily="49" charset="-128"/>
                <a:ea typeface="ＭＳ ゴシック" pitchFamily="49" charset="-128"/>
              </a:rPr>
              <a:t>1</a:t>
            </a:r>
            <a:r>
              <a:rPr lang="ja-JP" altLang="en-US" sz="1400">
                <a:latin typeface="ＭＳ ゴシック" pitchFamily="49" charset="-128"/>
                <a:ea typeface="ＭＳ ゴシック" pitchFamily="49" charset="-128"/>
              </a:rPr>
              <a:t>日</a:t>
            </a:r>
            <a:r>
              <a:rPr lang="en-US" altLang="ja-JP" sz="1400">
                <a:latin typeface="ＭＳ ゴシック" pitchFamily="49" charset="-128"/>
                <a:ea typeface="ＭＳ ゴシック" pitchFamily="49" charset="-128"/>
              </a:rPr>
              <a:t>10</a:t>
            </a:r>
            <a:r>
              <a:rPr lang="ja-JP" altLang="en-US" sz="1400">
                <a:latin typeface="ＭＳ ゴシック" pitchFamily="49" charset="-128"/>
                <a:ea typeface="ＭＳ ゴシック" pitchFamily="49" charset="-128"/>
              </a:rPr>
              <a:t>本</a:t>
            </a:r>
            <a:br>
              <a:rPr lang="ja-JP" altLang="en-US" sz="1400">
                <a:latin typeface="ＭＳ ゴシック" pitchFamily="49" charset="-128"/>
                <a:ea typeface="ＭＳ ゴシック" pitchFamily="49" charset="-128"/>
              </a:rPr>
            </a:br>
            <a:r>
              <a:rPr lang="en-US" altLang="ja-JP" sz="1400">
                <a:latin typeface="ＭＳ ゴシック" pitchFamily="49" charset="-128"/>
                <a:ea typeface="ＭＳ ゴシック" pitchFamily="49" charset="-128"/>
              </a:rPr>
              <a:t>50</a:t>
            </a:r>
            <a:r>
              <a:rPr lang="ja-JP" altLang="en-US" sz="1400">
                <a:latin typeface="ＭＳ ゴシック" pitchFamily="49" charset="-128"/>
                <a:ea typeface="ＭＳ ゴシック" pitchFamily="49" charset="-128"/>
              </a:rPr>
              <a:t>年間喫煙</a:t>
            </a:r>
          </a:p>
        </p:txBody>
      </p:sp>
      <p:sp>
        <p:nvSpPr>
          <p:cNvPr id="11" name="Rectangle 156"/>
          <p:cNvSpPr>
            <a:spLocks noChangeArrowheads="1"/>
          </p:cNvSpPr>
          <p:nvPr/>
        </p:nvSpPr>
        <p:spPr bwMode="auto">
          <a:xfrm>
            <a:off x="6372225" y="5513716"/>
            <a:ext cx="171072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400">
                <a:latin typeface="ＭＳ ゴシック" pitchFamily="49" charset="-128"/>
                <a:ea typeface="ＭＳ ゴシック" pitchFamily="49" charset="-128"/>
              </a:rPr>
              <a:t>70</a:t>
            </a:r>
            <a:r>
              <a:rPr lang="ja-JP" altLang="en-US" sz="1400">
                <a:latin typeface="ＭＳ ゴシック" pitchFamily="49" charset="-128"/>
                <a:ea typeface="ＭＳ ゴシック" pitchFamily="49" charset="-128"/>
              </a:rPr>
              <a:t>歳男性、</a:t>
            </a:r>
            <a:r>
              <a:rPr lang="en-US" altLang="ja-JP" sz="1400">
                <a:latin typeface="ＭＳ ゴシック" pitchFamily="49" charset="-128"/>
                <a:ea typeface="ＭＳ ゴシック" pitchFamily="49" charset="-128"/>
              </a:rPr>
              <a:t>1</a:t>
            </a:r>
            <a:r>
              <a:rPr lang="ja-JP" altLang="en-US" sz="1400">
                <a:latin typeface="ＭＳ ゴシック" pitchFamily="49" charset="-128"/>
                <a:ea typeface="ＭＳ ゴシック" pitchFamily="49" charset="-128"/>
              </a:rPr>
              <a:t>日</a:t>
            </a:r>
            <a:r>
              <a:rPr lang="en-US" altLang="ja-JP" sz="1400">
                <a:latin typeface="ＭＳ ゴシック" pitchFamily="49" charset="-128"/>
                <a:ea typeface="ＭＳ ゴシック" pitchFamily="49" charset="-128"/>
              </a:rPr>
              <a:t>60</a:t>
            </a:r>
            <a:r>
              <a:rPr lang="ja-JP" altLang="en-US" sz="1400">
                <a:latin typeface="ＭＳ ゴシック" pitchFamily="49" charset="-128"/>
                <a:ea typeface="ＭＳ ゴシック" pitchFamily="49" charset="-128"/>
              </a:rPr>
              <a:t>本</a:t>
            </a:r>
            <a:br>
              <a:rPr lang="ja-JP" altLang="en-US" sz="1400">
                <a:latin typeface="ＭＳ ゴシック" pitchFamily="49" charset="-128"/>
                <a:ea typeface="ＭＳ ゴシック" pitchFamily="49" charset="-128"/>
              </a:rPr>
            </a:br>
            <a:r>
              <a:rPr lang="en-US" altLang="ja-JP" sz="1400">
                <a:latin typeface="ＭＳ ゴシック" pitchFamily="49" charset="-128"/>
                <a:ea typeface="ＭＳ ゴシック" pitchFamily="49" charset="-128"/>
              </a:rPr>
              <a:t>55</a:t>
            </a:r>
            <a:r>
              <a:rPr lang="ja-JP" altLang="en-US" sz="1400">
                <a:latin typeface="ＭＳ ゴシック" pitchFamily="49" charset="-128"/>
                <a:ea typeface="ＭＳ ゴシック" pitchFamily="49" charset="-128"/>
              </a:rPr>
              <a:t>年間喫煙 </a:t>
            </a:r>
          </a:p>
        </p:txBody>
      </p:sp>
      <p:sp>
        <p:nvSpPr>
          <p:cNvPr id="12" name="Rectangle 157"/>
          <p:cNvSpPr>
            <a:spLocks noChangeArrowheads="1"/>
          </p:cNvSpPr>
          <p:nvPr/>
        </p:nvSpPr>
        <p:spPr bwMode="auto">
          <a:xfrm>
            <a:off x="1936750" y="6207695"/>
            <a:ext cx="695642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200" dirty="0" smtClean="0">
                <a:latin typeface="ＭＳ ゴシック" pitchFamily="49" charset="-128"/>
                <a:ea typeface="ＭＳ ゴシック" pitchFamily="49" charset="-128"/>
              </a:rPr>
              <a:t>資料</a:t>
            </a:r>
            <a:r>
              <a:rPr lang="ja-JP" altLang="en-US" sz="1200" dirty="0">
                <a:latin typeface="ＭＳ ゴシック" pitchFamily="49" charset="-128"/>
                <a:ea typeface="ＭＳ ゴシック" pitchFamily="49" charset="-128"/>
              </a:rPr>
              <a:t>：呉羽内科医院・水上陽</a:t>
            </a:r>
            <a:r>
              <a:rPr lang="ja-JP" altLang="en-US" sz="1200" dirty="0" smtClean="0">
                <a:latin typeface="ＭＳ ゴシック" pitchFamily="49" charset="-128"/>
                <a:ea typeface="ＭＳ ゴシック" pitchFamily="49" charset="-128"/>
              </a:rPr>
              <a:t>真医師</a:t>
            </a:r>
            <a:endParaRPr lang="ja-JP" altLang="en-US" sz="1200" dirty="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日本</a:t>
            </a:r>
            <a:r>
              <a:rPr lang="ja-JP" altLang="en-US" sz="1200" dirty="0">
                <a:latin typeface="ＭＳ ゴシック" pitchFamily="49" charset="-128"/>
                <a:ea typeface="ＭＳ ゴシック" pitchFamily="49" charset="-128"/>
              </a:rPr>
              <a:t>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en-US" altLang="ja-JP" sz="1200" dirty="0">
              <a:latin typeface="ＭＳ ゴシック" pitchFamily="49" charset="-128"/>
              <a:ea typeface="ＭＳ ゴシック" pitchFamily="49" charset="-128"/>
            </a:endParaRPr>
          </a:p>
        </p:txBody>
      </p:sp>
      <p:pic>
        <p:nvPicPr>
          <p:cNvPr id="13" name="Picture 158" descr="hai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a:xfrm>
            <a:off x="2916238" y="908050"/>
            <a:ext cx="1585912" cy="2305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 name="Picture 159" descr="hai3"/>
          <p:cNvPicPr>
            <a:picLocks noChangeAspect="1" noChangeArrowheads="1"/>
          </p:cNvPicPr>
          <p:nvPr/>
        </p:nvPicPr>
        <p:blipFill>
          <a:blip r:embed="rId8" cstate="print">
            <a:extLst>
              <a:ext uri="{28A0092B-C50C-407E-A947-70E740481C1C}">
                <a14:useLocalDpi xmlns="" xmlns:a14="http://schemas.microsoft.com/office/drawing/2010/main" val="0"/>
              </a:ext>
            </a:extLst>
          </a:blip>
          <a:srcRect r="2856"/>
          <a:stretch>
            <a:fillRect/>
          </a:stretch>
        </p:blipFill>
        <p:spPr bwMode="auto">
          <a:xfrm>
            <a:off x="4568825" y="908050"/>
            <a:ext cx="1668463" cy="230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0" descr="hai4"/>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375400" y="908050"/>
            <a:ext cx="1711325" cy="230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61" descr="hai1"/>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a:xfrm>
            <a:off x="1028700" y="909638"/>
            <a:ext cx="1758950" cy="22875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7" name="Rectangle 162"/>
          <p:cNvSpPr>
            <a:spLocks noChangeArrowheads="1"/>
          </p:cNvSpPr>
          <p:nvPr/>
        </p:nvSpPr>
        <p:spPr bwMode="auto">
          <a:xfrm>
            <a:off x="2771775" y="908050"/>
            <a:ext cx="144463" cy="4681538"/>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chemeClr val="bg1"/>
              </a:solidFill>
              <a:latin typeface="ＭＳ ゴシック" pitchFamily="49" charset="-128"/>
              <a:ea typeface="ＭＳ ゴシック" pitchFamily="49" charset="-128"/>
            </a:endParaRPr>
          </a:p>
        </p:txBody>
      </p:sp>
      <p:sp>
        <p:nvSpPr>
          <p:cNvPr id="18" name="Rectangle 163"/>
          <p:cNvSpPr>
            <a:spLocks noChangeArrowheads="1"/>
          </p:cNvSpPr>
          <p:nvPr/>
        </p:nvSpPr>
        <p:spPr bwMode="auto">
          <a:xfrm>
            <a:off x="4429125" y="836613"/>
            <a:ext cx="144463" cy="4681537"/>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chemeClr val="bg1"/>
              </a:solidFill>
              <a:latin typeface="ＭＳ ゴシック" pitchFamily="49" charset="-128"/>
              <a:ea typeface="ＭＳ ゴシック" pitchFamily="49" charset="-128"/>
            </a:endParaRPr>
          </a:p>
        </p:txBody>
      </p:sp>
      <p:sp>
        <p:nvSpPr>
          <p:cNvPr id="19" name="Rectangle 164"/>
          <p:cNvSpPr>
            <a:spLocks noChangeArrowheads="1"/>
          </p:cNvSpPr>
          <p:nvPr/>
        </p:nvSpPr>
        <p:spPr bwMode="auto">
          <a:xfrm>
            <a:off x="6229350" y="836613"/>
            <a:ext cx="144463" cy="4681537"/>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chemeClr val="bg1"/>
              </a:solidFill>
              <a:latin typeface="ＭＳ ゴシック" pitchFamily="49" charset="-128"/>
              <a:ea typeface="ＭＳ ゴシック" pitchFamily="49" charset="-128"/>
            </a:endParaRPr>
          </a:p>
        </p:txBody>
      </p:sp>
      <p:sp>
        <p:nvSpPr>
          <p:cNvPr id="20" name="Rectangle 165"/>
          <p:cNvSpPr>
            <a:spLocks noChangeArrowheads="1"/>
          </p:cNvSpPr>
          <p:nvPr/>
        </p:nvSpPr>
        <p:spPr bwMode="auto">
          <a:xfrm>
            <a:off x="981075" y="836613"/>
            <a:ext cx="144463" cy="4681537"/>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chemeClr val="bg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526648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204864"/>
            <a:ext cx="7772400" cy="1728192"/>
          </a:xfrm>
        </p:spPr>
        <p:txBody>
          <a:bodyPr>
            <a:normAutofit fontScale="90000"/>
          </a:bodyPr>
          <a:lstStyle/>
          <a:p>
            <a:r>
              <a:rPr lang="en-US" altLang="ja-JP" dirty="0">
                <a:latin typeface="ＭＳ ゴシック" pitchFamily="49" charset="-128"/>
                <a:ea typeface="ＭＳ ゴシック" pitchFamily="49" charset="-128"/>
              </a:rPr>
              <a:t>Ⅲ</a:t>
            </a:r>
            <a:r>
              <a:rPr lang="ja-JP" altLang="en-US" dirty="0" err="1">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能</a:t>
            </a:r>
            <a:r>
              <a:rPr lang="ja-JP" altLang="en-US" dirty="0">
                <a:latin typeface="ＭＳ ゴシック" pitchFamily="49" charset="-128"/>
                <a:ea typeface="ＭＳ ゴシック" pitchFamily="49" charset="-128"/>
              </a:rPr>
              <a:t>動喫煙の害</a:t>
            </a:r>
            <a:r>
              <a:rPr lang="en-US" altLang="ja-JP" dirty="0" smtClean="0">
                <a:latin typeface="ＭＳ ゴシック" pitchFamily="49" charset="-128"/>
                <a:ea typeface="ＭＳ ゴシック" pitchFamily="49" charset="-128"/>
              </a:rPr>
              <a:t/>
            </a:r>
            <a:br>
              <a:rPr lang="en-US" altLang="ja-JP" dirty="0" smtClean="0">
                <a:latin typeface="ＭＳ ゴシック" pitchFamily="49" charset="-128"/>
                <a:ea typeface="ＭＳ ゴシック" pitchFamily="49" charset="-128"/>
              </a:rPr>
            </a:br>
            <a:r>
              <a:rPr lang="ja-JP" altLang="en-US" dirty="0" smtClean="0">
                <a:latin typeface="ＭＳ ゴシック" pitchFamily="49" charset="-128"/>
                <a:ea typeface="ＭＳ ゴシック" pitchFamily="49" charset="-128"/>
              </a:rPr>
              <a:t>（</a:t>
            </a:r>
            <a:r>
              <a:rPr lang="ja-JP" altLang="en-US" dirty="0">
                <a:latin typeface="ＭＳ ゴシック" pitchFamily="49" charset="-128"/>
                <a:ea typeface="ＭＳ ゴシック" pitchFamily="49" charset="-128"/>
              </a:rPr>
              <a:t>２）</a:t>
            </a:r>
            <a:r>
              <a:rPr lang="ja-JP" altLang="en-US" sz="6000" dirty="0">
                <a:latin typeface="ＭＳ ゴシック" pitchFamily="49" charset="-128"/>
                <a:ea typeface="ＭＳ ゴシック" pitchFamily="49" charset="-128"/>
              </a:rPr>
              <a:t>そ</a:t>
            </a:r>
            <a:r>
              <a:rPr lang="ja-JP" altLang="en-US" dirty="0">
                <a:latin typeface="ＭＳ ゴシック" pitchFamily="49" charset="-128"/>
                <a:ea typeface="ＭＳ ゴシック" pitchFamily="49" charset="-128"/>
              </a:rPr>
              <a:t>の他の癌</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435715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188641"/>
            <a:ext cx="7772400" cy="1008112"/>
          </a:xfrm>
        </p:spPr>
        <p:txBody>
          <a:bodyPr/>
          <a:lstStyle/>
          <a:p>
            <a:r>
              <a:rPr lang="ja-JP" altLang="en-US" dirty="0">
                <a:latin typeface="ＭＳ ゴシック" pitchFamily="49" charset="-128"/>
                <a:ea typeface="ＭＳ ゴシック" pitchFamily="49" charset="-128"/>
              </a:rPr>
              <a:t>副流煙と主流煙</a:t>
            </a:r>
            <a:endParaRPr kumimoji="1" lang="ja-JP" altLang="en-US" dirty="0">
              <a:latin typeface="ＭＳ ゴシック" pitchFamily="49" charset="-128"/>
              <a:ea typeface="ＭＳ ゴシック" pitchFamily="49" charset="-128"/>
            </a:endParaRPr>
          </a:p>
        </p:txBody>
      </p:sp>
      <p:pic>
        <p:nvPicPr>
          <p:cNvPr id="21506" name="Picture 2" descr="C:\Users\高野義久\1禁煙用\肺癌学会委員会活動\イラスト関係\1-3-3\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0121" b="34596"/>
          <a:stretch/>
        </p:blipFill>
        <p:spPr bwMode="auto">
          <a:xfrm>
            <a:off x="1182645" y="1844824"/>
            <a:ext cx="6755147" cy="432883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円/楕円 6"/>
          <p:cNvSpPr/>
          <p:nvPr/>
        </p:nvSpPr>
        <p:spPr>
          <a:xfrm>
            <a:off x="395536" y="1553743"/>
            <a:ext cx="2699792" cy="115822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itchFamily="49" charset="-128"/>
                <a:ea typeface="ＭＳ ゴシック" pitchFamily="49" charset="-128"/>
              </a:rPr>
              <a:t>ジメチル</a:t>
            </a:r>
            <a:endParaRPr lang="en-US" altLang="ja-JP" b="1" dirty="0">
              <a:solidFill>
                <a:schemeClr val="tx1"/>
              </a:solidFill>
              <a:latin typeface="ＭＳ ゴシック" pitchFamily="49" charset="-128"/>
              <a:ea typeface="ＭＳ ゴシック" pitchFamily="49" charset="-128"/>
            </a:endParaRPr>
          </a:p>
          <a:p>
            <a:pPr algn="ctr"/>
            <a:r>
              <a:rPr lang="ja-JP" altLang="en-US" b="1" dirty="0">
                <a:solidFill>
                  <a:schemeClr val="tx1"/>
                </a:solidFill>
                <a:latin typeface="ＭＳ ゴシック" pitchFamily="49" charset="-128"/>
                <a:ea typeface="ＭＳ ゴシック" pitchFamily="49" charset="-128"/>
              </a:rPr>
              <a:t>ニトロソアミン</a:t>
            </a:r>
            <a:endParaRPr lang="en-US" altLang="ja-JP" b="1" dirty="0">
              <a:solidFill>
                <a:schemeClr val="tx1"/>
              </a:solidFill>
              <a:latin typeface="ＭＳ ゴシック" pitchFamily="49" charset="-128"/>
              <a:ea typeface="ＭＳ ゴシック" pitchFamily="49" charset="-128"/>
            </a:endParaRPr>
          </a:p>
          <a:p>
            <a:pPr algn="ctr"/>
            <a:r>
              <a:rPr lang="en-US" altLang="ja-JP" b="1" dirty="0">
                <a:solidFill>
                  <a:schemeClr val="tx1"/>
                </a:solidFill>
                <a:latin typeface="ＭＳ ゴシック" pitchFamily="49" charset="-128"/>
                <a:ea typeface="ＭＳ ゴシック" pitchFamily="49" charset="-128"/>
              </a:rPr>
              <a:t>19</a:t>
            </a:r>
            <a:r>
              <a:rPr lang="ja-JP" altLang="en-US" b="1" dirty="0">
                <a:solidFill>
                  <a:schemeClr val="tx1"/>
                </a:solidFill>
                <a:latin typeface="ＭＳ ゴシック" pitchFamily="49" charset="-128"/>
                <a:ea typeface="ＭＳ ゴシック" pitchFamily="49" charset="-128"/>
              </a:rPr>
              <a:t>～</a:t>
            </a:r>
            <a:r>
              <a:rPr lang="en-US" altLang="ja-JP" b="1" dirty="0">
                <a:solidFill>
                  <a:schemeClr val="tx1"/>
                </a:solidFill>
                <a:latin typeface="ＭＳ ゴシック" pitchFamily="49" charset="-128"/>
                <a:ea typeface="ＭＳ ゴシック" pitchFamily="49" charset="-128"/>
              </a:rPr>
              <a:t>129</a:t>
            </a:r>
            <a:r>
              <a:rPr lang="ja-JP" altLang="en-US" b="1" dirty="0" smtClean="0">
                <a:solidFill>
                  <a:schemeClr val="tx1"/>
                </a:solidFill>
                <a:latin typeface="ＭＳ ゴシック" pitchFamily="49" charset="-128"/>
                <a:ea typeface="ＭＳ ゴシック" pitchFamily="49" charset="-128"/>
              </a:rPr>
              <a:t>倍</a:t>
            </a:r>
            <a:endParaRPr kumimoji="1" lang="ja-JP" altLang="en-US" dirty="0">
              <a:solidFill>
                <a:schemeClr val="tx1"/>
              </a:solidFill>
            </a:endParaRPr>
          </a:p>
        </p:txBody>
      </p:sp>
      <p:sp>
        <p:nvSpPr>
          <p:cNvPr id="14" name="円/楕円 13"/>
          <p:cNvSpPr/>
          <p:nvPr/>
        </p:nvSpPr>
        <p:spPr>
          <a:xfrm>
            <a:off x="539552" y="4581128"/>
            <a:ext cx="2918102" cy="115822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itchFamily="49" charset="-128"/>
                <a:ea typeface="ＭＳ ゴシック" pitchFamily="49" charset="-128"/>
              </a:rPr>
              <a:t>ホルムアルデヒド</a:t>
            </a:r>
          </a:p>
          <a:p>
            <a:pPr algn="ctr"/>
            <a:r>
              <a:rPr lang="en-US" altLang="ja-JP" b="1" dirty="0">
                <a:solidFill>
                  <a:schemeClr val="tx1"/>
                </a:solidFill>
                <a:latin typeface="ＭＳ ゴシック" pitchFamily="49" charset="-128"/>
                <a:ea typeface="ＭＳ ゴシック" pitchFamily="49" charset="-128"/>
              </a:rPr>
              <a:t>6</a:t>
            </a:r>
            <a:r>
              <a:rPr lang="ja-JP" altLang="en-US" b="1" dirty="0">
                <a:solidFill>
                  <a:schemeClr val="tx1"/>
                </a:solidFill>
                <a:latin typeface="ＭＳ ゴシック" pitchFamily="49" charset="-128"/>
                <a:ea typeface="ＭＳ ゴシック" pitchFamily="49" charset="-128"/>
              </a:rPr>
              <a:t>～</a:t>
            </a:r>
            <a:r>
              <a:rPr lang="en-US" altLang="ja-JP" b="1" dirty="0">
                <a:solidFill>
                  <a:schemeClr val="tx1"/>
                </a:solidFill>
                <a:latin typeface="ＭＳ ゴシック" pitchFamily="49" charset="-128"/>
                <a:ea typeface="ＭＳ ゴシック" pitchFamily="49" charset="-128"/>
              </a:rPr>
              <a:t>121</a:t>
            </a:r>
            <a:r>
              <a:rPr lang="ja-JP" altLang="en-US" b="1" dirty="0">
                <a:solidFill>
                  <a:schemeClr val="tx1"/>
                </a:solidFill>
                <a:latin typeface="ＭＳ ゴシック" pitchFamily="49" charset="-128"/>
                <a:ea typeface="ＭＳ ゴシック" pitchFamily="49" charset="-128"/>
              </a:rPr>
              <a:t>倍</a:t>
            </a:r>
          </a:p>
        </p:txBody>
      </p:sp>
      <p:sp>
        <p:nvSpPr>
          <p:cNvPr id="16" name="円/楕円 15"/>
          <p:cNvSpPr/>
          <p:nvPr/>
        </p:nvSpPr>
        <p:spPr>
          <a:xfrm>
            <a:off x="3707904" y="1265711"/>
            <a:ext cx="1969275" cy="115822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itchFamily="49" charset="-128"/>
                <a:ea typeface="ＭＳ ゴシック" pitchFamily="49" charset="-128"/>
              </a:rPr>
              <a:t>アンモニア</a:t>
            </a:r>
          </a:p>
          <a:p>
            <a:pPr algn="ctr"/>
            <a:r>
              <a:rPr lang="en-US" altLang="ja-JP" b="1" dirty="0">
                <a:solidFill>
                  <a:schemeClr val="tx1"/>
                </a:solidFill>
                <a:latin typeface="ＭＳ ゴシック" pitchFamily="49" charset="-128"/>
                <a:ea typeface="ＭＳ ゴシック" pitchFamily="49" charset="-128"/>
              </a:rPr>
              <a:t>46</a:t>
            </a:r>
            <a:r>
              <a:rPr lang="ja-JP" altLang="en-US" b="1" dirty="0">
                <a:solidFill>
                  <a:schemeClr val="tx1"/>
                </a:solidFill>
                <a:latin typeface="ＭＳ ゴシック" pitchFamily="49" charset="-128"/>
                <a:ea typeface="ＭＳ ゴシック" pitchFamily="49" charset="-128"/>
              </a:rPr>
              <a:t>倍</a:t>
            </a:r>
          </a:p>
        </p:txBody>
      </p:sp>
      <p:sp>
        <p:nvSpPr>
          <p:cNvPr id="17" name="円/楕円 16"/>
          <p:cNvSpPr/>
          <p:nvPr/>
        </p:nvSpPr>
        <p:spPr>
          <a:xfrm>
            <a:off x="6233828" y="1114277"/>
            <a:ext cx="1909871" cy="115822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itchFamily="49" charset="-128"/>
                <a:ea typeface="ＭＳ ゴシック" pitchFamily="49" charset="-128"/>
              </a:rPr>
              <a:t>一酸化炭素</a:t>
            </a:r>
          </a:p>
          <a:p>
            <a:pPr algn="ctr"/>
            <a:r>
              <a:rPr lang="en-US" altLang="ja-JP" b="1" dirty="0">
                <a:solidFill>
                  <a:schemeClr val="tx1"/>
                </a:solidFill>
                <a:latin typeface="ＭＳ ゴシック" pitchFamily="49" charset="-128"/>
                <a:ea typeface="ＭＳ ゴシック" pitchFamily="49" charset="-128"/>
              </a:rPr>
              <a:t>4.7</a:t>
            </a:r>
            <a:r>
              <a:rPr lang="ja-JP" altLang="en-US" b="1" dirty="0">
                <a:solidFill>
                  <a:schemeClr val="tx1"/>
                </a:solidFill>
                <a:latin typeface="ＭＳ ゴシック" pitchFamily="49" charset="-128"/>
                <a:ea typeface="ＭＳ ゴシック" pitchFamily="49" charset="-128"/>
              </a:rPr>
              <a:t>倍</a:t>
            </a:r>
          </a:p>
        </p:txBody>
      </p:sp>
      <p:sp>
        <p:nvSpPr>
          <p:cNvPr id="18" name="円/楕円 17"/>
          <p:cNvSpPr/>
          <p:nvPr/>
        </p:nvSpPr>
        <p:spPr>
          <a:xfrm>
            <a:off x="7217713" y="2388144"/>
            <a:ext cx="1440158" cy="115822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itchFamily="49" charset="-128"/>
                <a:ea typeface="ＭＳ ゴシック" pitchFamily="49" charset="-128"/>
              </a:rPr>
              <a:t>タール</a:t>
            </a:r>
          </a:p>
          <a:p>
            <a:pPr algn="ctr"/>
            <a:r>
              <a:rPr lang="en-US" altLang="ja-JP" b="1" dirty="0">
                <a:solidFill>
                  <a:schemeClr val="tx1"/>
                </a:solidFill>
                <a:latin typeface="ＭＳ ゴシック" pitchFamily="49" charset="-128"/>
                <a:ea typeface="ＭＳ ゴシック" pitchFamily="49" charset="-128"/>
              </a:rPr>
              <a:t>3.4</a:t>
            </a:r>
            <a:r>
              <a:rPr lang="ja-JP" altLang="en-US" b="1" dirty="0">
                <a:solidFill>
                  <a:schemeClr val="tx1"/>
                </a:solidFill>
                <a:latin typeface="ＭＳ ゴシック" pitchFamily="49" charset="-128"/>
                <a:ea typeface="ＭＳ ゴシック" pitchFamily="49" charset="-128"/>
              </a:rPr>
              <a:t>倍</a:t>
            </a:r>
          </a:p>
        </p:txBody>
      </p:sp>
      <p:sp>
        <p:nvSpPr>
          <p:cNvPr id="19" name="円/楕円 18"/>
          <p:cNvSpPr/>
          <p:nvPr/>
        </p:nvSpPr>
        <p:spPr>
          <a:xfrm>
            <a:off x="6965684" y="3737027"/>
            <a:ext cx="1944216" cy="115822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itchFamily="49" charset="-128"/>
                <a:ea typeface="ＭＳ ゴシック" pitchFamily="49" charset="-128"/>
              </a:rPr>
              <a:t>カドミウム</a:t>
            </a:r>
          </a:p>
          <a:p>
            <a:pPr algn="ctr"/>
            <a:r>
              <a:rPr lang="en-US" altLang="ja-JP" b="1" dirty="0">
                <a:solidFill>
                  <a:schemeClr val="tx1"/>
                </a:solidFill>
                <a:latin typeface="ＭＳ ゴシック" pitchFamily="49" charset="-128"/>
                <a:ea typeface="ＭＳ ゴシック" pitchFamily="49" charset="-128"/>
              </a:rPr>
              <a:t>3.6</a:t>
            </a:r>
            <a:r>
              <a:rPr lang="ja-JP" altLang="en-US" b="1" dirty="0">
                <a:solidFill>
                  <a:schemeClr val="tx1"/>
                </a:solidFill>
                <a:latin typeface="ＭＳ ゴシック" pitchFamily="49" charset="-128"/>
                <a:ea typeface="ＭＳ ゴシック" pitchFamily="49" charset="-128"/>
              </a:rPr>
              <a:t>倍</a:t>
            </a:r>
          </a:p>
        </p:txBody>
      </p:sp>
      <p:sp>
        <p:nvSpPr>
          <p:cNvPr id="20" name="円/楕円 19"/>
          <p:cNvSpPr/>
          <p:nvPr/>
        </p:nvSpPr>
        <p:spPr>
          <a:xfrm>
            <a:off x="6206740" y="4864439"/>
            <a:ext cx="1909871" cy="1158225"/>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ＭＳ ゴシック" pitchFamily="49" charset="-128"/>
                <a:ea typeface="ＭＳ ゴシック" pitchFamily="49" charset="-128"/>
              </a:rPr>
              <a:t>ニコチン</a:t>
            </a:r>
          </a:p>
          <a:p>
            <a:pPr algn="ctr"/>
            <a:r>
              <a:rPr lang="en-US" altLang="ja-JP" b="1" dirty="0">
                <a:solidFill>
                  <a:schemeClr val="tx1"/>
                </a:solidFill>
                <a:latin typeface="ＭＳ ゴシック" pitchFamily="49" charset="-128"/>
                <a:ea typeface="ＭＳ ゴシック" pitchFamily="49" charset="-128"/>
              </a:rPr>
              <a:t>2.8</a:t>
            </a:r>
            <a:r>
              <a:rPr lang="ja-JP" altLang="en-US" b="1" dirty="0">
                <a:solidFill>
                  <a:schemeClr val="tx1"/>
                </a:solidFill>
                <a:latin typeface="ＭＳ ゴシック" pitchFamily="49" charset="-128"/>
                <a:ea typeface="ＭＳ ゴシック" pitchFamily="49" charset="-128"/>
              </a:rPr>
              <a:t>倍</a:t>
            </a:r>
          </a:p>
        </p:txBody>
      </p:sp>
    </p:spTree>
    <p:extLst>
      <p:ext uri="{BB962C8B-B14F-4D97-AF65-F5344CB8AC3E}">
        <p14:creationId xmlns="" xmlns:p14="http://schemas.microsoft.com/office/powerpoint/2010/main" val="3187450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9"/>
            <a:ext cx="7772400" cy="648072"/>
          </a:xfrm>
        </p:spPr>
        <p:txBody>
          <a:bodyPr>
            <a:normAutofit/>
          </a:bodyPr>
          <a:lstStyle/>
          <a:p>
            <a:r>
              <a:rPr lang="ja-JP" altLang="en-US" sz="3600" dirty="0">
                <a:latin typeface="ＭＳ ゴシック" pitchFamily="49" charset="-128"/>
                <a:ea typeface="ＭＳ ゴシック" pitchFamily="49" charset="-128"/>
              </a:rPr>
              <a:t>喫煙</a:t>
            </a:r>
            <a:r>
              <a:rPr lang="ja-JP" altLang="en-US" sz="3600" dirty="0" smtClean="0">
                <a:latin typeface="ＭＳ ゴシック" pitchFamily="49" charset="-128"/>
                <a:ea typeface="ＭＳ ゴシック" pitchFamily="49" charset="-128"/>
              </a:rPr>
              <a:t>と</a:t>
            </a:r>
            <a:r>
              <a:rPr lang="ja-JP" altLang="en-US" sz="3600" dirty="0">
                <a:latin typeface="ＭＳ ゴシック" pitchFamily="49" charset="-128"/>
                <a:ea typeface="ＭＳ ゴシック" pitchFamily="49" charset="-128"/>
              </a:rPr>
              <a:t>癌</a:t>
            </a:r>
            <a:r>
              <a:rPr lang="ja-JP" altLang="en-US" sz="3600" dirty="0" smtClean="0">
                <a:latin typeface="ＭＳ ゴシック" pitchFamily="49" charset="-128"/>
                <a:ea typeface="ＭＳ ゴシック" pitchFamily="49" charset="-128"/>
              </a:rPr>
              <a:t>発生</a:t>
            </a:r>
            <a:endParaRPr lang="ja-JP" altLang="en-US" sz="3600" dirty="0">
              <a:latin typeface="ＭＳ ゴシック" pitchFamily="49" charset="-128"/>
              <a:ea typeface="ＭＳ ゴシック" pitchFamily="49" charset="-128"/>
            </a:endParaRPr>
          </a:p>
        </p:txBody>
      </p:sp>
      <p:sp>
        <p:nvSpPr>
          <p:cNvPr id="5" name="Text Box 21"/>
          <p:cNvSpPr txBox="1">
            <a:spLocks noChangeArrowheads="1"/>
          </p:cNvSpPr>
          <p:nvPr/>
        </p:nvSpPr>
        <p:spPr bwMode="auto">
          <a:xfrm>
            <a:off x="2704979" y="6021288"/>
            <a:ext cx="640352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400" dirty="0">
                <a:latin typeface="ＭＳ ゴシック" pitchFamily="49" charset="-128"/>
                <a:ea typeface="ＭＳ ゴシック" pitchFamily="49" charset="-128"/>
              </a:rPr>
              <a:t>厚生労働省多目的</a:t>
            </a:r>
            <a:r>
              <a:rPr lang="ja-JP" altLang="en-US" sz="1400" dirty="0" smtClean="0">
                <a:latin typeface="ＭＳ ゴシック" pitchFamily="49" charset="-128"/>
                <a:ea typeface="ＭＳ ゴシック" pitchFamily="49" charset="-128"/>
              </a:rPr>
              <a:t>コホート</a:t>
            </a:r>
            <a:r>
              <a:rPr lang="en-US" altLang="ja-JP" sz="1400" dirty="0" smtClean="0">
                <a:latin typeface="ＭＳ ゴシック" pitchFamily="49" charset="-128"/>
                <a:ea typeface="ＭＳ ゴシック" pitchFamily="49" charset="-128"/>
              </a:rPr>
              <a:t>JPHC</a:t>
            </a:r>
            <a:r>
              <a:rPr lang="ja-JP" altLang="en-US" sz="1400" dirty="0" smtClean="0">
                <a:latin typeface="ＭＳ ゴシック" pitchFamily="49" charset="-128"/>
                <a:ea typeface="ＭＳ ゴシック" pitchFamily="49" charset="-128"/>
              </a:rPr>
              <a:t>研究（</a:t>
            </a:r>
            <a:r>
              <a:rPr lang="en-US" altLang="ja-JP" sz="1400" dirty="0" smtClean="0">
                <a:latin typeface="ＭＳ ゴシック" pitchFamily="49" charset="-128"/>
                <a:ea typeface="ＭＳ ゴシック" pitchFamily="49" charset="-128"/>
              </a:rPr>
              <a:t>10</a:t>
            </a:r>
            <a:r>
              <a:rPr lang="ja-JP" altLang="en-US" sz="1400" dirty="0">
                <a:latin typeface="ＭＳ ゴシック" pitchFamily="49" charset="-128"/>
                <a:ea typeface="ＭＳ ゴシック" pitchFamily="49" charset="-128"/>
              </a:rPr>
              <a:t>年間にわたる約</a:t>
            </a:r>
            <a:r>
              <a:rPr lang="en-US" altLang="ja-JP" sz="1400" dirty="0">
                <a:latin typeface="ＭＳ ゴシック" pitchFamily="49" charset="-128"/>
                <a:ea typeface="ＭＳ ゴシック" pitchFamily="49" charset="-128"/>
              </a:rPr>
              <a:t>9</a:t>
            </a:r>
            <a:r>
              <a:rPr lang="ja-JP" altLang="en-US" sz="1400" dirty="0">
                <a:latin typeface="ＭＳ ゴシック" pitchFamily="49" charset="-128"/>
                <a:ea typeface="ＭＳ ゴシック" pitchFamily="49" charset="-128"/>
              </a:rPr>
              <a:t>万人の追跡</a:t>
            </a:r>
            <a:r>
              <a:rPr lang="ja-JP" altLang="en-US" sz="1400" dirty="0" smtClean="0">
                <a:latin typeface="ＭＳ ゴシック" pitchFamily="49" charset="-128"/>
                <a:ea typeface="ＭＳ ゴシック" pitchFamily="49" charset="-128"/>
              </a:rPr>
              <a:t>調査）</a:t>
            </a:r>
            <a:endParaRPr lang="en-US" altLang="ja-JP" sz="1400" dirty="0" smtClean="0">
              <a:latin typeface="ＭＳ ゴシック" pitchFamily="49" charset="-128"/>
              <a:ea typeface="ＭＳ ゴシック" pitchFamily="49" charset="-128"/>
            </a:endParaRPr>
          </a:p>
          <a:p>
            <a:r>
              <a:rPr lang="en-US" altLang="ja-JP" sz="1400" dirty="0">
                <a:latin typeface="ＭＳ ゴシック" pitchFamily="49" charset="-128"/>
                <a:ea typeface="ＭＳ ゴシック" pitchFamily="49" charset="-128"/>
              </a:rPr>
              <a:t>http://epi.ncc.go.jp/jphc/outcome/263.html</a:t>
            </a:r>
            <a:r>
              <a:rPr lang="ja-JP" altLang="en-US" sz="1400" dirty="0" smtClean="0">
                <a:latin typeface="ＭＳ ゴシック" pitchFamily="49" charset="-128"/>
                <a:ea typeface="ＭＳ ゴシック" pitchFamily="49" charset="-128"/>
              </a:rPr>
              <a:t>より作図</a:t>
            </a:r>
            <a:endParaRPr lang="ja-JP" altLang="en-US" sz="1400" dirty="0">
              <a:latin typeface="ＭＳ ゴシック" pitchFamily="49" charset="-128"/>
              <a:ea typeface="ＭＳ ゴシック" pitchFamily="49" charset="-128"/>
            </a:endParaRPr>
          </a:p>
          <a:p>
            <a:r>
              <a:rPr lang="en-US" altLang="ja-JP" sz="1400" dirty="0">
                <a:latin typeface="ＭＳ ゴシック" pitchFamily="49" charset="-128"/>
                <a:ea typeface="ＭＳ ゴシック" pitchFamily="49" charset="-128"/>
              </a:rPr>
              <a:t>Inoue M, et al; JPHC Study Group</a:t>
            </a:r>
            <a:r>
              <a:rPr lang="en-US" altLang="ja-JP" sz="1400" dirty="0" smtClean="0">
                <a:latin typeface="ＭＳ ゴシック" pitchFamily="49" charset="-128"/>
                <a:ea typeface="ＭＳ ゴシック" pitchFamily="49" charset="-128"/>
              </a:rPr>
              <a:t>. </a:t>
            </a:r>
            <a:r>
              <a:rPr lang="en-US" altLang="ja-JP" sz="1400" dirty="0" err="1" smtClean="0">
                <a:latin typeface="ＭＳ ゴシック" pitchFamily="49" charset="-128"/>
                <a:ea typeface="ＭＳ ゴシック" pitchFamily="49" charset="-128"/>
              </a:rPr>
              <a:t>Prev</a:t>
            </a:r>
            <a:r>
              <a:rPr lang="en-US" altLang="ja-JP" sz="1400" dirty="0" smtClean="0">
                <a:latin typeface="ＭＳ ゴシック" pitchFamily="49" charset="-128"/>
                <a:ea typeface="ＭＳ ゴシック" pitchFamily="49" charset="-128"/>
              </a:rPr>
              <a:t> Med 38; 516-522, </a:t>
            </a:r>
            <a:r>
              <a:rPr lang="en-US" altLang="ja-JP" sz="1400" dirty="0">
                <a:latin typeface="ＭＳ ゴシック" pitchFamily="49" charset="-128"/>
                <a:ea typeface="ＭＳ ゴシック" pitchFamily="49" charset="-128"/>
              </a:rPr>
              <a:t>2004. </a:t>
            </a:r>
            <a:endParaRPr lang="en-US" altLang="ja-JP" sz="1400" dirty="0" smtClean="0">
              <a:latin typeface="ＭＳ ゴシック" pitchFamily="49" charset="-128"/>
              <a:ea typeface="ＭＳ ゴシック" pitchFamily="49" charset="-128"/>
            </a:endParaRPr>
          </a:p>
        </p:txBody>
      </p:sp>
      <p:grpSp>
        <p:nvGrpSpPr>
          <p:cNvPr id="10" name="グループ化 9"/>
          <p:cNvGrpSpPr/>
          <p:nvPr/>
        </p:nvGrpSpPr>
        <p:grpSpPr>
          <a:xfrm>
            <a:off x="857250" y="1600570"/>
            <a:ext cx="7719060" cy="2849109"/>
            <a:chOff x="857250" y="1911484"/>
            <a:chExt cx="7719060" cy="2569076"/>
          </a:xfrm>
        </p:grpSpPr>
        <p:sp>
          <p:nvSpPr>
            <p:cNvPr id="2" name="正方形/長方形 1"/>
            <p:cNvSpPr/>
            <p:nvPr/>
          </p:nvSpPr>
          <p:spPr>
            <a:xfrm>
              <a:off x="857250" y="2913514"/>
              <a:ext cx="880110" cy="156704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ＭＳ ゴシック" pitchFamily="49" charset="-128"/>
                  <a:ea typeface="ＭＳ ゴシック" pitchFamily="49" charset="-128"/>
                </a:rPr>
                <a:t>非喫煙</a:t>
              </a:r>
              <a:endParaRPr kumimoji="1" lang="en-US" altLang="ja-JP" b="1" dirty="0" smtClean="0">
                <a:solidFill>
                  <a:schemeClr val="tx1"/>
                </a:solidFill>
                <a:latin typeface="ＭＳ ゴシック" pitchFamily="49" charset="-128"/>
                <a:ea typeface="ＭＳ ゴシック" pitchFamily="49" charset="-128"/>
              </a:endParaRPr>
            </a:p>
            <a:p>
              <a:pPr algn="ctr"/>
              <a:r>
                <a:rPr lang="en-US" altLang="ja-JP" b="1" dirty="0" smtClean="0">
                  <a:solidFill>
                    <a:schemeClr val="tx1"/>
                  </a:solidFill>
                  <a:latin typeface="ＭＳ ゴシック" pitchFamily="49" charset="-128"/>
                  <a:ea typeface="ＭＳ ゴシック" pitchFamily="49" charset="-128"/>
                </a:rPr>
                <a:t>24.3</a:t>
              </a:r>
              <a:r>
                <a:rPr lang="ja-JP" altLang="en-US" b="1" dirty="0" smtClean="0">
                  <a:solidFill>
                    <a:schemeClr val="tx1"/>
                  </a:solidFill>
                  <a:latin typeface="ＭＳ ゴシック" pitchFamily="49" charset="-128"/>
                  <a:ea typeface="ＭＳ ゴシック" pitchFamily="49" charset="-128"/>
                </a:rPr>
                <a:t>％</a:t>
              </a:r>
              <a:endParaRPr kumimoji="1" lang="ja-JP" altLang="en-US" b="1" dirty="0">
                <a:solidFill>
                  <a:schemeClr val="tx1"/>
                </a:solidFill>
                <a:latin typeface="ＭＳ ゴシック" pitchFamily="49" charset="-128"/>
                <a:ea typeface="ＭＳ ゴシック" pitchFamily="49" charset="-128"/>
              </a:endParaRPr>
            </a:p>
          </p:txBody>
        </p:sp>
        <p:sp>
          <p:nvSpPr>
            <p:cNvPr id="11" name="正方形/長方形 10"/>
            <p:cNvSpPr/>
            <p:nvPr/>
          </p:nvSpPr>
          <p:spPr>
            <a:xfrm>
              <a:off x="1737360" y="2913514"/>
              <a:ext cx="857250" cy="156704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ＭＳ ゴシック" pitchFamily="49" charset="-128"/>
                  <a:ea typeface="ＭＳ ゴシック" pitchFamily="49" charset="-128"/>
                </a:rPr>
                <a:t>過去喫煙</a:t>
              </a:r>
              <a:endParaRPr kumimoji="1" lang="en-US" altLang="ja-JP" b="1" dirty="0" smtClean="0">
                <a:solidFill>
                  <a:schemeClr val="tx1"/>
                </a:solidFill>
                <a:latin typeface="ＭＳ ゴシック" pitchFamily="49" charset="-128"/>
                <a:ea typeface="ＭＳ ゴシック" pitchFamily="49" charset="-128"/>
              </a:endParaRPr>
            </a:p>
            <a:p>
              <a:pPr algn="ctr"/>
              <a:r>
                <a:rPr lang="en-US" altLang="ja-JP" b="1" dirty="0" smtClean="0">
                  <a:solidFill>
                    <a:schemeClr val="tx1"/>
                  </a:solidFill>
                  <a:latin typeface="ＭＳ ゴシック" pitchFamily="49" charset="-128"/>
                  <a:ea typeface="ＭＳ ゴシック" pitchFamily="49" charset="-128"/>
                </a:rPr>
                <a:t>23.4</a:t>
              </a:r>
              <a:r>
                <a:rPr lang="ja-JP" altLang="en-US" b="1" dirty="0" smtClean="0">
                  <a:solidFill>
                    <a:schemeClr val="tx1"/>
                  </a:solidFill>
                  <a:latin typeface="ＭＳ ゴシック" pitchFamily="49" charset="-128"/>
                  <a:ea typeface="ＭＳ ゴシック" pitchFamily="49" charset="-128"/>
                </a:rPr>
                <a:t>％</a:t>
              </a:r>
              <a:endParaRPr kumimoji="1" lang="ja-JP" altLang="en-US" b="1" dirty="0">
                <a:solidFill>
                  <a:schemeClr val="tx1"/>
                </a:solidFill>
                <a:latin typeface="ＭＳ ゴシック" pitchFamily="49" charset="-128"/>
                <a:ea typeface="ＭＳ ゴシック" pitchFamily="49" charset="-128"/>
              </a:endParaRPr>
            </a:p>
          </p:txBody>
        </p:sp>
        <p:sp>
          <p:nvSpPr>
            <p:cNvPr id="12" name="正方形/長方形 11"/>
            <p:cNvSpPr/>
            <p:nvPr/>
          </p:nvSpPr>
          <p:spPr>
            <a:xfrm>
              <a:off x="2594610" y="2913514"/>
              <a:ext cx="1932786" cy="156704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ＭＳ ゴシック" pitchFamily="49" charset="-128"/>
                  <a:ea typeface="ＭＳ ゴシック" pitchFamily="49" charset="-128"/>
                </a:rPr>
                <a:t>現喫煙</a:t>
              </a:r>
              <a:endParaRPr kumimoji="1" lang="en-US" altLang="ja-JP" b="1" dirty="0" smtClean="0">
                <a:solidFill>
                  <a:schemeClr val="tx1"/>
                </a:solidFill>
                <a:latin typeface="ＭＳ ゴシック" pitchFamily="49" charset="-128"/>
                <a:ea typeface="ＭＳ ゴシック" pitchFamily="49" charset="-128"/>
              </a:endParaRPr>
            </a:p>
            <a:p>
              <a:pPr algn="ctr"/>
              <a:r>
                <a:rPr lang="en-US" altLang="ja-JP" b="1" dirty="0" smtClean="0">
                  <a:solidFill>
                    <a:schemeClr val="tx1"/>
                  </a:solidFill>
                  <a:latin typeface="ＭＳ ゴシック" pitchFamily="49" charset="-128"/>
                  <a:ea typeface="ＭＳ ゴシック" pitchFamily="49" charset="-128"/>
                </a:rPr>
                <a:t>52.3</a:t>
              </a:r>
              <a:r>
                <a:rPr lang="ja-JP" altLang="en-US" b="1" dirty="0" smtClean="0">
                  <a:solidFill>
                    <a:schemeClr val="tx1"/>
                  </a:solidFill>
                  <a:latin typeface="ＭＳ ゴシック" pitchFamily="49" charset="-128"/>
                  <a:ea typeface="ＭＳ ゴシック" pitchFamily="49" charset="-128"/>
                </a:rPr>
                <a:t>％</a:t>
              </a:r>
              <a:endParaRPr kumimoji="1" lang="ja-JP" altLang="en-US" b="1" dirty="0">
                <a:solidFill>
                  <a:schemeClr val="tx1"/>
                </a:solidFill>
                <a:latin typeface="ＭＳ ゴシック" pitchFamily="49" charset="-128"/>
                <a:ea typeface="ＭＳ ゴシック" pitchFamily="49" charset="-128"/>
              </a:endParaRPr>
            </a:p>
          </p:txBody>
        </p:sp>
        <p:sp>
          <p:nvSpPr>
            <p:cNvPr id="13" name="正方形/長方形 12"/>
            <p:cNvSpPr/>
            <p:nvPr/>
          </p:nvSpPr>
          <p:spPr>
            <a:xfrm>
              <a:off x="4920610" y="2913514"/>
              <a:ext cx="3389000" cy="156704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ＭＳ ゴシック" pitchFamily="49" charset="-128"/>
                  <a:ea typeface="ＭＳ ゴシック" pitchFamily="49" charset="-128"/>
                </a:rPr>
                <a:t>非喫煙</a:t>
              </a:r>
              <a:endParaRPr kumimoji="1" lang="en-US" altLang="ja-JP" b="1" dirty="0" smtClean="0">
                <a:solidFill>
                  <a:schemeClr val="tx1"/>
                </a:solidFill>
                <a:latin typeface="ＭＳ ゴシック" pitchFamily="49" charset="-128"/>
                <a:ea typeface="ＭＳ ゴシック" pitchFamily="49" charset="-128"/>
              </a:endParaRPr>
            </a:p>
            <a:p>
              <a:pPr algn="ctr"/>
              <a:r>
                <a:rPr lang="en-US" altLang="ja-JP" b="1" dirty="0" smtClean="0">
                  <a:solidFill>
                    <a:schemeClr val="tx1"/>
                  </a:solidFill>
                  <a:latin typeface="ＭＳ ゴシック" pitchFamily="49" charset="-128"/>
                  <a:ea typeface="ＭＳ ゴシック" pitchFamily="49" charset="-128"/>
                </a:rPr>
                <a:t>92.8</a:t>
              </a:r>
              <a:r>
                <a:rPr lang="ja-JP" altLang="en-US" b="1" dirty="0">
                  <a:solidFill>
                    <a:schemeClr val="tx1"/>
                  </a:solidFill>
                  <a:latin typeface="ＭＳ ゴシック" pitchFamily="49" charset="-128"/>
                  <a:ea typeface="ＭＳ ゴシック" pitchFamily="49" charset="-128"/>
                </a:rPr>
                <a:t>％</a:t>
              </a:r>
              <a:endParaRPr kumimoji="1" lang="ja-JP" altLang="en-US" b="1" dirty="0">
                <a:solidFill>
                  <a:schemeClr val="tx1"/>
                </a:solidFill>
                <a:latin typeface="ＭＳ ゴシック" pitchFamily="49" charset="-128"/>
                <a:ea typeface="ＭＳ ゴシック" pitchFamily="49" charset="-128"/>
              </a:endParaRPr>
            </a:p>
          </p:txBody>
        </p:sp>
        <p:sp>
          <p:nvSpPr>
            <p:cNvPr id="14" name="正方形/長方形 13"/>
            <p:cNvSpPr/>
            <p:nvPr/>
          </p:nvSpPr>
          <p:spPr>
            <a:xfrm>
              <a:off x="8366760" y="2913514"/>
              <a:ext cx="209550" cy="156704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5" name="正方形/長方形 14"/>
            <p:cNvSpPr/>
            <p:nvPr/>
          </p:nvSpPr>
          <p:spPr>
            <a:xfrm>
              <a:off x="8298180" y="2913514"/>
              <a:ext cx="68580" cy="156704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6" name="正方形/長方形 15"/>
            <p:cNvSpPr/>
            <p:nvPr/>
          </p:nvSpPr>
          <p:spPr>
            <a:xfrm>
              <a:off x="1737360" y="2333335"/>
              <a:ext cx="857250" cy="58017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7" name="正方形/長方形 16"/>
            <p:cNvSpPr/>
            <p:nvPr/>
          </p:nvSpPr>
          <p:spPr>
            <a:xfrm>
              <a:off x="2594610" y="1911484"/>
              <a:ext cx="1925166" cy="100316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20" name="正方形/長方形 19"/>
            <p:cNvSpPr/>
            <p:nvPr/>
          </p:nvSpPr>
          <p:spPr>
            <a:xfrm>
              <a:off x="8366760" y="2155135"/>
              <a:ext cx="209550" cy="75837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21" name="正方形/長方形 20"/>
            <p:cNvSpPr/>
            <p:nvPr/>
          </p:nvSpPr>
          <p:spPr>
            <a:xfrm>
              <a:off x="8298180" y="2155135"/>
              <a:ext cx="68580" cy="75951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grpSp>
      <p:sp>
        <p:nvSpPr>
          <p:cNvPr id="22" name="テキスト ボックス 21"/>
          <p:cNvSpPr txBox="1"/>
          <p:nvPr/>
        </p:nvSpPr>
        <p:spPr>
          <a:xfrm>
            <a:off x="857250" y="1200460"/>
            <a:ext cx="69762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男性</a:t>
            </a:r>
            <a:endParaRPr kumimoji="1" lang="ja-JP" altLang="en-US" sz="2000" b="1" dirty="0">
              <a:latin typeface="ＭＳ ゴシック" pitchFamily="49" charset="-128"/>
              <a:ea typeface="ＭＳ ゴシック" pitchFamily="49" charset="-128"/>
            </a:endParaRPr>
          </a:p>
        </p:txBody>
      </p:sp>
      <p:sp>
        <p:nvSpPr>
          <p:cNvPr id="24" name="テキスト ボックス 23"/>
          <p:cNvSpPr txBox="1"/>
          <p:nvPr/>
        </p:nvSpPr>
        <p:spPr>
          <a:xfrm>
            <a:off x="4920610" y="1200460"/>
            <a:ext cx="700833" cy="400110"/>
          </a:xfrm>
          <a:prstGeom prst="rect">
            <a:avLst/>
          </a:prstGeom>
          <a:noFill/>
        </p:spPr>
        <p:txBody>
          <a:bodyPr wrap="none" rtlCol="0">
            <a:spAutoFit/>
          </a:bodyPr>
          <a:lstStyle/>
          <a:p>
            <a:r>
              <a:rPr lang="ja-JP" altLang="en-US" sz="2000" b="1" dirty="0">
                <a:latin typeface="ＭＳ ゴシック" pitchFamily="49" charset="-128"/>
                <a:ea typeface="ＭＳ ゴシック" pitchFamily="49" charset="-128"/>
              </a:rPr>
              <a:t>女</a:t>
            </a:r>
            <a:r>
              <a:rPr kumimoji="1" lang="ja-JP" altLang="en-US" sz="2000" b="1" dirty="0" smtClean="0">
                <a:latin typeface="ＭＳ ゴシック" pitchFamily="49" charset="-128"/>
                <a:ea typeface="ＭＳ ゴシック" pitchFamily="49" charset="-128"/>
              </a:rPr>
              <a:t>性</a:t>
            </a:r>
            <a:endParaRPr kumimoji="1" lang="ja-JP" altLang="en-US" sz="2000" b="1" dirty="0">
              <a:latin typeface="ＭＳ ゴシック" pitchFamily="49" charset="-128"/>
              <a:ea typeface="ＭＳ ゴシック" pitchFamily="49" charset="-128"/>
            </a:endParaRPr>
          </a:p>
        </p:txBody>
      </p:sp>
      <p:sp>
        <p:nvSpPr>
          <p:cNvPr id="26" name="テキスト ボックス 25"/>
          <p:cNvSpPr txBox="1"/>
          <p:nvPr/>
        </p:nvSpPr>
        <p:spPr>
          <a:xfrm>
            <a:off x="1146462" y="2291300"/>
            <a:ext cx="301686"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1</a:t>
            </a:r>
            <a:endParaRPr kumimoji="1" lang="ja-JP" altLang="en-US" dirty="0">
              <a:latin typeface="ＭＳ ゴシック" pitchFamily="49" charset="-128"/>
              <a:ea typeface="ＭＳ ゴシック" pitchFamily="49" charset="-128"/>
            </a:endParaRPr>
          </a:p>
        </p:txBody>
      </p:sp>
      <p:sp>
        <p:nvSpPr>
          <p:cNvPr id="28" name="テキスト ボックス 27"/>
          <p:cNvSpPr txBox="1"/>
          <p:nvPr/>
        </p:nvSpPr>
        <p:spPr>
          <a:xfrm>
            <a:off x="1839613" y="1659626"/>
            <a:ext cx="646331"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1.37</a:t>
            </a:r>
            <a:endParaRPr kumimoji="1" lang="ja-JP" altLang="en-US" dirty="0">
              <a:latin typeface="ＭＳ ゴシック" pitchFamily="49" charset="-128"/>
              <a:ea typeface="ＭＳ ゴシック" pitchFamily="49" charset="-128"/>
            </a:endParaRPr>
          </a:p>
        </p:txBody>
      </p:sp>
      <p:sp>
        <p:nvSpPr>
          <p:cNvPr id="29" name="テキスト ボックス 28"/>
          <p:cNvSpPr txBox="1"/>
          <p:nvPr/>
        </p:nvSpPr>
        <p:spPr>
          <a:xfrm>
            <a:off x="3234631" y="1226110"/>
            <a:ext cx="646331"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1.64</a:t>
            </a:r>
            <a:endParaRPr kumimoji="1" lang="ja-JP" altLang="en-US" dirty="0">
              <a:latin typeface="ＭＳ ゴシック" pitchFamily="49" charset="-128"/>
              <a:ea typeface="ＭＳ ゴシック" pitchFamily="49" charset="-128"/>
            </a:endParaRPr>
          </a:p>
        </p:txBody>
      </p:sp>
      <p:sp>
        <p:nvSpPr>
          <p:cNvPr id="30" name="テキスト ボックス 29"/>
          <p:cNvSpPr txBox="1"/>
          <p:nvPr/>
        </p:nvSpPr>
        <p:spPr>
          <a:xfrm>
            <a:off x="6464267" y="2303175"/>
            <a:ext cx="301686"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1</a:t>
            </a:r>
            <a:endParaRPr kumimoji="1" lang="ja-JP" altLang="en-US" dirty="0">
              <a:latin typeface="ＭＳ ゴシック" pitchFamily="49" charset="-128"/>
              <a:ea typeface="ＭＳ ゴシック" pitchFamily="49" charset="-128"/>
            </a:endParaRPr>
          </a:p>
        </p:txBody>
      </p:sp>
      <p:sp>
        <p:nvSpPr>
          <p:cNvPr id="31" name="テキスト ボックス 30"/>
          <p:cNvSpPr txBox="1"/>
          <p:nvPr/>
        </p:nvSpPr>
        <p:spPr>
          <a:xfrm>
            <a:off x="8133720" y="1268760"/>
            <a:ext cx="646331"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1.46</a:t>
            </a:r>
            <a:endParaRPr kumimoji="1" lang="ja-JP" altLang="en-US" dirty="0">
              <a:latin typeface="ＭＳ ゴシック" pitchFamily="49" charset="-128"/>
              <a:ea typeface="ＭＳ ゴシック" pitchFamily="49" charset="-128"/>
            </a:endParaRPr>
          </a:p>
        </p:txBody>
      </p:sp>
      <p:sp>
        <p:nvSpPr>
          <p:cNvPr id="37" name="テキスト ボックス 36"/>
          <p:cNvSpPr txBox="1"/>
          <p:nvPr/>
        </p:nvSpPr>
        <p:spPr>
          <a:xfrm>
            <a:off x="7064404" y="4654877"/>
            <a:ext cx="1107996" cy="646331"/>
          </a:xfrm>
          <a:prstGeom prst="rect">
            <a:avLst/>
          </a:prstGeom>
          <a:noFill/>
        </p:spPr>
        <p:txBody>
          <a:bodyPr wrap="none" rtlCol="0">
            <a:spAutoFit/>
          </a:bodyPr>
          <a:lstStyle/>
          <a:p>
            <a:pPr algn="ctr"/>
            <a:r>
              <a:rPr kumimoji="1" lang="ja-JP" altLang="en-US" b="1" dirty="0" smtClean="0">
                <a:latin typeface="ＭＳ ゴシック" pitchFamily="49" charset="-128"/>
                <a:ea typeface="ＭＳ ゴシック" pitchFamily="49" charset="-128"/>
              </a:rPr>
              <a:t>過去喫煙</a:t>
            </a:r>
            <a:endParaRPr kumimoji="1" lang="en-US" altLang="ja-JP" b="1" dirty="0" smtClean="0">
              <a:latin typeface="ＭＳ ゴシック" pitchFamily="49" charset="-128"/>
              <a:ea typeface="ＭＳ ゴシック" pitchFamily="49" charset="-128"/>
            </a:endParaRPr>
          </a:p>
          <a:p>
            <a:pPr algn="ctr"/>
            <a:r>
              <a:rPr lang="en-US" altLang="ja-JP" b="1" dirty="0" smtClean="0">
                <a:latin typeface="ＭＳ ゴシック" pitchFamily="49" charset="-128"/>
                <a:ea typeface="ＭＳ ゴシック" pitchFamily="49" charset="-128"/>
              </a:rPr>
              <a:t>1.4</a:t>
            </a:r>
            <a:r>
              <a:rPr lang="ja-JP" altLang="en-US" b="1" dirty="0" smtClean="0">
                <a:latin typeface="ＭＳ ゴシック" pitchFamily="49" charset="-128"/>
                <a:ea typeface="ＭＳ ゴシック" pitchFamily="49" charset="-128"/>
              </a:rPr>
              <a:t>％</a:t>
            </a:r>
            <a:endParaRPr kumimoji="1" lang="ja-JP" altLang="en-US" b="1" dirty="0">
              <a:latin typeface="ＭＳ ゴシック" pitchFamily="49" charset="-128"/>
              <a:ea typeface="ＭＳ ゴシック" pitchFamily="49" charset="-128"/>
            </a:endParaRPr>
          </a:p>
        </p:txBody>
      </p:sp>
      <p:sp>
        <p:nvSpPr>
          <p:cNvPr id="39" name="テキスト ボックス 38"/>
          <p:cNvSpPr txBox="1"/>
          <p:nvPr/>
        </p:nvSpPr>
        <p:spPr>
          <a:xfrm>
            <a:off x="7369770" y="1274347"/>
            <a:ext cx="646331" cy="369332"/>
          </a:xfrm>
          <a:prstGeom prst="rect">
            <a:avLst/>
          </a:prstGeom>
          <a:noFill/>
        </p:spPr>
        <p:txBody>
          <a:bodyPr wrap="none" rtlCol="0">
            <a:spAutoFit/>
          </a:bodyPr>
          <a:lstStyle/>
          <a:p>
            <a:r>
              <a:rPr kumimoji="1" lang="en-US" altLang="ja-JP" dirty="0" smtClean="0">
                <a:latin typeface="ＭＳ ゴシック" pitchFamily="49" charset="-128"/>
                <a:ea typeface="ＭＳ ゴシック" pitchFamily="49" charset="-128"/>
              </a:rPr>
              <a:t>1.47</a:t>
            </a:r>
            <a:endParaRPr kumimoji="1" lang="ja-JP" altLang="en-US" dirty="0">
              <a:latin typeface="ＭＳ ゴシック" pitchFamily="49" charset="-128"/>
              <a:ea typeface="ＭＳ ゴシック" pitchFamily="49" charset="-128"/>
            </a:endParaRPr>
          </a:p>
        </p:txBody>
      </p:sp>
      <p:sp>
        <p:nvSpPr>
          <p:cNvPr id="41" name="テキスト ボックス 40"/>
          <p:cNvSpPr txBox="1"/>
          <p:nvPr/>
        </p:nvSpPr>
        <p:spPr>
          <a:xfrm>
            <a:off x="8177590" y="4654877"/>
            <a:ext cx="881972" cy="646331"/>
          </a:xfrm>
          <a:prstGeom prst="rect">
            <a:avLst/>
          </a:prstGeom>
          <a:noFill/>
        </p:spPr>
        <p:txBody>
          <a:bodyPr wrap="none" rtlCol="0">
            <a:spAutoFit/>
          </a:bodyPr>
          <a:lstStyle/>
          <a:p>
            <a:pPr algn="ctr"/>
            <a:r>
              <a:rPr lang="ja-JP" altLang="en-US" b="1" dirty="0">
                <a:latin typeface="ＭＳ ゴシック" pitchFamily="49" charset="-128"/>
                <a:ea typeface="ＭＳ ゴシック" pitchFamily="49" charset="-128"/>
              </a:rPr>
              <a:t>現</a:t>
            </a:r>
            <a:r>
              <a:rPr kumimoji="1" lang="ja-JP" altLang="en-US" b="1" dirty="0" smtClean="0">
                <a:latin typeface="ＭＳ ゴシック" pitchFamily="49" charset="-128"/>
                <a:ea typeface="ＭＳ ゴシック" pitchFamily="49" charset="-128"/>
              </a:rPr>
              <a:t>喫煙</a:t>
            </a:r>
            <a:endParaRPr kumimoji="1" lang="en-US" altLang="ja-JP" b="1" dirty="0" smtClean="0">
              <a:latin typeface="ＭＳ ゴシック" pitchFamily="49" charset="-128"/>
              <a:ea typeface="ＭＳ ゴシック" pitchFamily="49" charset="-128"/>
            </a:endParaRPr>
          </a:p>
          <a:p>
            <a:pPr algn="ctr"/>
            <a:r>
              <a:rPr lang="en-US" altLang="ja-JP" b="1" dirty="0">
                <a:latin typeface="ＭＳ ゴシック" pitchFamily="49" charset="-128"/>
                <a:ea typeface="ＭＳ ゴシック" pitchFamily="49" charset="-128"/>
              </a:rPr>
              <a:t>5.9</a:t>
            </a:r>
            <a:r>
              <a:rPr lang="ja-JP" altLang="en-US" b="1" dirty="0" smtClean="0">
                <a:latin typeface="ＭＳ ゴシック" pitchFamily="49" charset="-128"/>
                <a:ea typeface="ＭＳ ゴシック" pitchFamily="49" charset="-128"/>
              </a:rPr>
              <a:t>％</a:t>
            </a:r>
            <a:endParaRPr kumimoji="1" lang="ja-JP" altLang="en-US" b="1" dirty="0">
              <a:latin typeface="ＭＳ ゴシック" pitchFamily="49" charset="-128"/>
              <a:ea typeface="ＭＳ ゴシック" pitchFamily="49" charset="-128"/>
            </a:endParaRPr>
          </a:p>
        </p:txBody>
      </p:sp>
      <p:cxnSp>
        <p:nvCxnSpPr>
          <p:cNvPr id="42" name="直線矢印コネクタ 41"/>
          <p:cNvCxnSpPr>
            <a:stCxn id="39" idx="2"/>
          </p:cNvCxnSpPr>
          <p:nvPr/>
        </p:nvCxnSpPr>
        <p:spPr>
          <a:xfrm>
            <a:off x="7692936" y="1643679"/>
            <a:ext cx="562013" cy="2076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7596336" y="4449679"/>
            <a:ext cx="658613" cy="275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8455231" y="1595442"/>
            <a:ext cx="0" cy="2493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8471535" y="4479400"/>
            <a:ext cx="0" cy="2457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206062" y="4581128"/>
            <a:ext cx="6246257" cy="1323439"/>
          </a:xfrm>
          <a:prstGeom prst="rect">
            <a:avLst/>
          </a:prstGeom>
          <a:noFill/>
        </p:spPr>
        <p:txBody>
          <a:bodyPr wrap="square" rtlCol="0">
            <a:spAutoFit/>
          </a:bodyPr>
          <a:lstStyle/>
          <a:p>
            <a:r>
              <a:rPr lang="ja-JP" altLang="en-US" sz="2000" dirty="0" smtClean="0">
                <a:latin typeface="ＭＳ ゴシック" pitchFamily="49" charset="-128"/>
                <a:ea typeface="ＭＳ ゴシック" pitchFamily="49" charset="-128"/>
              </a:rPr>
              <a:t>喫煙しなければ癌にならずに済んだ</a:t>
            </a:r>
            <a:endParaRPr lang="en-US" altLang="ja-JP" sz="2000" dirty="0" smtClean="0">
              <a:latin typeface="ＭＳ ゴシック" pitchFamily="49" charset="-128"/>
              <a:ea typeface="ＭＳ ゴシック" pitchFamily="49" charset="-128"/>
            </a:endParaRPr>
          </a:p>
          <a:p>
            <a:r>
              <a:rPr kumimoji="1" lang="ja-JP" altLang="en-US" sz="2000" dirty="0" smtClean="0">
                <a:latin typeface="ＭＳ ゴシック" pitchFamily="49" charset="-128"/>
                <a:ea typeface="ＭＳ ゴシック" pitchFamily="49" charset="-128"/>
              </a:rPr>
              <a:t>男性の癌の</a:t>
            </a:r>
            <a:r>
              <a:rPr kumimoji="1" lang="en-US" altLang="ja-JP" sz="2000" dirty="0" smtClean="0">
                <a:latin typeface="ＭＳ ゴシック" pitchFamily="49" charset="-128"/>
                <a:ea typeface="ＭＳ ゴシック" pitchFamily="49" charset="-128"/>
              </a:rPr>
              <a:t>29</a:t>
            </a:r>
            <a:r>
              <a:rPr kumimoji="1" lang="ja-JP" altLang="en-US" sz="2000" dirty="0" smtClean="0">
                <a:latin typeface="ＭＳ ゴシック" pitchFamily="49" charset="-128"/>
                <a:ea typeface="ＭＳ ゴシック" pitchFamily="49" charset="-128"/>
              </a:rPr>
              <a:t>％、女性の癌の</a:t>
            </a:r>
            <a:r>
              <a:rPr lang="ja-JP" altLang="en-US" sz="2000" dirty="0" smtClean="0">
                <a:latin typeface="ＭＳ ゴシック" pitchFamily="49" charset="-128"/>
                <a:ea typeface="ＭＳ ゴシック" pitchFamily="49" charset="-128"/>
              </a:rPr>
              <a:t>３</a:t>
            </a:r>
            <a:r>
              <a:rPr kumimoji="1" lang="ja-JP" altLang="en-US" sz="2000" dirty="0" smtClean="0">
                <a:latin typeface="ＭＳ ゴシック" pitchFamily="49" charset="-128"/>
                <a:ea typeface="ＭＳ ゴシック" pitchFamily="49" charset="-128"/>
              </a:rPr>
              <a:t>％に相当</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日本人全員がタバコを吸わなければ、</a:t>
            </a:r>
            <a:endParaRPr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年間約９万人の日本人が癌にかからなくても済む</a:t>
            </a:r>
            <a:endParaRPr kumimoji="1" lang="ja-JP" altLang="en-US" sz="2000" dirty="0">
              <a:latin typeface="ＭＳ ゴシック" pitchFamily="49" charset="-128"/>
              <a:ea typeface="ＭＳ ゴシック" pitchFamily="49" charset="-128"/>
            </a:endParaRPr>
          </a:p>
        </p:txBody>
      </p:sp>
      <p:sp>
        <p:nvSpPr>
          <p:cNvPr id="58" name="正方形/長方形 57"/>
          <p:cNvSpPr/>
          <p:nvPr/>
        </p:nvSpPr>
        <p:spPr>
          <a:xfrm>
            <a:off x="857250" y="4618003"/>
            <a:ext cx="330282" cy="3231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32" name="テキスト ボックス 31"/>
          <p:cNvSpPr txBox="1"/>
          <p:nvPr/>
        </p:nvSpPr>
        <p:spPr>
          <a:xfrm>
            <a:off x="3695854" y="1196752"/>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3" name="テキスト ボックス 32"/>
          <p:cNvSpPr txBox="1"/>
          <p:nvPr/>
        </p:nvSpPr>
        <p:spPr>
          <a:xfrm>
            <a:off x="8592398" y="1196752"/>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949028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720079"/>
          </a:xfrm>
        </p:spPr>
        <p:txBody>
          <a:bodyPr>
            <a:normAutofit/>
          </a:bodyPr>
          <a:lstStyle/>
          <a:p>
            <a:r>
              <a:rPr lang="ja-JP" altLang="en-US" sz="3200" dirty="0">
                <a:latin typeface="ＭＳ ゴシック" pitchFamily="49" charset="-128"/>
                <a:ea typeface="ＭＳ ゴシック" pitchFamily="49" charset="-128"/>
              </a:rPr>
              <a:t>タバコは癌の最大の原因</a:t>
            </a:r>
          </a:p>
        </p:txBody>
      </p:sp>
      <p:graphicFrame>
        <p:nvGraphicFramePr>
          <p:cNvPr id="4" name="Object 3"/>
          <p:cNvGraphicFramePr>
            <a:graphicFrameLocks noChangeAspect="1"/>
          </p:cNvGraphicFramePr>
          <p:nvPr>
            <p:extLst>
              <p:ext uri="{D42A27DB-BD31-4B8C-83A1-F6EECF244321}">
                <p14:modId xmlns="" xmlns:p14="http://schemas.microsoft.com/office/powerpoint/2010/main" val="1146545603"/>
              </p:ext>
            </p:extLst>
          </p:nvPr>
        </p:nvGraphicFramePr>
        <p:xfrm>
          <a:off x="0" y="620688"/>
          <a:ext cx="5334000" cy="5761038"/>
        </p:xfrm>
        <a:graphic>
          <a:graphicData uri="http://schemas.openxmlformats.org/presentationml/2006/ole">
            <p:oleObj spid="_x0000_s7582" name="グラフ" r:id="rId4" imgW="3810180" imgH="4114935" progId="MSGraph.Chart.8">
              <p:embed followColorScheme="full"/>
            </p:oleObj>
          </a:graphicData>
        </a:graphic>
      </p:graphicFrame>
      <p:graphicFrame>
        <p:nvGraphicFramePr>
          <p:cNvPr id="5" name="Object 4"/>
          <p:cNvGraphicFramePr>
            <a:graphicFrameLocks noChangeAspect="1"/>
          </p:cNvGraphicFramePr>
          <p:nvPr>
            <p:extLst>
              <p:ext uri="{D42A27DB-BD31-4B8C-83A1-F6EECF244321}">
                <p14:modId xmlns="" xmlns:p14="http://schemas.microsoft.com/office/powerpoint/2010/main" val="3443149215"/>
              </p:ext>
            </p:extLst>
          </p:nvPr>
        </p:nvGraphicFramePr>
        <p:xfrm>
          <a:off x="5743575" y="1628751"/>
          <a:ext cx="3400425" cy="3673475"/>
        </p:xfrm>
        <a:graphic>
          <a:graphicData uri="http://schemas.openxmlformats.org/presentationml/2006/ole">
            <p:oleObj spid="_x0000_s7583" name="グラフ" r:id="rId5" imgW="3810180" imgH="4114935" progId="MSGraph.Chart.8">
              <p:embed followColorScheme="full"/>
            </p:oleObj>
          </a:graphicData>
        </a:graphic>
      </p:graphicFrame>
      <p:sp>
        <p:nvSpPr>
          <p:cNvPr id="6" name="Text Box 5"/>
          <p:cNvSpPr txBox="1">
            <a:spLocks noChangeArrowheads="1"/>
          </p:cNvSpPr>
          <p:nvPr/>
        </p:nvSpPr>
        <p:spPr bwMode="auto">
          <a:xfrm>
            <a:off x="2843213" y="3141638"/>
            <a:ext cx="172354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タバコ</a:t>
            </a:r>
            <a:r>
              <a:rPr lang="en-US" altLang="ja-JP" sz="2400" dirty="0" smtClean="0">
                <a:latin typeface="ＭＳ ゴシック" pitchFamily="49" charset="-128"/>
                <a:ea typeface="ＭＳ ゴシック" pitchFamily="49" charset="-128"/>
              </a:rPr>
              <a:t>60</a:t>
            </a:r>
            <a:r>
              <a:rPr lang="ja-JP" altLang="en-US" sz="2400" dirty="0" smtClean="0">
                <a:latin typeface="ＭＳ ゴシック" pitchFamily="49" charset="-128"/>
                <a:ea typeface="ＭＳ ゴシック" pitchFamily="49" charset="-128"/>
              </a:rPr>
              <a:t>％</a:t>
            </a:r>
            <a:endParaRPr lang="en-US" altLang="ja-JP" sz="2400" dirty="0">
              <a:latin typeface="ＭＳ ゴシック" pitchFamily="49" charset="-128"/>
              <a:ea typeface="ＭＳ ゴシック" pitchFamily="49" charset="-128"/>
            </a:endParaRPr>
          </a:p>
        </p:txBody>
      </p:sp>
      <p:sp>
        <p:nvSpPr>
          <p:cNvPr id="7" name="Text Box 6"/>
          <p:cNvSpPr txBox="1">
            <a:spLocks noChangeArrowheads="1"/>
          </p:cNvSpPr>
          <p:nvPr/>
        </p:nvSpPr>
        <p:spPr bwMode="auto">
          <a:xfrm>
            <a:off x="900113" y="2420913"/>
            <a:ext cx="172354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その他</a:t>
            </a:r>
            <a:r>
              <a:rPr lang="en-US" altLang="ja-JP" sz="2400" dirty="0" smtClean="0">
                <a:latin typeface="ＭＳ ゴシック" pitchFamily="49" charset="-128"/>
                <a:ea typeface="ＭＳ ゴシック" pitchFamily="49" charset="-128"/>
              </a:rPr>
              <a:t>25</a:t>
            </a:r>
            <a:r>
              <a:rPr lang="ja-JP" altLang="en-US" sz="2400" dirty="0" smtClean="0">
                <a:latin typeface="ＭＳ ゴシック" pitchFamily="49" charset="-128"/>
                <a:ea typeface="ＭＳ ゴシック" pitchFamily="49" charset="-128"/>
              </a:rPr>
              <a:t>％</a:t>
            </a:r>
            <a:endParaRPr lang="en-US" altLang="ja-JP" sz="2400" dirty="0">
              <a:latin typeface="ＭＳ ゴシック" pitchFamily="49" charset="-128"/>
              <a:ea typeface="ＭＳ ゴシック" pitchFamily="49" charset="-128"/>
            </a:endParaRPr>
          </a:p>
        </p:txBody>
      </p:sp>
      <p:sp>
        <p:nvSpPr>
          <p:cNvPr id="8" name="Text Box 7"/>
          <p:cNvSpPr txBox="1">
            <a:spLocks noChangeArrowheads="1"/>
          </p:cNvSpPr>
          <p:nvPr/>
        </p:nvSpPr>
        <p:spPr bwMode="auto">
          <a:xfrm>
            <a:off x="6227763" y="3068613"/>
            <a:ext cx="110799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その他</a:t>
            </a:r>
          </a:p>
          <a:p>
            <a:r>
              <a:rPr lang="en-US" altLang="ja-JP" sz="2400" dirty="0" smtClean="0">
                <a:latin typeface="ＭＳ ゴシック" pitchFamily="49" charset="-128"/>
                <a:ea typeface="ＭＳ ゴシック" pitchFamily="49" charset="-128"/>
              </a:rPr>
              <a:t>50</a:t>
            </a:r>
            <a:r>
              <a:rPr lang="ja-JP" altLang="en-US" sz="2400" dirty="0" smtClean="0">
                <a:latin typeface="ＭＳ ゴシック" pitchFamily="49" charset="-128"/>
                <a:ea typeface="ＭＳ ゴシック" pitchFamily="49" charset="-128"/>
              </a:rPr>
              <a:t>％～</a:t>
            </a:r>
            <a:endParaRPr lang="ja-JP" altLang="en-US" sz="2400" dirty="0">
              <a:latin typeface="ＭＳ ゴシック" pitchFamily="49" charset="-128"/>
              <a:ea typeface="ＭＳ ゴシック" pitchFamily="49" charset="-128"/>
            </a:endParaRPr>
          </a:p>
        </p:txBody>
      </p:sp>
      <p:sp>
        <p:nvSpPr>
          <p:cNvPr id="9" name="Text Box 8"/>
          <p:cNvSpPr txBox="1">
            <a:spLocks noChangeArrowheads="1"/>
          </p:cNvSpPr>
          <p:nvPr/>
        </p:nvSpPr>
        <p:spPr bwMode="auto">
          <a:xfrm>
            <a:off x="900113" y="4149701"/>
            <a:ext cx="1261884"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食生活</a:t>
            </a:r>
          </a:p>
          <a:p>
            <a:r>
              <a:rPr lang="en-US" altLang="ja-JP" sz="2400" dirty="0">
                <a:latin typeface="ＭＳ ゴシック" pitchFamily="49" charset="-128"/>
                <a:ea typeface="ＭＳ ゴシック" pitchFamily="49" charset="-128"/>
              </a:rPr>
              <a:t>4</a:t>
            </a:r>
            <a:r>
              <a:rPr lang="ja-JP" altLang="en-US" sz="2400" dirty="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12</a:t>
            </a:r>
            <a:r>
              <a:rPr lang="ja-JP" altLang="en-US" sz="2400" dirty="0" smtClean="0">
                <a:latin typeface="ＭＳ ゴシック" pitchFamily="49" charset="-128"/>
                <a:ea typeface="ＭＳ ゴシック" pitchFamily="49" charset="-128"/>
              </a:rPr>
              <a:t>％</a:t>
            </a:r>
            <a:endParaRPr lang="en-US" altLang="ja-JP" sz="2400" dirty="0">
              <a:latin typeface="ＭＳ ゴシック" pitchFamily="49" charset="-128"/>
              <a:ea typeface="ＭＳ ゴシック" pitchFamily="49" charset="-128"/>
            </a:endParaRPr>
          </a:p>
        </p:txBody>
      </p:sp>
      <p:sp>
        <p:nvSpPr>
          <p:cNvPr id="10" name="Text Box 9"/>
          <p:cNvSpPr txBox="1">
            <a:spLocks noChangeArrowheads="1"/>
          </p:cNvSpPr>
          <p:nvPr/>
        </p:nvSpPr>
        <p:spPr bwMode="auto">
          <a:xfrm>
            <a:off x="521122" y="3717901"/>
            <a:ext cx="126188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肥満</a:t>
            </a:r>
            <a:r>
              <a:rPr lang="en-US" altLang="ja-JP" sz="2400" dirty="0" smtClean="0">
                <a:latin typeface="ＭＳ ゴシック" pitchFamily="49" charset="-128"/>
                <a:ea typeface="ＭＳ ゴシック" pitchFamily="49" charset="-128"/>
              </a:rPr>
              <a:t>4</a:t>
            </a:r>
            <a:r>
              <a:rPr lang="ja-JP" altLang="en-US" sz="2400" dirty="0" smtClean="0">
                <a:latin typeface="ＭＳ ゴシック" pitchFamily="49" charset="-128"/>
                <a:ea typeface="ＭＳ ゴシック" pitchFamily="49" charset="-128"/>
              </a:rPr>
              <a:t>％</a:t>
            </a:r>
            <a:endParaRPr lang="en-US" altLang="ja-JP" sz="2400" dirty="0">
              <a:latin typeface="ＭＳ ゴシック" pitchFamily="49" charset="-128"/>
              <a:ea typeface="ＭＳ ゴシック" pitchFamily="49" charset="-128"/>
            </a:endParaRPr>
          </a:p>
        </p:txBody>
      </p:sp>
      <p:sp>
        <p:nvSpPr>
          <p:cNvPr id="11" name="Text Box 10"/>
          <p:cNvSpPr txBox="1">
            <a:spLocks noChangeArrowheads="1"/>
          </p:cNvSpPr>
          <p:nvPr/>
        </p:nvSpPr>
        <p:spPr bwMode="auto">
          <a:xfrm>
            <a:off x="7342564" y="2349476"/>
            <a:ext cx="141577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食生活</a:t>
            </a:r>
          </a:p>
          <a:p>
            <a:r>
              <a:rPr lang="en-US" altLang="ja-JP" sz="2400" dirty="0">
                <a:latin typeface="ＭＳ ゴシック" pitchFamily="49" charset="-128"/>
                <a:ea typeface="ＭＳ ゴシック" pitchFamily="49" charset="-128"/>
              </a:rPr>
              <a:t>10</a:t>
            </a:r>
            <a:r>
              <a:rPr lang="ja-JP" altLang="en-US" sz="2400" dirty="0">
                <a:latin typeface="ＭＳ ゴシック" pitchFamily="49" charset="-128"/>
                <a:ea typeface="ＭＳ ゴシック" pitchFamily="49" charset="-128"/>
              </a:rPr>
              <a:t>～</a:t>
            </a:r>
            <a:r>
              <a:rPr lang="en-US" altLang="ja-JP" sz="2400" dirty="0" smtClean="0">
                <a:latin typeface="ＭＳ ゴシック" pitchFamily="49" charset="-128"/>
                <a:ea typeface="ＭＳ ゴシック" pitchFamily="49" charset="-128"/>
              </a:rPr>
              <a:t>30</a:t>
            </a:r>
            <a:r>
              <a:rPr lang="ja-JP" altLang="en-US" sz="2400" dirty="0" smtClean="0">
                <a:latin typeface="ＭＳ ゴシック" pitchFamily="49" charset="-128"/>
                <a:ea typeface="ＭＳ ゴシック" pitchFamily="49" charset="-128"/>
              </a:rPr>
              <a:t>％</a:t>
            </a:r>
            <a:endParaRPr lang="en-US" altLang="ja-JP" sz="2400" dirty="0">
              <a:latin typeface="ＭＳ ゴシック" pitchFamily="49" charset="-128"/>
              <a:ea typeface="ＭＳ ゴシック" pitchFamily="49" charset="-128"/>
            </a:endParaRPr>
          </a:p>
        </p:txBody>
      </p:sp>
      <p:sp>
        <p:nvSpPr>
          <p:cNvPr id="12" name="Text Box 11"/>
          <p:cNvSpPr txBox="1">
            <a:spLocks noChangeArrowheads="1"/>
          </p:cNvSpPr>
          <p:nvPr/>
        </p:nvSpPr>
        <p:spPr bwMode="auto">
          <a:xfrm>
            <a:off x="7740650" y="3286101"/>
            <a:ext cx="141577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latin typeface="ＭＳ ゴシック" pitchFamily="49" charset="-128"/>
                <a:ea typeface="ＭＳ ゴシック" pitchFamily="49" charset="-128"/>
              </a:rPr>
              <a:t>肥満</a:t>
            </a:r>
            <a:r>
              <a:rPr lang="en-US" altLang="ja-JP" sz="2400" dirty="0" smtClean="0">
                <a:latin typeface="ＭＳ ゴシック" pitchFamily="49" charset="-128"/>
                <a:ea typeface="ＭＳ ゴシック" pitchFamily="49" charset="-128"/>
              </a:rPr>
              <a:t>10</a:t>
            </a:r>
            <a:r>
              <a:rPr lang="ja-JP" altLang="en-US" sz="2400" dirty="0" smtClean="0">
                <a:latin typeface="ＭＳ ゴシック" pitchFamily="49" charset="-128"/>
                <a:ea typeface="ＭＳ ゴシック" pitchFamily="49" charset="-128"/>
              </a:rPr>
              <a:t>％</a:t>
            </a:r>
            <a:endParaRPr lang="en-US" altLang="ja-JP" sz="2400" dirty="0">
              <a:latin typeface="ＭＳ ゴシック" pitchFamily="49" charset="-128"/>
              <a:ea typeface="ＭＳ ゴシック" pitchFamily="49" charset="-128"/>
            </a:endParaRPr>
          </a:p>
        </p:txBody>
      </p:sp>
      <p:sp>
        <p:nvSpPr>
          <p:cNvPr id="13" name="Text Box 12"/>
          <p:cNvSpPr txBox="1">
            <a:spLocks noChangeArrowheads="1"/>
          </p:cNvSpPr>
          <p:nvPr/>
        </p:nvSpPr>
        <p:spPr bwMode="auto">
          <a:xfrm>
            <a:off x="2124075" y="5661001"/>
            <a:ext cx="1098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ＭＳ ゴシック" pitchFamily="49" charset="-128"/>
                <a:ea typeface="ＭＳ ゴシック" pitchFamily="49" charset="-128"/>
              </a:rPr>
              <a:t>喫煙者</a:t>
            </a:r>
          </a:p>
        </p:txBody>
      </p:sp>
      <p:sp>
        <p:nvSpPr>
          <p:cNvPr id="14" name="Text Box 13"/>
          <p:cNvSpPr txBox="1">
            <a:spLocks noChangeArrowheads="1"/>
          </p:cNvSpPr>
          <p:nvPr/>
        </p:nvSpPr>
        <p:spPr bwMode="auto">
          <a:xfrm>
            <a:off x="5078413" y="3332138"/>
            <a:ext cx="1098550"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a:latin typeface="ＭＳ ゴシック" pitchFamily="49" charset="-128"/>
                <a:ea typeface="ＭＳ ゴシック" pitchFamily="49" charset="-128"/>
              </a:rPr>
              <a:t>感染</a:t>
            </a:r>
          </a:p>
          <a:p>
            <a:r>
              <a:rPr lang="ja-JP" altLang="en-US" sz="1800">
                <a:latin typeface="ＭＳ ゴシック" pitchFamily="49" charset="-128"/>
                <a:ea typeface="ＭＳ ゴシック" pitchFamily="49" charset="-128"/>
              </a:rPr>
              <a:t>飲酒</a:t>
            </a:r>
          </a:p>
          <a:p>
            <a:r>
              <a:rPr lang="ja-JP" altLang="en-US" sz="1800">
                <a:latin typeface="ＭＳ ゴシック" pitchFamily="49" charset="-128"/>
                <a:ea typeface="ＭＳ ゴシック" pitchFamily="49" charset="-128"/>
              </a:rPr>
              <a:t>紫外線</a:t>
            </a:r>
          </a:p>
          <a:p>
            <a:r>
              <a:rPr lang="ja-JP" altLang="en-US" sz="1800">
                <a:latin typeface="ＭＳ ゴシック" pitchFamily="49" charset="-128"/>
                <a:ea typeface="ＭＳ ゴシック" pitchFamily="49" charset="-128"/>
              </a:rPr>
              <a:t>大気汚染</a:t>
            </a:r>
          </a:p>
          <a:p>
            <a:r>
              <a:rPr lang="ja-JP" altLang="en-US" sz="1800">
                <a:latin typeface="ＭＳ ゴシック" pitchFamily="49" charset="-128"/>
                <a:ea typeface="ＭＳ ゴシック" pitchFamily="49" charset="-128"/>
              </a:rPr>
              <a:t>職業暴露</a:t>
            </a:r>
          </a:p>
          <a:p>
            <a:r>
              <a:rPr lang="ja-JP" altLang="en-US" sz="1800">
                <a:latin typeface="ＭＳ ゴシック" pitchFamily="49" charset="-128"/>
                <a:ea typeface="ＭＳ ゴシック" pitchFamily="49" charset="-128"/>
              </a:rPr>
              <a:t>運動不足</a:t>
            </a:r>
          </a:p>
        </p:txBody>
      </p:sp>
      <p:sp>
        <p:nvSpPr>
          <p:cNvPr id="15" name="Rectangle 14"/>
          <p:cNvSpPr>
            <a:spLocks noChangeArrowheads="1"/>
          </p:cNvSpPr>
          <p:nvPr/>
        </p:nvSpPr>
        <p:spPr bwMode="auto">
          <a:xfrm>
            <a:off x="4933950" y="3441676"/>
            <a:ext cx="169863" cy="169862"/>
          </a:xfrm>
          <a:prstGeom prst="rect">
            <a:avLst/>
          </a:prstGeom>
          <a:solidFill>
            <a:srgbClr val="0066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6" name="Rectangle 15"/>
          <p:cNvSpPr>
            <a:spLocks noChangeArrowheads="1"/>
          </p:cNvSpPr>
          <p:nvPr/>
        </p:nvSpPr>
        <p:spPr bwMode="auto">
          <a:xfrm>
            <a:off x="4933950" y="3721076"/>
            <a:ext cx="169863" cy="169862"/>
          </a:xfrm>
          <a:prstGeom prst="rect">
            <a:avLst/>
          </a:prstGeom>
          <a:solidFill>
            <a:srgbClr val="96969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7" name="Rectangle 16"/>
          <p:cNvSpPr>
            <a:spLocks noChangeArrowheads="1"/>
          </p:cNvSpPr>
          <p:nvPr/>
        </p:nvSpPr>
        <p:spPr bwMode="auto">
          <a:xfrm>
            <a:off x="4933950" y="4002063"/>
            <a:ext cx="169863" cy="169863"/>
          </a:xfrm>
          <a:prstGeom prst="rect">
            <a:avLst/>
          </a:prstGeom>
          <a:solidFill>
            <a:srgbClr val="CC00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8" name="Rectangle 17"/>
          <p:cNvSpPr>
            <a:spLocks noChangeArrowheads="1"/>
          </p:cNvSpPr>
          <p:nvPr/>
        </p:nvSpPr>
        <p:spPr bwMode="auto">
          <a:xfrm>
            <a:off x="4933950" y="4283051"/>
            <a:ext cx="169863" cy="169862"/>
          </a:xfrm>
          <a:prstGeom prst="rect">
            <a:avLst/>
          </a:prstGeom>
          <a:solidFill>
            <a:srgbClr val="6666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9" name="Rectangle 18"/>
          <p:cNvSpPr>
            <a:spLocks noChangeArrowheads="1"/>
          </p:cNvSpPr>
          <p:nvPr/>
        </p:nvSpPr>
        <p:spPr bwMode="auto">
          <a:xfrm>
            <a:off x="4933950" y="4564038"/>
            <a:ext cx="169863" cy="169863"/>
          </a:xfrm>
          <a:prstGeom prst="rect">
            <a:avLst/>
          </a:prstGeom>
          <a:solidFill>
            <a:srgbClr val="99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0" name="Rectangle 19"/>
          <p:cNvSpPr>
            <a:spLocks noChangeArrowheads="1"/>
          </p:cNvSpPr>
          <p:nvPr/>
        </p:nvSpPr>
        <p:spPr bwMode="auto">
          <a:xfrm>
            <a:off x="4933950" y="4845026"/>
            <a:ext cx="169863" cy="169862"/>
          </a:xfrm>
          <a:prstGeom prst="rect">
            <a:avLst/>
          </a:prstGeom>
          <a:solidFill>
            <a:srgbClr val="00CC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1" name="Text Box 20"/>
          <p:cNvSpPr txBox="1">
            <a:spLocks noChangeArrowheads="1"/>
          </p:cNvSpPr>
          <p:nvPr/>
        </p:nvSpPr>
        <p:spPr bwMode="auto">
          <a:xfrm>
            <a:off x="976749" y="6218148"/>
            <a:ext cx="808426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err="1">
                <a:latin typeface="ＭＳ ゴシック" pitchFamily="49" charset="-128"/>
                <a:ea typeface="ＭＳ ゴシック" pitchFamily="49" charset="-128"/>
              </a:rPr>
              <a:t>Peto</a:t>
            </a:r>
            <a:r>
              <a:rPr lang="en-US" altLang="ja-JP" sz="1400" dirty="0">
                <a:latin typeface="ＭＳ ゴシック" pitchFamily="49" charset="-128"/>
                <a:ea typeface="ＭＳ ゴシック" pitchFamily="49" charset="-128"/>
              </a:rPr>
              <a:t> J. Nature. 411: 390, 2001. </a:t>
            </a:r>
            <a:endParaRPr lang="en-US" altLang="ja-JP" sz="1400" dirty="0" smtClean="0">
              <a:latin typeface="ＭＳ ゴシック" pitchFamily="49" charset="-128"/>
              <a:ea typeface="ＭＳ ゴシック" pitchFamily="49" charset="-128"/>
            </a:endParaRPr>
          </a:p>
          <a:p>
            <a:r>
              <a:rPr lang="ja-JP" altLang="en-US" sz="1400" dirty="0">
                <a:latin typeface="ＭＳ ゴシック" pitchFamily="49" charset="-128"/>
                <a:ea typeface="ＭＳ ゴシック" pitchFamily="49" charset="-128"/>
              </a:rPr>
              <a:t>日本内科学会旧認定内科専門医会タバコ対策推進委員会制作／喫煙と健康に関するスライド集</a:t>
            </a:r>
            <a:r>
              <a:rPr lang="ja-JP" altLang="en-US" sz="1400" dirty="0" smtClean="0">
                <a:latin typeface="ＭＳ ゴシック" pitchFamily="49" charset="-128"/>
                <a:ea typeface="ＭＳ ゴシック" pitchFamily="49" charset="-128"/>
              </a:rPr>
              <a:t>より</a:t>
            </a:r>
            <a:endParaRPr lang="ja-JP" altLang="en-US" sz="1400" dirty="0">
              <a:latin typeface="ＭＳ ゴシック" pitchFamily="49" charset="-128"/>
              <a:ea typeface="ＭＳ ゴシック" pitchFamily="49" charset="-128"/>
            </a:endParaRPr>
          </a:p>
        </p:txBody>
      </p:sp>
      <p:sp>
        <p:nvSpPr>
          <p:cNvPr id="22" name="Text Box 21"/>
          <p:cNvSpPr txBox="1">
            <a:spLocks noChangeArrowheads="1"/>
          </p:cNvSpPr>
          <p:nvPr/>
        </p:nvSpPr>
        <p:spPr bwMode="auto">
          <a:xfrm>
            <a:off x="6804025" y="4868838"/>
            <a:ext cx="14033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ＭＳ ゴシック" pitchFamily="49" charset="-128"/>
                <a:ea typeface="ＭＳ ゴシック" pitchFamily="49" charset="-128"/>
              </a:rPr>
              <a:t>非喫煙者</a:t>
            </a:r>
          </a:p>
        </p:txBody>
      </p:sp>
      <p:sp>
        <p:nvSpPr>
          <p:cNvPr id="23" name="Text Box 22"/>
          <p:cNvSpPr txBox="1">
            <a:spLocks noChangeArrowheads="1"/>
          </p:cNvSpPr>
          <p:nvPr/>
        </p:nvSpPr>
        <p:spPr bwMode="auto">
          <a:xfrm>
            <a:off x="0" y="839664"/>
            <a:ext cx="9144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000" b="1" dirty="0">
                <a:latin typeface="ＭＳ ゴシック" pitchFamily="49" charset="-128"/>
                <a:ea typeface="ＭＳ ゴシック" pitchFamily="49" charset="-128"/>
              </a:rPr>
              <a:t>タバコに比べると、紫外線、大気汚染は微々たるものです</a:t>
            </a:r>
          </a:p>
        </p:txBody>
      </p:sp>
      <p:sp>
        <p:nvSpPr>
          <p:cNvPr id="24" name="Line 23"/>
          <p:cNvSpPr>
            <a:spLocks noChangeShapeType="1"/>
          </p:cNvSpPr>
          <p:nvPr/>
        </p:nvSpPr>
        <p:spPr bwMode="auto">
          <a:xfrm flipV="1">
            <a:off x="2884488" y="4792638"/>
            <a:ext cx="4922837" cy="842963"/>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5" name="Line 24"/>
          <p:cNvSpPr>
            <a:spLocks noChangeShapeType="1"/>
          </p:cNvSpPr>
          <p:nvPr/>
        </p:nvSpPr>
        <p:spPr bwMode="auto">
          <a:xfrm>
            <a:off x="2854325" y="1333476"/>
            <a:ext cx="4729163" cy="75406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20067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720080"/>
          </a:xfrm>
        </p:spPr>
        <p:txBody>
          <a:bodyPr>
            <a:normAutofit/>
          </a:bodyPr>
          <a:lstStyle/>
          <a:p>
            <a:r>
              <a:rPr lang="ja-JP" altLang="en-US" sz="2800" dirty="0" smtClean="0">
                <a:latin typeface="ＭＳ ゴシック" pitchFamily="49" charset="-128"/>
                <a:ea typeface="ＭＳ ゴシック" pitchFamily="49" charset="-128"/>
              </a:rPr>
              <a:t>喫煙による臓器別癌発生のリスク</a:t>
            </a:r>
            <a:endParaRPr lang="ja-JP" altLang="en-US" sz="2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1955411149"/>
              </p:ext>
            </p:extLst>
          </p:nvPr>
        </p:nvGraphicFramePr>
        <p:xfrm>
          <a:off x="395536" y="908720"/>
          <a:ext cx="7992888"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8099673" y="908720"/>
            <a:ext cx="10088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1800" b="1" dirty="0" smtClean="0">
                <a:latin typeface="ＭＳ ゴシック" pitchFamily="49" charset="-128"/>
                <a:ea typeface="ＭＳ ゴシック" pitchFamily="49" charset="-128"/>
              </a:rPr>
              <a:t>（倍）</a:t>
            </a:r>
            <a:endParaRPr lang="ja-JP" altLang="en-US" sz="1800" b="1" dirty="0">
              <a:latin typeface="ＭＳ ゴシック" pitchFamily="49" charset="-128"/>
              <a:ea typeface="ＭＳ ゴシック" pitchFamily="49" charset="-128"/>
            </a:endParaRPr>
          </a:p>
        </p:txBody>
      </p:sp>
      <p:grpSp>
        <p:nvGrpSpPr>
          <p:cNvPr id="4" name="グループ化 3"/>
          <p:cNvGrpSpPr/>
          <p:nvPr/>
        </p:nvGrpSpPr>
        <p:grpSpPr>
          <a:xfrm>
            <a:off x="6444208" y="2710661"/>
            <a:ext cx="1957471" cy="646331"/>
            <a:chOff x="6444208" y="2710661"/>
            <a:chExt cx="1957471" cy="646331"/>
          </a:xfrm>
        </p:grpSpPr>
        <p:sp>
          <p:nvSpPr>
            <p:cNvPr id="9" name="正方形/長方形 8"/>
            <p:cNvSpPr/>
            <p:nvPr/>
          </p:nvSpPr>
          <p:spPr>
            <a:xfrm>
              <a:off x="6444208" y="2852936"/>
              <a:ext cx="144016" cy="14401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1" name="正方形/長方形 10"/>
            <p:cNvSpPr/>
            <p:nvPr/>
          </p:nvSpPr>
          <p:spPr>
            <a:xfrm>
              <a:off x="6444208" y="3140968"/>
              <a:ext cx="144016" cy="1440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2" name="テキスト ボックス 11"/>
            <p:cNvSpPr txBox="1"/>
            <p:nvPr/>
          </p:nvSpPr>
          <p:spPr>
            <a:xfrm>
              <a:off x="6589965" y="2710661"/>
              <a:ext cx="1811714" cy="646331"/>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男性（現喫煙）</a:t>
              </a:r>
              <a:endParaRPr kumimoji="1"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女性（現喫煙）</a:t>
              </a:r>
              <a:endParaRPr kumimoji="1" lang="ja-JP" altLang="en-US" dirty="0">
                <a:latin typeface="ＭＳ ゴシック" pitchFamily="49" charset="-128"/>
                <a:ea typeface="ＭＳ ゴシック" pitchFamily="49" charset="-128"/>
              </a:endParaRPr>
            </a:p>
          </p:txBody>
        </p:sp>
      </p:grpSp>
      <p:sp>
        <p:nvSpPr>
          <p:cNvPr id="13" name="正方形/長方形 12"/>
          <p:cNvSpPr/>
          <p:nvPr/>
        </p:nvSpPr>
        <p:spPr>
          <a:xfrm>
            <a:off x="4211960" y="6309320"/>
            <a:ext cx="4572000" cy="307777"/>
          </a:xfrm>
          <a:prstGeom prst="rect">
            <a:avLst/>
          </a:prstGeom>
        </p:spPr>
        <p:txBody>
          <a:bodyPr>
            <a:spAutoFit/>
          </a:bodyPr>
          <a:lstStyle/>
          <a:p>
            <a:pPr>
              <a:defRPr/>
            </a:pPr>
            <a:r>
              <a:rPr lang="en-US" altLang="ja-JP" sz="1400" dirty="0" err="1">
                <a:latin typeface="ＭＳ ゴシック" pitchFamily="49" charset="-128"/>
                <a:ea typeface="ＭＳ ゴシック" pitchFamily="49" charset="-128"/>
              </a:rPr>
              <a:t>Katanoda</a:t>
            </a:r>
            <a:r>
              <a:rPr lang="en-US" altLang="ja-JP" sz="1400" dirty="0">
                <a:latin typeface="ＭＳ ゴシック" pitchFamily="49" charset="-128"/>
                <a:ea typeface="ＭＳ ゴシック" pitchFamily="49" charset="-128"/>
              </a:rPr>
              <a:t> K, </a:t>
            </a:r>
            <a:r>
              <a:rPr lang="en-US" altLang="ja-JP" sz="1400" dirty="0" smtClean="0">
                <a:latin typeface="ＭＳ ゴシック" pitchFamily="49" charset="-128"/>
                <a:ea typeface="ＭＳ ゴシック" pitchFamily="49" charset="-128"/>
              </a:rPr>
              <a:t>et al: J </a:t>
            </a:r>
            <a:r>
              <a:rPr lang="en-US" altLang="ja-JP" sz="1400" dirty="0" err="1">
                <a:latin typeface="ＭＳ ゴシック" pitchFamily="49" charset="-128"/>
                <a:ea typeface="ＭＳ ゴシック" pitchFamily="49" charset="-128"/>
              </a:rPr>
              <a:t>Epidemiol</a:t>
            </a:r>
            <a:r>
              <a:rPr lang="en-US" altLang="ja-JP" sz="1400" dirty="0">
                <a:latin typeface="ＭＳ ゴシック" pitchFamily="49" charset="-128"/>
                <a:ea typeface="ＭＳ ゴシック" pitchFamily="49" charset="-128"/>
              </a:rPr>
              <a:t> 18; 251-264, 2008.</a:t>
            </a:r>
          </a:p>
        </p:txBody>
      </p:sp>
    </p:spTree>
    <p:extLst>
      <p:ext uri="{BB962C8B-B14F-4D97-AF65-F5344CB8AC3E}">
        <p14:creationId xmlns="" xmlns:p14="http://schemas.microsoft.com/office/powerpoint/2010/main" val="1003510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720080"/>
          </a:xfrm>
        </p:spPr>
        <p:txBody>
          <a:bodyPr>
            <a:normAutofit/>
          </a:bodyPr>
          <a:lstStyle/>
          <a:p>
            <a:r>
              <a:rPr lang="ja-JP" altLang="en-US" sz="2800" dirty="0" smtClean="0">
                <a:latin typeface="ＭＳ ゴシック" pitchFamily="49" charset="-128"/>
                <a:ea typeface="ＭＳ ゴシック" pitchFamily="49" charset="-128"/>
              </a:rPr>
              <a:t>喫煙によって</a:t>
            </a:r>
            <a:r>
              <a:rPr lang="ja-JP" altLang="en-US" sz="2800" dirty="0">
                <a:latin typeface="ＭＳ ゴシック" pitchFamily="49" charset="-128"/>
                <a:ea typeface="ＭＳ ゴシック" pitchFamily="49" charset="-128"/>
              </a:rPr>
              <a:t>死亡</a:t>
            </a:r>
            <a:r>
              <a:rPr lang="ja-JP" altLang="en-US" sz="2800" dirty="0" smtClean="0">
                <a:latin typeface="ＭＳ ゴシック" pitchFamily="49" charset="-128"/>
                <a:ea typeface="ＭＳ ゴシック" pitchFamily="49" charset="-128"/>
              </a:rPr>
              <a:t>した</a:t>
            </a:r>
            <a:r>
              <a:rPr lang="ja-JP" altLang="en-US" sz="2800" dirty="0">
                <a:latin typeface="ＭＳ ゴシック" pitchFamily="49" charset="-128"/>
                <a:ea typeface="ＭＳ ゴシック" pitchFamily="49" charset="-128"/>
              </a:rPr>
              <a:t>と考えられる割合</a:t>
            </a:r>
          </a:p>
        </p:txBody>
      </p:sp>
      <p:graphicFrame>
        <p:nvGraphicFramePr>
          <p:cNvPr id="2" name="グラフ 1"/>
          <p:cNvGraphicFramePr/>
          <p:nvPr>
            <p:extLst>
              <p:ext uri="{D42A27DB-BD31-4B8C-83A1-F6EECF244321}">
                <p14:modId xmlns="" xmlns:p14="http://schemas.microsoft.com/office/powerpoint/2010/main" val="1865108428"/>
              </p:ext>
            </p:extLst>
          </p:nvPr>
        </p:nvGraphicFramePr>
        <p:xfrm>
          <a:off x="395536" y="908720"/>
          <a:ext cx="7992888"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8099673" y="908720"/>
            <a:ext cx="10088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37931725" indent="-37474525">
              <a:defRPr kumimoji="1" sz="2400">
                <a:solidFill>
                  <a:schemeClr val="tx1"/>
                </a:solidFill>
                <a:latin typeface="Arial" charset="0"/>
                <a:ea typeface="ＭＳ Ｐゴシック" charset="-128"/>
              </a:defRPr>
            </a:lvl2pPr>
            <a:lvl3pPr>
              <a:defRPr kumimoji="1" sz="2400">
                <a:solidFill>
                  <a:schemeClr val="tx1"/>
                </a:solidFill>
                <a:latin typeface="Arial" charset="0"/>
                <a:ea typeface="ＭＳ Ｐゴシック" charset="-128"/>
              </a:defRPr>
            </a:lvl3pPr>
            <a:lvl4pPr>
              <a:defRPr kumimoji="1" sz="2400">
                <a:solidFill>
                  <a:schemeClr val="tx1"/>
                </a:solidFill>
                <a:latin typeface="Arial" charset="0"/>
                <a:ea typeface="ＭＳ Ｐゴシック" charset="-128"/>
              </a:defRPr>
            </a:lvl4pPr>
            <a:lvl5pPr>
              <a:defRPr kumimoji="1" sz="2400">
                <a:solidFill>
                  <a:schemeClr val="tx1"/>
                </a:solidFill>
                <a:latin typeface="Arial" charset="0"/>
                <a:ea typeface="ＭＳ Ｐゴシック" charset="-128"/>
              </a:defRPr>
            </a:lvl5pPr>
            <a:lvl6pPr marL="457200" fontAlgn="base">
              <a:spcBef>
                <a:spcPct val="0"/>
              </a:spcBef>
              <a:spcAft>
                <a:spcPct val="0"/>
              </a:spcAft>
              <a:defRPr kumimoji="1" sz="2400">
                <a:solidFill>
                  <a:schemeClr val="tx1"/>
                </a:solidFill>
                <a:latin typeface="Arial" charset="0"/>
                <a:ea typeface="ＭＳ Ｐゴシック" charset="-128"/>
              </a:defRPr>
            </a:lvl6pPr>
            <a:lvl7pPr marL="914400" fontAlgn="base">
              <a:spcBef>
                <a:spcPct val="0"/>
              </a:spcBef>
              <a:spcAft>
                <a:spcPct val="0"/>
              </a:spcAft>
              <a:defRPr kumimoji="1" sz="2400">
                <a:solidFill>
                  <a:schemeClr val="tx1"/>
                </a:solidFill>
                <a:latin typeface="Arial" charset="0"/>
                <a:ea typeface="ＭＳ Ｐゴシック" charset="-128"/>
              </a:defRPr>
            </a:lvl7pPr>
            <a:lvl8pPr marL="1371600" fontAlgn="base">
              <a:spcBef>
                <a:spcPct val="0"/>
              </a:spcBef>
              <a:spcAft>
                <a:spcPct val="0"/>
              </a:spcAft>
              <a:defRPr kumimoji="1" sz="2400">
                <a:solidFill>
                  <a:schemeClr val="tx1"/>
                </a:solidFill>
                <a:latin typeface="Arial" charset="0"/>
                <a:ea typeface="ＭＳ Ｐゴシック" charset="-128"/>
              </a:defRPr>
            </a:lvl8pPr>
            <a:lvl9pPr marL="1828800" fontAlgn="base">
              <a:spcBef>
                <a:spcPct val="0"/>
              </a:spcBef>
              <a:spcAft>
                <a:spcPct val="0"/>
              </a:spcAft>
              <a:defRPr kumimoji="1" sz="2400">
                <a:solidFill>
                  <a:schemeClr val="tx1"/>
                </a:solidFill>
                <a:latin typeface="Arial" charset="0"/>
                <a:ea typeface="ＭＳ Ｐゴシック" charset="-128"/>
              </a:defRPr>
            </a:lvl9pPr>
          </a:lstStyle>
          <a:p>
            <a:r>
              <a:rPr lang="ja-JP" altLang="en-US" sz="1800" b="1" dirty="0" smtClean="0">
                <a:latin typeface="ＭＳ ゴシック" pitchFamily="49" charset="-128"/>
                <a:ea typeface="ＭＳ ゴシック" pitchFamily="49" charset="-128"/>
              </a:rPr>
              <a:t>（％）</a:t>
            </a:r>
            <a:endParaRPr lang="ja-JP" altLang="en-US" sz="1800" b="1" dirty="0">
              <a:latin typeface="ＭＳ ゴシック" pitchFamily="49" charset="-128"/>
              <a:ea typeface="ＭＳ ゴシック" pitchFamily="49" charset="-128"/>
            </a:endParaRPr>
          </a:p>
        </p:txBody>
      </p:sp>
      <p:sp>
        <p:nvSpPr>
          <p:cNvPr id="13" name="正方形/長方形 12"/>
          <p:cNvSpPr/>
          <p:nvPr/>
        </p:nvSpPr>
        <p:spPr>
          <a:xfrm>
            <a:off x="4211960" y="6309320"/>
            <a:ext cx="4572000" cy="307777"/>
          </a:xfrm>
          <a:prstGeom prst="rect">
            <a:avLst/>
          </a:prstGeom>
        </p:spPr>
        <p:txBody>
          <a:bodyPr>
            <a:spAutoFit/>
          </a:bodyPr>
          <a:lstStyle/>
          <a:p>
            <a:pPr>
              <a:defRPr/>
            </a:pPr>
            <a:r>
              <a:rPr lang="en-US" altLang="ja-JP" sz="1400" dirty="0" err="1">
                <a:latin typeface="ＭＳ ゴシック" pitchFamily="49" charset="-128"/>
                <a:ea typeface="ＭＳ ゴシック" pitchFamily="49" charset="-128"/>
              </a:rPr>
              <a:t>Katanoda</a:t>
            </a:r>
            <a:r>
              <a:rPr lang="en-US" altLang="ja-JP" sz="1400" dirty="0">
                <a:latin typeface="ＭＳ ゴシック" pitchFamily="49" charset="-128"/>
                <a:ea typeface="ＭＳ ゴシック" pitchFamily="49" charset="-128"/>
              </a:rPr>
              <a:t> K, </a:t>
            </a:r>
            <a:r>
              <a:rPr lang="en-US" altLang="ja-JP" sz="1400" dirty="0" smtClean="0">
                <a:latin typeface="ＭＳ ゴシック" pitchFamily="49" charset="-128"/>
                <a:ea typeface="ＭＳ ゴシック" pitchFamily="49" charset="-128"/>
              </a:rPr>
              <a:t>et al: J </a:t>
            </a:r>
            <a:r>
              <a:rPr lang="en-US" altLang="ja-JP" sz="1400" dirty="0" err="1">
                <a:latin typeface="ＭＳ ゴシック" pitchFamily="49" charset="-128"/>
                <a:ea typeface="ＭＳ ゴシック" pitchFamily="49" charset="-128"/>
              </a:rPr>
              <a:t>Epidemiol</a:t>
            </a:r>
            <a:r>
              <a:rPr lang="en-US" altLang="ja-JP" sz="1400" dirty="0">
                <a:latin typeface="ＭＳ ゴシック" pitchFamily="49" charset="-128"/>
                <a:ea typeface="ＭＳ ゴシック" pitchFamily="49" charset="-128"/>
              </a:rPr>
              <a:t> 18; 251-264, 2008.</a:t>
            </a:r>
          </a:p>
        </p:txBody>
      </p:sp>
    </p:spTree>
    <p:extLst>
      <p:ext uri="{BB962C8B-B14F-4D97-AF65-F5344CB8AC3E}">
        <p14:creationId xmlns="" xmlns:p14="http://schemas.microsoft.com/office/powerpoint/2010/main" val="1114207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932" y="1988840"/>
            <a:ext cx="7999028" cy="2808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2" name="タイトル 1"/>
          <p:cNvSpPr>
            <a:spLocks noGrp="1"/>
          </p:cNvSpPr>
          <p:nvPr>
            <p:ph type="title"/>
          </p:nvPr>
        </p:nvSpPr>
        <p:spPr/>
        <p:txBody>
          <a:bodyPr>
            <a:noAutofit/>
          </a:bodyPr>
          <a:lstStyle/>
          <a:p>
            <a:r>
              <a:rPr kumimoji="1" lang="ja-JP" altLang="en-US" sz="2800" dirty="0" smtClean="0">
                <a:latin typeface="ＭＳ ゴシック" pitchFamily="49" charset="-128"/>
                <a:ea typeface="ＭＳ ゴシック" pitchFamily="49" charset="-128"/>
              </a:rPr>
              <a:t>“喫煙はゆっくりした苦痛のある死をもたらす”</a:t>
            </a:r>
            <a:endParaRPr kumimoji="1" lang="ja-JP" altLang="en-US" sz="28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563625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204864"/>
            <a:ext cx="7772400" cy="1758057"/>
          </a:xfrm>
        </p:spPr>
        <p:txBody>
          <a:bodyPr>
            <a:normAutofit fontScale="90000"/>
          </a:bodyPr>
          <a:lstStyle/>
          <a:p>
            <a:r>
              <a:rPr lang="en-US" altLang="ja-JP" dirty="0">
                <a:latin typeface="ＭＳ ゴシック" pitchFamily="49" charset="-128"/>
                <a:ea typeface="ＭＳ ゴシック" pitchFamily="49" charset="-128"/>
              </a:rPr>
              <a:t>Ⅲ</a:t>
            </a:r>
            <a:r>
              <a:rPr lang="ja-JP" altLang="en-US" dirty="0" err="1">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能</a:t>
            </a:r>
            <a:r>
              <a:rPr lang="ja-JP" altLang="en-US" dirty="0">
                <a:latin typeface="ＭＳ ゴシック" pitchFamily="49" charset="-128"/>
                <a:ea typeface="ＭＳ ゴシック" pitchFamily="49" charset="-128"/>
              </a:rPr>
              <a:t>動喫煙の害</a:t>
            </a:r>
            <a:r>
              <a:rPr lang="en-US" altLang="ja-JP" dirty="0" smtClean="0">
                <a:latin typeface="ＭＳ ゴシック" pitchFamily="49" charset="-128"/>
                <a:ea typeface="ＭＳ ゴシック" pitchFamily="49" charset="-128"/>
              </a:rPr>
              <a:t/>
            </a:r>
            <a:br>
              <a:rPr lang="en-US" altLang="ja-JP" dirty="0" smtClean="0">
                <a:latin typeface="ＭＳ ゴシック" pitchFamily="49" charset="-128"/>
                <a:ea typeface="ＭＳ ゴシック" pitchFamily="49" charset="-128"/>
              </a:rPr>
            </a:br>
            <a:r>
              <a:rPr lang="ja-JP" altLang="en-US" dirty="0" smtClean="0">
                <a:latin typeface="ＭＳ ゴシック" pitchFamily="49" charset="-128"/>
                <a:ea typeface="ＭＳ ゴシック" pitchFamily="49" charset="-128"/>
              </a:rPr>
              <a:t>（</a:t>
            </a:r>
            <a:r>
              <a:rPr lang="ja-JP" altLang="en-US" dirty="0">
                <a:latin typeface="ＭＳ ゴシック" pitchFamily="49" charset="-128"/>
                <a:ea typeface="ＭＳ ゴシック" pitchFamily="49" charset="-128"/>
              </a:rPr>
              <a:t>３）</a:t>
            </a:r>
            <a:r>
              <a:rPr lang="ja-JP" altLang="en-US" sz="6000" dirty="0">
                <a:latin typeface="ＭＳ ゴシック" pitchFamily="49" charset="-128"/>
                <a:ea typeface="ＭＳ ゴシック" pitchFamily="49" charset="-128"/>
              </a:rPr>
              <a:t>全</a:t>
            </a:r>
            <a:r>
              <a:rPr lang="ja-JP" altLang="en-US" dirty="0">
                <a:latin typeface="ＭＳ ゴシック" pitchFamily="49" charset="-128"/>
                <a:ea typeface="ＭＳ ゴシック" pitchFamily="49" charset="-128"/>
              </a:rPr>
              <a:t>死亡</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318308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60648"/>
            <a:ext cx="7772400" cy="1470025"/>
          </a:xfrm>
        </p:spPr>
        <p:txBody>
          <a:bodyPr>
            <a:normAutofit/>
          </a:bodyPr>
          <a:lstStyle/>
          <a:p>
            <a:r>
              <a:rPr lang="ja-JP" altLang="en-US" sz="4000" dirty="0">
                <a:latin typeface="ＭＳ ゴシック" pitchFamily="49" charset="-128"/>
                <a:ea typeface="ＭＳ ゴシック" pitchFamily="49" charset="-128"/>
              </a:rPr>
              <a:t>能動喫煙</a:t>
            </a:r>
            <a:r>
              <a:rPr lang="ja-JP" altLang="en-US" sz="4000" dirty="0" smtClean="0">
                <a:latin typeface="ＭＳ ゴシック" pitchFamily="49" charset="-128"/>
                <a:ea typeface="ＭＳ ゴシック" pitchFamily="49" charset="-128"/>
              </a:rPr>
              <a:t>は</a:t>
            </a:r>
            <a:r>
              <a:rPr lang="en-US" altLang="ja-JP" sz="4000" dirty="0" smtClean="0">
                <a:latin typeface="ＭＳ ゴシック" pitchFamily="49" charset="-128"/>
                <a:ea typeface="ＭＳ ゴシック" pitchFamily="49" charset="-128"/>
              </a:rPr>
              <a:t/>
            </a:r>
            <a:br>
              <a:rPr lang="en-US" altLang="ja-JP" sz="4000" dirty="0" smtClean="0">
                <a:latin typeface="ＭＳ ゴシック" pitchFamily="49" charset="-128"/>
                <a:ea typeface="ＭＳ ゴシック" pitchFamily="49" charset="-128"/>
              </a:rPr>
            </a:br>
            <a:r>
              <a:rPr lang="ja-JP" altLang="en-US" sz="4000" dirty="0" smtClean="0">
                <a:latin typeface="ＭＳ ゴシック" pitchFamily="49" charset="-128"/>
                <a:ea typeface="ＭＳ ゴシック" pitchFamily="49" charset="-128"/>
              </a:rPr>
              <a:t>全世界</a:t>
            </a:r>
            <a:r>
              <a:rPr lang="ja-JP" altLang="en-US" sz="4000" dirty="0">
                <a:latin typeface="ＭＳ ゴシック" pitchFamily="49" charset="-128"/>
                <a:ea typeface="ＭＳ ゴシック" pitchFamily="49" charset="-128"/>
              </a:rPr>
              <a:t>の死亡原因の</a:t>
            </a:r>
            <a:r>
              <a:rPr lang="ja-JP" altLang="en-US" sz="4000" dirty="0" smtClean="0">
                <a:latin typeface="ＭＳ ゴシック" pitchFamily="49" charset="-128"/>
                <a:ea typeface="ＭＳ ゴシック" pitchFamily="49" charset="-128"/>
              </a:rPr>
              <a:t>第２位</a:t>
            </a:r>
            <a:endParaRPr kumimoji="1" lang="ja-JP" altLang="en-US" sz="4000" dirty="0"/>
          </a:p>
        </p:txBody>
      </p:sp>
      <p:sp>
        <p:nvSpPr>
          <p:cNvPr id="3" name="正方形/長方形 2"/>
          <p:cNvSpPr/>
          <p:nvPr/>
        </p:nvSpPr>
        <p:spPr>
          <a:xfrm>
            <a:off x="840363" y="1877923"/>
            <a:ext cx="7417416" cy="830997"/>
          </a:xfrm>
          <a:prstGeom prst="rect">
            <a:avLst/>
          </a:prstGeom>
        </p:spPr>
        <p:txBody>
          <a:bodyPr wrap="none">
            <a:spAutoFit/>
          </a:bodyPr>
          <a:lstStyle/>
          <a:p>
            <a:pPr algn="ctr"/>
            <a:r>
              <a:rPr lang="ja-JP" altLang="en-US" sz="2400" dirty="0">
                <a:latin typeface="ＭＳ ゴシック" pitchFamily="49" charset="-128"/>
                <a:ea typeface="ＭＳ ゴシック" pitchFamily="49" charset="-128"/>
              </a:rPr>
              <a:t>世界で</a:t>
            </a:r>
            <a:r>
              <a:rPr lang="ja-JP" altLang="en-US" sz="2400" dirty="0" smtClean="0">
                <a:latin typeface="ＭＳ ゴシック" pitchFamily="49" charset="-128"/>
                <a:ea typeface="ＭＳ ゴシック" pitchFamily="49" charset="-128"/>
              </a:rPr>
              <a:t>年間</a:t>
            </a:r>
            <a:r>
              <a:rPr lang="en-US" altLang="ja-JP" sz="2400" dirty="0" smtClean="0">
                <a:latin typeface="ＭＳ ゴシック" pitchFamily="49" charset="-128"/>
                <a:ea typeface="ＭＳ ゴシック" pitchFamily="49" charset="-128"/>
              </a:rPr>
              <a:t>510</a:t>
            </a:r>
            <a:r>
              <a:rPr lang="ja-JP" altLang="en-US" sz="2400" dirty="0" smtClean="0">
                <a:latin typeface="ＭＳ ゴシック" pitchFamily="49" charset="-128"/>
                <a:ea typeface="ＭＳ ゴシック" pitchFamily="49" charset="-128"/>
              </a:rPr>
              <a:t>万人が喫煙のために死亡</a:t>
            </a:r>
            <a:r>
              <a:rPr lang="ja-JP" altLang="en-US" sz="2400" dirty="0">
                <a:latin typeface="ＭＳ ゴシック" pitchFamily="49" charset="-128"/>
                <a:ea typeface="ＭＳ ゴシック" pitchFamily="49" charset="-128"/>
              </a:rPr>
              <a:t>（</a:t>
            </a:r>
            <a:r>
              <a:rPr lang="en-US" altLang="ja-JP" sz="2400" dirty="0">
                <a:latin typeface="ＭＳ ゴシック" pitchFamily="49" charset="-128"/>
                <a:ea typeface="ＭＳ ゴシック" pitchFamily="49" charset="-128"/>
              </a:rPr>
              <a:t>WHO </a:t>
            </a:r>
            <a:r>
              <a:rPr lang="en-US" altLang="ja-JP" sz="2400" dirty="0" smtClean="0">
                <a:latin typeface="ＭＳ ゴシック" pitchFamily="49" charset="-128"/>
                <a:ea typeface="ＭＳ ゴシック" pitchFamily="49" charset="-128"/>
              </a:rPr>
              <a:t>2004</a:t>
            </a:r>
            <a:r>
              <a:rPr lang="ja-JP" altLang="en-US" sz="2400" dirty="0" smtClean="0">
                <a:latin typeface="ＭＳ ゴシック" pitchFamily="49" charset="-128"/>
                <a:ea typeface="ＭＳ ゴシック" pitchFamily="49" charset="-128"/>
              </a:rPr>
              <a:t>）</a:t>
            </a:r>
            <a:endParaRPr lang="en-US" altLang="ja-JP" sz="2400" dirty="0" smtClean="0">
              <a:latin typeface="ＭＳ ゴシック" pitchFamily="49" charset="-128"/>
              <a:ea typeface="ＭＳ ゴシック" pitchFamily="49" charset="-128"/>
            </a:endParaRPr>
          </a:p>
          <a:p>
            <a:pPr algn="ctr"/>
            <a:r>
              <a:rPr lang="ja-JP" altLang="en-US" sz="2400" dirty="0" smtClean="0">
                <a:latin typeface="ＭＳ ゴシック" pitchFamily="49" charset="-128"/>
                <a:ea typeface="ＭＳ ゴシック" pitchFamily="49" charset="-128"/>
              </a:rPr>
              <a:t>先進国</a:t>
            </a:r>
            <a:r>
              <a:rPr lang="ja-JP" altLang="en-US" sz="2400" dirty="0">
                <a:latin typeface="ＭＳ ゴシック" pitchFamily="49" charset="-128"/>
                <a:ea typeface="ＭＳ ゴシック" pitchFamily="49" charset="-128"/>
              </a:rPr>
              <a:t>で</a:t>
            </a:r>
            <a:r>
              <a:rPr lang="ja-JP" altLang="en-US" sz="2400" dirty="0" smtClean="0">
                <a:latin typeface="ＭＳ ゴシック" pitchFamily="49" charset="-128"/>
                <a:ea typeface="ＭＳ ゴシック" pitchFamily="49" charset="-128"/>
              </a:rPr>
              <a:t>は死亡原因の第１位</a:t>
            </a:r>
            <a:endParaRPr lang="ja-JP" altLang="en-US" sz="2400" dirty="0">
              <a:latin typeface="ＭＳ ゴシック" pitchFamily="49" charset="-128"/>
              <a:ea typeface="ＭＳ ゴシック" pitchFamily="49" charset="-128"/>
            </a:endParaRPr>
          </a:p>
        </p:txBody>
      </p:sp>
      <p:sp>
        <p:nvSpPr>
          <p:cNvPr id="4" name="テキスト ボックス 3"/>
          <p:cNvSpPr txBox="1"/>
          <p:nvPr/>
        </p:nvSpPr>
        <p:spPr>
          <a:xfrm>
            <a:off x="251520" y="3126447"/>
            <a:ext cx="4339650" cy="2246769"/>
          </a:xfrm>
          <a:prstGeom prst="rect">
            <a:avLst/>
          </a:prstGeom>
          <a:solidFill>
            <a:schemeClr val="accent1">
              <a:lumMod val="20000"/>
              <a:lumOff val="80000"/>
            </a:schemeClr>
          </a:solidFill>
        </p:spPr>
        <p:txBody>
          <a:bodyPr wrap="none" rtlCol="0">
            <a:spAutoFit/>
          </a:bodyPr>
          <a:lstStyle/>
          <a:p>
            <a:r>
              <a:rPr lang="ja-JP" altLang="en-US" sz="2000" dirty="0" smtClean="0">
                <a:latin typeface="ＭＳ ゴシック" pitchFamily="49" charset="-128"/>
                <a:ea typeface="ＭＳ ゴシック" pitchFamily="49" charset="-128"/>
              </a:rPr>
              <a:t>危険因子</a:t>
            </a:r>
            <a:r>
              <a:rPr lang="en-US" altLang="ja-JP" sz="2000" dirty="0">
                <a:latin typeface="ＭＳ ゴシック" pitchFamily="49" charset="-128"/>
                <a:ea typeface="ＭＳ ゴシック" pitchFamily="49" charset="-128"/>
              </a:rPr>
              <a:t>	</a:t>
            </a:r>
            <a:r>
              <a:rPr kumimoji="1" lang="ja-JP" altLang="en-US" sz="2000" b="1" dirty="0" smtClean="0">
                <a:effectLst>
                  <a:outerShdw blurRad="38100" dist="38100" dir="2700000" algn="tl">
                    <a:srgbClr val="000000">
                      <a:alpha val="43137"/>
                    </a:srgbClr>
                  </a:outerShdw>
                </a:effectLst>
                <a:latin typeface="ＭＳ ゴシック" pitchFamily="49" charset="-128"/>
                <a:ea typeface="ＭＳ ゴシック" pitchFamily="49" charset="-128"/>
              </a:rPr>
              <a:t>全世界</a:t>
            </a:r>
            <a:r>
              <a:rPr kumimoji="1" lang="ja-JP" altLang="en-US" sz="2000" dirty="0" smtClean="0">
                <a:latin typeface="ＭＳ ゴシック" pitchFamily="49" charset="-128"/>
                <a:ea typeface="ＭＳ ゴシック" pitchFamily="49" charset="-128"/>
              </a:rPr>
              <a:t>（死者数）</a:t>
            </a:r>
            <a:endParaRPr lang="en-US" altLang="ja-JP" sz="2000" dirty="0" smtClean="0">
              <a:latin typeface="ＭＳ ゴシック" pitchFamily="49" charset="-128"/>
              <a:ea typeface="ＭＳ ゴシック" pitchFamily="49" charset="-128"/>
            </a:endParaRPr>
          </a:p>
          <a:p>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血圧高値</a:t>
            </a:r>
            <a:r>
              <a:rPr lang="en-US" altLang="ja-JP" sz="2000" dirty="0" smtClean="0">
                <a:latin typeface="ＭＳ ゴシック" pitchFamily="49" charset="-128"/>
                <a:ea typeface="ＭＳ ゴシック" pitchFamily="49" charset="-128"/>
              </a:rPr>
              <a:t>	750</a:t>
            </a:r>
            <a:r>
              <a:rPr lang="ja-JP" altLang="en-US" sz="2000" dirty="0" smtClean="0">
                <a:latin typeface="ＭＳ ゴシック" pitchFamily="49" charset="-128"/>
                <a:ea typeface="ＭＳ ゴシック" pitchFamily="49" charset="-128"/>
              </a:rPr>
              <a:t>万人（</a:t>
            </a:r>
            <a:r>
              <a:rPr lang="en-US" altLang="ja-JP" sz="2000" dirty="0" smtClean="0">
                <a:latin typeface="ＭＳ ゴシック" pitchFamily="49" charset="-128"/>
                <a:ea typeface="ＭＳ ゴシック" pitchFamily="49" charset="-128"/>
              </a:rPr>
              <a:t>12.8</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r>
              <a:rPr lang="ja-JP" altLang="en-US" sz="2000" b="1" u="sng" dirty="0" smtClean="0">
                <a:latin typeface="ＭＳ ゴシック" pitchFamily="49" charset="-128"/>
                <a:ea typeface="ＭＳ ゴシック" pitchFamily="49" charset="-128"/>
              </a:rPr>
              <a:t>喫煙</a:t>
            </a:r>
            <a:r>
              <a:rPr lang="en-US" altLang="ja-JP" sz="2000" b="1" u="sng" dirty="0">
                <a:latin typeface="ＭＳ ゴシック" pitchFamily="49" charset="-128"/>
                <a:ea typeface="ＭＳ ゴシック" pitchFamily="49" charset="-128"/>
              </a:rPr>
              <a:t>	</a:t>
            </a:r>
            <a:r>
              <a:rPr lang="en-US" altLang="ja-JP" sz="2000" b="1" u="sng" dirty="0" smtClean="0">
                <a:latin typeface="ＭＳ ゴシック" pitchFamily="49" charset="-128"/>
                <a:ea typeface="ＭＳ ゴシック" pitchFamily="49" charset="-128"/>
              </a:rPr>
              <a:t>	510</a:t>
            </a:r>
            <a:r>
              <a:rPr lang="ja-JP" altLang="en-US" sz="2000" b="1" u="sng" dirty="0" smtClean="0">
                <a:latin typeface="ＭＳ ゴシック" pitchFamily="49" charset="-128"/>
                <a:ea typeface="ＭＳ ゴシック" pitchFamily="49" charset="-128"/>
              </a:rPr>
              <a:t>万人（ </a:t>
            </a:r>
            <a:r>
              <a:rPr lang="en-US" altLang="ja-JP" sz="2000" b="1" u="sng" dirty="0" smtClean="0">
                <a:latin typeface="ＭＳ ゴシック" pitchFamily="49" charset="-128"/>
                <a:ea typeface="ＭＳ ゴシック" pitchFamily="49" charset="-128"/>
              </a:rPr>
              <a:t>8.7</a:t>
            </a:r>
            <a:r>
              <a:rPr lang="ja-JP" altLang="en-US" sz="2000" b="1" u="sng" dirty="0" smtClean="0">
                <a:latin typeface="ＭＳ ゴシック" pitchFamily="49" charset="-128"/>
                <a:ea typeface="ＭＳ ゴシック" pitchFamily="49" charset="-128"/>
              </a:rPr>
              <a:t>％）</a:t>
            </a:r>
            <a:endParaRPr lang="en-US" altLang="ja-JP" sz="2000" b="1" u="sng" dirty="0" smtClean="0">
              <a:latin typeface="ＭＳ ゴシック" pitchFamily="49" charset="-128"/>
              <a:ea typeface="ＭＳ ゴシック" pitchFamily="49" charset="-128"/>
            </a:endParaRPr>
          </a:p>
          <a:p>
            <a:r>
              <a:rPr kumimoji="1" lang="ja-JP" altLang="en-US" sz="2000" dirty="0" smtClean="0">
                <a:latin typeface="ＭＳ ゴシック" pitchFamily="49" charset="-128"/>
                <a:ea typeface="ＭＳ ゴシック" pitchFamily="49" charset="-128"/>
              </a:rPr>
              <a:t>血糖高値</a:t>
            </a:r>
            <a:r>
              <a:rPr kumimoji="1" lang="en-US" altLang="ja-JP" sz="2000" dirty="0" smtClean="0">
                <a:latin typeface="ＭＳ ゴシック" pitchFamily="49" charset="-128"/>
                <a:ea typeface="ＭＳ ゴシック" pitchFamily="49" charset="-128"/>
              </a:rPr>
              <a:t>	340</a:t>
            </a:r>
            <a:r>
              <a:rPr kumimoji="1" lang="ja-JP" altLang="en-US" sz="2000" dirty="0" smtClean="0">
                <a:latin typeface="ＭＳ ゴシック" pitchFamily="49" charset="-128"/>
                <a:ea typeface="ＭＳ ゴシック" pitchFamily="49" charset="-128"/>
              </a:rPr>
              <a:t>万人（ </a:t>
            </a:r>
            <a:r>
              <a:rPr kumimoji="1" lang="en-US" altLang="ja-JP" sz="2000" dirty="0" smtClean="0">
                <a:latin typeface="ＭＳ ゴシック" pitchFamily="49" charset="-128"/>
                <a:ea typeface="ＭＳ ゴシック" pitchFamily="49" charset="-128"/>
              </a:rPr>
              <a:t>5.8</a:t>
            </a:r>
            <a:r>
              <a:rPr kumimoji="1" lang="ja-JP" altLang="en-US" sz="2000" dirty="0" smtClean="0">
                <a:latin typeface="ＭＳ ゴシック" pitchFamily="49" charset="-128"/>
                <a:ea typeface="ＭＳ ゴシック" pitchFamily="49" charset="-128"/>
              </a:rPr>
              <a:t>％）</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運動不足</a:t>
            </a:r>
            <a:r>
              <a:rPr lang="en-US" altLang="ja-JP" sz="2000" dirty="0" smtClean="0">
                <a:latin typeface="ＭＳ ゴシック" pitchFamily="49" charset="-128"/>
                <a:ea typeface="ＭＳ ゴシック" pitchFamily="49" charset="-128"/>
              </a:rPr>
              <a:t>	320</a:t>
            </a:r>
            <a:r>
              <a:rPr lang="ja-JP" altLang="en-US" sz="2000" dirty="0" smtClean="0">
                <a:latin typeface="ＭＳ ゴシック" pitchFamily="49" charset="-128"/>
                <a:ea typeface="ＭＳ ゴシック" pitchFamily="49" charset="-128"/>
              </a:rPr>
              <a:t>万人（ </a:t>
            </a:r>
            <a:r>
              <a:rPr lang="en-US" altLang="ja-JP" sz="2000" dirty="0" smtClean="0">
                <a:latin typeface="ＭＳ ゴシック" pitchFamily="49" charset="-128"/>
                <a:ea typeface="ＭＳ ゴシック" pitchFamily="49" charset="-128"/>
              </a:rPr>
              <a:t>5.5</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r>
              <a:rPr kumimoji="1" lang="ja-JP" altLang="en-US" sz="2000" dirty="0" smtClean="0">
                <a:latin typeface="ＭＳ ゴシック" pitchFamily="49" charset="-128"/>
                <a:ea typeface="ＭＳ ゴシック" pitchFamily="49" charset="-128"/>
              </a:rPr>
              <a:t>肥満</a:t>
            </a:r>
            <a:r>
              <a:rPr kumimoji="1" lang="en-US" altLang="ja-JP" sz="2000" dirty="0" smtClean="0">
                <a:latin typeface="ＭＳ ゴシック" pitchFamily="49" charset="-128"/>
                <a:ea typeface="ＭＳ ゴシック" pitchFamily="49" charset="-128"/>
              </a:rPr>
              <a:t>		280</a:t>
            </a:r>
            <a:r>
              <a:rPr kumimoji="1" lang="ja-JP" altLang="en-US" sz="2000" dirty="0" smtClean="0">
                <a:latin typeface="ＭＳ ゴシック" pitchFamily="49" charset="-128"/>
                <a:ea typeface="ＭＳ ゴシック" pitchFamily="49" charset="-128"/>
              </a:rPr>
              <a:t>万人（ </a:t>
            </a:r>
            <a:r>
              <a:rPr kumimoji="1" lang="en-US" altLang="ja-JP" sz="2000" dirty="0" smtClean="0">
                <a:latin typeface="ＭＳ ゴシック" pitchFamily="49" charset="-128"/>
                <a:ea typeface="ＭＳ ゴシック" pitchFamily="49" charset="-128"/>
              </a:rPr>
              <a:t>4.8</a:t>
            </a:r>
            <a:r>
              <a:rPr kumimoji="1" lang="ja-JP" altLang="en-US" sz="2000" dirty="0" smtClean="0">
                <a:latin typeface="ＭＳ ゴシック" pitchFamily="49" charset="-128"/>
                <a:ea typeface="ＭＳ ゴシック" pitchFamily="49" charset="-128"/>
              </a:rPr>
              <a:t>％）</a:t>
            </a:r>
            <a:endParaRPr kumimoji="1" lang="en-US" altLang="ja-JP" sz="2000" dirty="0" smtClean="0">
              <a:latin typeface="ＭＳ ゴシック" pitchFamily="49" charset="-128"/>
              <a:ea typeface="ＭＳ ゴシック" pitchFamily="49" charset="-128"/>
            </a:endParaRPr>
          </a:p>
        </p:txBody>
      </p:sp>
      <p:sp>
        <p:nvSpPr>
          <p:cNvPr id="5" name="テキスト ボックス 4"/>
          <p:cNvSpPr txBox="1"/>
          <p:nvPr/>
        </p:nvSpPr>
        <p:spPr>
          <a:xfrm>
            <a:off x="4753079" y="3126447"/>
            <a:ext cx="4211409" cy="2246769"/>
          </a:xfrm>
          <a:prstGeom prst="rect">
            <a:avLst/>
          </a:prstGeom>
          <a:solidFill>
            <a:schemeClr val="accent1">
              <a:lumMod val="20000"/>
              <a:lumOff val="80000"/>
            </a:schemeClr>
          </a:solidFill>
        </p:spPr>
        <p:txBody>
          <a:bodyPr wrap="none" rtlCol="0">
            <a:spAutoFit/>
          </a:bodyPr>
          <a:lstStyle/>
          <a:p>
            <a:r>
              <a:rPr lang="ja-JP" altLang="en-US" sz="2000" dirty="0" smtClean="0">
                <a:latin typeface="ＭＳ ゴシック" pitchFamily="49" charset="-128"/>
                <a:ea typeface="ＭＳ ゴシック" pitchFamily="49" charset="-128"/>
              </a:rPr>
              <a:t>危険因子</a:t>
            </a:r>
            <a:r>
              <a:rPr lang="en-US" altLang="ja-JP" sz="2000" dirty="0">
                <a:latin typeface="ＭＳ ゴシック" pitchFamily="49" charset="-128"/>
                <a:ea typeface="ＭＳ ゴシック" pitchFamily="49" charset="-128"/>
              </a:rPr>
              <a:t>	</a:t>
            </a:r>
            <a:r>
              <a:rPr lang="ja-JP" altLang="en-US" sz="2000" b="1" dirty="0" smtClean="0">
                <a:effectLst>
                  <a:outerShdw blurRad="38100" dist="38100" dir="2700000" algn="tl">
                    <a:srgbClr val="000000">
                      <a:alpha val="43137"/>
                    </a:srgbClr>
                  </a:outerShdw>
                </a:effectLst>
                <a:latin typeface="ＭＳ ゴシック" pitchFamily="49" charset="-128"/>
                <a:ea typeface="ＭＳ ゴシック" pitchFamily="49" charset="-128"/>
              </a:rPr>
              <a:t>先進国</a:t>
            </a:r>
            <a:r>
              <a:rPr lang="ja-JP" altLang="en-US" sz="2000" dirty="0" smtClean="0">
                <a:latin typeface="ＭＳ ゴシック" pitchFamily="49" charset="-128"/>
                <a:ea typeface="ＭＳ ゴシック" pitchFamily="49" charset="-128"/>
              </a:rPr>
              <a:t>（死者数）</a:t>
            </a:r>
            <a:endParaRPr lang="en-US" altLang="ja-JP" sz="2000" dirty="0" smtClean="0">
              <a:latin typeface="ＭＳ ゴシック" pitchFamily="49" charset="-128"/>
              <a:ea typeface="ＭＳ ゴシック" pitchFamily="49" charset="-128"/>
            </a:endParaRPr>
          </a:p>
          <a:p>
            <a:endParaRPr kumimoji="1" lang="en-US" altLang="ja-JP" sz="2000" dirty="0" smtClean="0">
              <a:latin typeface="ＭＳ ゴシック" pitchFamily="49" charset="-128"/>
              <a:ea typeface="ＭＳ ゴシック" pitchFamily="49" charset="-128"/>
            </a:endParaRPr>
          </a:p>
          <a:p>
            <a:r>
              <a:rPr lang="ja-JP" altLang="en-US" sz="2000" b="1" u="sng" dirty="0" smtClean="0">
                <a:latin typeface="ＭＳ ゴシック" pitchFamily="49" charset="-128"/>
                <a:ea typeface="ＭＳ ゴシック" pitchFamily="49" charset="-128"/>
              </a:rPr>
              <a:t>喫煙</a:t>
            </a:r>
            <a:r>
              <a:rPr lang="en-US" altLang="ja-JP" sz="2000" b="1" u="sng" dirty="0" smtClean="0">
                <a:latin typeface="ＭＳ ゴシック" pitchFamily="49" charset="-128"/>
                <a:ea typeface="ＭＳ ゴシック" pitchFamily="49" charset="-128"/>
              </a:rPr>
              <a:t>		150</a:t>
            </a:r>
            <a:r>
              <a:rPr lang="ja-JP" altLang="en-US" sz="2000" b="1" u="sng" dirty="0" smtClean="0">
                <a:latin typeface="ＭＳ ゴシック" pitchFamily="49" charset="-128"/>
                <a:ea typeface="ＭＳ ゴシック" pitchFamily="49" charset="-128"/>
              </a:rPr>
              <a:t>万人（</a:t>
            </a:r>
            <a:r>
              <a:rPr lang="en-US" altLang="ja-JP" sz="2000" b="1" u="sng" dirty="0" smtClean="0">
                <a:latin typeface="ＭＳ ゴシック" pitchFamily="49" charset="-128"/>
                <a:ea typeface="ＭＳ ゴシック" pitchFamily="49" charset="-128"/>
              </a:rPr>
              <a:t>17.9</a:t>
            </a:r>
            <a:r>
              <a:rPr lang="ja-JP" altLang="en-US" sz="2000" b="1" u="sng" dirty="0" smtClean="0">
                <a:latin typeface="ＭＳ ゴシック" pitchFamily="49" charset="-128"/>
                <a:ea typeface="ＭＳ ゴシック" pitchFamily="49" charset="-128"/>
              </a:rPr>
              <a:t>％）</a:t>
            </a:r>
            <a:endParaRPr lang="en-US" altLang="ja-JP" sz="2000" b="1" u="sng" dirty="0" smtClean="0">
              <a:latin typeface="ＭＳ ゴシック" pitchFamily="49" charset="-128"/>
              <a:ea typeface="ＭＳ ゴシック" pitchFamily="49" charset="-128"/>
            </a:endParaRPr>
          </a:p>
          <a:p>
            <a:r>
              <a:rPr lang="ja-JP" altLang="en-US" sz="2000" dirty="0">
                <a:latin typeface="ＭＳ ゴシック" pitchFamily="49" charset="-128"/>
                <a:ea typeface="ＭＳ ゴシック" pitchFamily="49" charset="-128"/>
              </a:rPr>
              <a:t>血圧</a:t>
            </a:r>
            <a:r>
              <a:rPr lang="ja-JP" altLang="en-US" sz="2000" dirty="0" smtClean="0">
                <a:latin typeface="ＭＳ ゴシック" pitchFamily="49" charset="-128"/>
                <a:ea typeface="ＭＳ ゴシック" pitchFamily="49" charset="-128"/>
              </a:rPr>
              <a:t>高値</a:t>
            </a:r>
            <a:r>
              <a:rPr lang="en-US" altLang="ja-JP" sz="2000" dirty="0" smtClean="0">
                <a:latin typeface="ＭＳ ゴシック" pitchFamily="49" charset="-128"/>
                <a:ea typeface="ＭＳ ゴシック" pitchFamily="49" charset="-128"/>
              </a:rPr>
              <a:t>	140</a:t>
            </a:r>
            <a:r>
              <a:rPr lang="ja-JP" altLang="en-US" sz="2000" dirty="0" smtClean="0">
                <a:latin typeface="ＭＳ ゴシック" pitchFamily="49" charset="-128"/>
                <a:ea typeface="ＭＳ ゴシック" pitchFamily="49" charset="-128"/>
              </a:rPr>
              <a:t>万人（</a:t>
            </a:r>
            <a:r>
              <a:rPr lang="en-US" altLang="ja-JP" sz="2000" dirty="0" smtClean="0">
                <a:latin typeface="ＭＳ ゴシック" pitchFamily="49" charset="-128"/>
                <a:ea typeface="ＭＳ ゴシック" pitchFamily="49" charset="-128"/>
              </a:rPr>
              <a:t>16.8</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r>
              <a:rPr kumimoji="1" lang="ja-JP" altLang="en-US" sz="2000" dirty="0" smtClean="0">
                <a:latin typeface="ＭＳ ゴシック" pitchFamily="49" charset="-128"/>
                <a:ea typeface="ＭＳ ゴシック" pitchFamily="49" charset="-128"/>
              </a:rPr>
              <a:t>肥満</a:t>
            </a:r>
            <a:r>
              <a:rPr kumimoji="1" lang="en-US" altLang="ja-JP" sz="2000" dirty="0" smtClean="0">
                <a:latin typeface="ＭＳ ゴシック" pitchFamily="49" charset="-128"/>
                <a:ea typeface="ＭＳ ゴシック" pitchFamily="49" charset="-128"/>
              </a:rPr>
              <a:t>		 70</a:t>
            </a:r>
            <a:r>
              <a:rPr kumimoji="1" lang="ja-JP" altLang="en-US" sz="2000" dirty="0" smtClean="0">
                <a:latin typeface="ＭＳ ゴシック" pitchFamily="49" charset="-128"/>
                <a:ea typeface="ＭＳ ゴシック" pitchFamily="49" charset="-128"/>
              </a:rPr>
              <a:t>万人（ </a:t>
            </a:r>
            <a:r>
              <a:rPr kumimoji="1" lang="en-US" altLang="ja-JP" sz="2000" dirty="0" smtClean="0">
                <a:latin typeface="ＭＳ ゴシック" pitchFamily="49" charset="-128"/>
                <a:ea typeface="ＭＳ ゴシック" pitchFamily="49" charset="-128"/>
              </a:rPr>
              <a:t>8.4</a:t>
            </a:r>
            <a:r>
              <a:rPr kumimoji="1" lang="ja-JP" altLang="en-US" sz="2000" dirty="0" smtClean="0">
                <a:latin typeface="ＭＳ ゴシック" pitchFamily="49" charset="-128"/>
                <a:ea typeface="ＭＳ ゴシック" pitchFamily="49" charset="-128"/>
              </a:rPr>
              <a:t>％）</a:t>
            </a:r>
            <a:endParaRPr kumimoji="1"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運動不足</a:t>
            </a:r>
            <a:r>
              <a:rPr lang="en-US" altLang="ja-JP" sz="2000" dirty="0" smtClean="0">
                <a:latin typeface="ＭＳ ゴシック" pitchFamily="49" charset="-128"/>
                <a:ea typeface="ＭＳ ゴシック" pitchFamily="49" charset="-128"/>
              </a:rPr>
              <a:t>	 60</a:t>
            </a:r>
            <a:r>
              <a:rPr lang="ja-JP" altLang="en-US" sz="2000" dirty="0" smtClean="0">
                <a:latin typeface="ＭＳ ゴシック" pitchFamily="49" charset="-128"/>
                <a:ea typeface="ＭＳ ゴシック" pitchFamily="49" charset="-128"/>
              </a:rPr>
              <a:t>万人（ </a:t>
            </a:r>
            <a:r>
              <a:rPr lang="en-US" altLang="ja-JP" sz="2000" dirty="0" smtClean="0">
                <a:latin typeface="ＭＳ ゴシック" pitchFamily="49" charset="-128"/>
                <a:ea typeface="ＭＳ ゴシック" pitchFamily="49" charset="-128"/>
              </a:rPr>
              <a:t>7.7</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r>
              <a:rPr lang="ja-JP" altLang="en-US" sz="2000" dirty="0">
                <a:latin typeface="ＭＳ ゴシック" pitchFamily="49" charset="-128"/>
                <a:ea typeface="ＭＳ ゴシック" pitchFamily="49" charset="-128"/>
              </a:rPr>
              <a:t>血糖高値</a:t>
            </a:r>
            <a:r>
              <a:rPr kumimoji="1" lang="en-US" altLang="ja-JP" sz="2000" dirty="0" smtClean="0">
                <a:latin typeface="ＭＳ ゴシック" pitchFamily="49" charset="-128"/>
                <a:ea typeface="ＭＳ ゴシック" pitchFamily="49" charset="-128"/>
              </a:rPr>
              <a:t>	 60</a:t>
            </a:r>
            <a:r>
              <a:rPr kumimoji="1" lang="ja-JP" altLang="en-US" sz="2000" dirty="0" smtClean="0">
                <a:latin typeface="ＭＳ ゴシック" pitchFamily="49" charset="-128"/>
                <a:ea typeface="ＭＳ ゴシック" pitchFamily="49" charset="-128"/>
              </a:rPr>
              <a:t>万人（ </a:t>
            </a:r>
            <a:r>
              <a:rPr kumimoji="1" lang="en-US" altLang="ja-JP" sz="2000" dirty="0" smtClean="0">
                <a:latin typeface="ＭＳ ゴシック" pitchFamily="49" charset="-128"/>
                <a:ea typeface="ＭＳ ゴシック" pitchFamily="49" charset="-128"/>
              </a:rPr>
              <a:t>7.7</a:t>
            </a:r>
            <a:r>
              <a:rPr kumimoji="1" lang="ja-JP" altLang="en-US" sz="2000" dirty="0" smtClean="0">
                <a:latin typeface="ＭＳ ゴシック" pitchFamily="49" charset="-128"/>
                <a:ea typeface="ＭＳ ゴシック" pitchFamily="49" charset="-128"/>
              </a:rPr>
              <a:t>％）</a:t>
            </a:r>
            <a:endParaRPr kumimoji="1" lang="en-US" altLang="ja-JP" sz="2000" dirty="0" smtClean="0">
              <a:latin typeface="ＭＳ ゴシック" pitchFamily="49" charset="-128"/>
              <a:ea typeface="ＭＳ ゴシック" pitchFamily="49" charset="-128"/>
            </a:endParaRPr>
          </a:p>
        </p:txBody>
      </p:sp>
      <p:cxnSp>
        <p:nvCxnSpPr>
          <p:cNvPr id="8" name="直線コネクタ 7"/>
          <p:cNvCxnSpPr/>
          <p:nvPr/>
        </p:nvCxnSpPr>
        <p:spPr>
          <a:xfrm>
            <a:off x="251520" y="3582221"/>
            <a:ext cx="433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51520" y="3135650"/>
            <a:ext cx="433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1520" y="5373216"/>
            <a:ext cx="433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58269" y="3118916"/>
            <a:ext cx="4206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758269" y="3573018"/>
            <a:ext cx="4206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758269" y="5373216"/>
            <a:ext cx="4206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6156176" y="5989930"/>
            <a:ext cx="2698175" cy="307777"/>
          </a:xfrm>
          <a:prstGeom prst="rect">
            <a:avLst/>
          </a:prstGeom>
        </p:spPr>
        <p:txBody>
          <a:bodyPr wrap="none">
            <a:spAutoFit/>
          </a:bodyPr>
          <a:lstStyle/>
          <a:p>
            <a:r>
              <a:rPr lang="ja-JP"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WHO</a:t>
            </a:r>
            <a:r>
              <a:rPr lang="ja-JP" altLang="en-US" sz="1400" dirty="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Global Health </a:t>
            </a:r>
            <a:r>
              <a:rPr lang="en-US" altLang="ja-JP" sz="1400" dirty="0" smtClean="0">
                <a:latin typeface="ＭＳ ゴシック" pitchFamily="49" charset="-128"/>
                <a:ea typeface="ＭＳ ゴシック" pitchFamily="49" charset="-128"/>
              </a:rPr>
              <a:t>Risks</a:t>
            </a:r>
            <a:r>
              <a:rPr lang="ja-JP" altLang="en-US" sz="1400" dirty="0" smtClean="0">
                <a:latin typeface="ＭＳ ゴシック" pitchFamily="49" charset="-128"/>
                <a:ea typeface="ＭＳ ゴシック" pitchFamily="49" charset="-128"/>
              </a:rPr>
              <a:t>）</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502852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1706" y="188640"/>
            <a:ext cx="7772400" cy="1008112"/>
          </a:xfrm>
        </p:spPr>
        <p:txBody>
          <a:bodyPr>
            <a:normAutofit fontScale="90000"/>
          </a:bodyPr>
          <a:lstStyle/>
          <a:p>
            <a:r>
              <a:rPr lang="ja-JP" altLang="en-US" sz="4000" dirty="0">
                <a:latin typeface="ＭＳ ゴシック" pitchFamily="49" charset="-128"/>
                <a:ea typeface="ＭＳ ゴシック" pitchFamily="49" charset="-128"/>
              </a:rPr>
              <a:t>能動喫煙による死亡者数（日本</a:t>
            </a:r>
            <a:r>
              <a:rPr lang="ja-JP" altLang="en-US" sz="4000" dirty="0" smtClean="0">
                <a:latin typeface="ＭＳ ゴシック" pitchFamily="49" charset="-128"/>
                <a:ea typeface="ＭＳ ゴシック" pitchFamily="49" charset="-128"/>
              </a:rPr>
              <a:t>）</a:t>
            </a:r>
            <a:r>
              <a:rPr lang="en-US" altLang="ja-JP" sz="4000" dirty="0" smtClean="0">
                <a:latin typeface="ＭＳ ゴシック" pitchFamily="49" charset="-128"/>
                <a:ea typeface="ＭＳ ゴシック" pitchFamily="49" charset="-128"/>
              </a:rPr>
              <a:t/>
            </a:r>
            <a:br>
              <a:rPr lang="en-US" altLang="ja-JP" sz="4000" dirty="0" smtClean="0">
                <a:latin typeface="ＭＳ ゴシック" pitchFamily="49" charset="-128"/>
                <a:ea typeface="ＭＳ ゴシック" pitchFamily="49" charset="-128"/>
              </a:rPr>
            </a:br>
            <a:r>
              <a:rPr lang="en-US" altLang="ja-JP" sz="2200" dirty="0" smtClean="0">
                <a:latin typeface="ＭＳ ゴシック" pitchFamily="49" charset="-128"/>
                <a:ea typeface="ＭＳ ゴシック" pitchFamily="49" charset="-128"/>
              </a:rPr>
              <a:t>2000</a:t>
            </a:r>
            <a:r>
              <a:rPr lang="ja-JP" altLang="en-US" sz="2200" dirty="0" smtClean="0">
                <a:latin typeface="ＭＳ ゴシック" pitchFamily="49" charset="-128"/>
                <a:ea typeface="ＭＳ ゴシック" pitchFamily="49" charset="-128"/>
              </a:rPr>
              <a:t>年時点：</a:t>
            </a:r>
            <a:r>
              <a:rPr lang="en-US" altLang="ja-JP" sz="2200" dirty="0" smtClean="0">
                <a:latin typeface="ＭＳ ゴシック" pitchFamily="49" charset="-128"/>
                <a:ea typeface="ＭＳ ゴシック" pitchFamily="49" charset="-128"/>
              </a:rPr>
              <a:t>11</a:t>
            </a:r>
            <a:r>
              <a:rPr lang="ja-JP" altLang="en-US" sz="2200" dirty="0" smtClean="0">
                <a:latin typeface="ＭＳ ゴシック" pitchFamily="49" charset="-128"/>
                <a:ea typeface="ＭＳ ゴシック" pitchFamily="49" charset="-128"/>
              </a:rPr>
              <a:t>万人超、</a:t>
            </a:r>
            <a:r>
              <a:rPr lang="en-US" altLang="ja-JP" sz="2200" dirty="0" smtClean="0">
                <a:latin typeface="ＭＳ ゴシック" pitchFamily="49" charset="-128"/>
                <a:ea typeface="ＭＳ ゴシック" pitchFamily="49" charset="-128"/>
              </a:rPr>
              <a:t>2005</a:t>
            </a:r>
            <a:r>
              <a:rPr lang="ja-JP" altLang="en-US" sz="2200" dirty="0" smtClean="0">
                <a:latin typeface="ＭＳ ゴシック" pitchFamily="49" charset="-128"/>
                <a:ea typeface="ＭＳ ゴシック" pitchFamily="49" charset="-128"/>
              </a:rPr>
              <a:t>年時点：</a:t>
            </a:r>
            <a:r>
              <a:rPr lang="en-US" altLang="ja-JP" sz="2200" dirty="0" smtClean="0">
                <a:latin typeface="ＭＳ ゴシック" pitchFamily="49" charset="-128"/>
                <a:ea typeface="ＭＳ ゴシック" pitchFamily="49" charset="-128"/>
              </a:rPr>
              <a:t>13</a:t>
            </a:r>
            <a:r>
              <a:rPr lang="ja-JP" altLang="en-US" sz="2200" dirty="0" smtClean="0">
                <a:latin typeface="ＭＳ ゴシック" pitchFamily="49" charset="-128"/>
                <a:ea typeface="ＭＳ ゴシック" pitchFamily="49" charset="-128"/>
              </a:rPr>
              <a:t>万人超</a:t>
            </a:r>
            <a:endParaRPr kumimoji="1" lang="ja-JP" altLang="en-US" sz="2700" dirty="0">
              <a:latin typeface="ＭＳ ゴシック" pitchFamily="49" charset="-128"/>
              <a:ea typeface="ＭＳ ゴシック" pitchFamily="49" charset="-128"/>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2933028216"/>
              </p:ext>
            </p:extLst>
          </p:nvPr>
        </p:nvGraphicFramePr>
        <p:xfrm>
          <a:off x="530349" y="1268760"/>
          <a:ext cx="7519988" cy="44227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3995862" y="3068985"/>
            <a:ext cx="79375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ＭＳ ゴシック" pitchFamily="49" charset="-128"/>
                <a:ea typeface="ＭＳ ゴシック" pitchFamily="49" charset="-128"/>
              </a:rPr>
              <a:t>男性</a:t>
            </a:r>
          </a:p>
        </p:txBody>
      </p:sp>
      <p:sp>
        <p:nvSpPr>
          <p:cNvPr id="6" name="Rectangle 6"/>
          <p:cNvSpPr>
            <a:spLocks noChangeArrowheads="1"/>
          </p:cNvSpPr>
          <p:nvPr/>
        </p:nvSpPr>
        <p:spPr bwMode="auto">
          <a:xfrm>
            <a:off x="6575549" y="3665885"/>
            <a:ext cx="11096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1">
                <a:solidFill>
                  <a:schemeClr val="tx2"/>
                </a:solidFill>
                <a:latin typeface="ＭＳ ゴシック" pitchFamily="49" charset="-128"/>
                <a:ea typeface="ＭＳ ゴシック" pitchFamily="49" charset="-128"/>
              </a:rPr>
              <a:t>24,200</a:t>
            </a:r>
            <a:r>
              <a:rPr lang="ja-JP" altLang="en-US" sz="1800" b="1">
                <a:solidFill>
                  <a:schemeClr val="tx2"/>
                </a:solidFill>
                <a:latin typeface="ＭＳ ゴシック" pitchFamily="49" charset="-128"/>
                <a:ea typeface="ＭＳ ゴシック" pitchFamily="49" charset="-128"/>
              </a:rPr>
              <a:t>人</a:t>
            </a:r>
          </a:p>
        </p:txBody>
      </p:sp>
      <p:sp>
        <p:nvSpPr>
          <p:cNvPr id="7" name="Rectangle 7"/>
          <p:cNvSpPr>
            <a:spLocks noChangeArrowheads="1"/>
          </p:cNvSpPr>
          <p:nvPr/>
        </p:nvSpPr>
        <p:spPr bwMode="auto">
          <a:xfrm>
            <a:off x="6537449" y="1556098"/>
            <a:ext cx="11096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1">
                <a:solidFill>
                  <a:schemeClr val="tx2"/>
                </a:solidFill>
                <a:latin typeface="ＭＳ ゴシック" pitchFamily="49" charset="-128"/>
                <a:ea typeface="ＭＳ ゴシック" pitchFamily="49" charset="-128"/>
              </a:rPr>
              <a:t>90,000</a:t>
            </a:r>
            <a:r>
              <a:rPr lang="ja-JP" altLang="en-US" sz="1800" b="1">
                <a:solidFill>
                  <a:schemeClr val="tx2"/>
                </a:solidFill>
                <a:latin typeface="ＭＳ ゴシック" pitchFamily="49" charset="-128"/>
                <a:ea typeface="ＭＳ ゴシック" pitchFamily="49" charset="-128"/>
              </a:rPr>
              <a:t>人</a:t>
            </a:r>
          </a:p>
        </p:txBody>
      </p:sp>
      <p:sp>
        <p:nvSpPr>
          <p:cNvPr id="8" name="Text Box 8"/>
          <p:cNvSpPr txBox="1">
            <a:spLocks noChangeArrowheads="1"/>
          </p:cNvSpPr>
          <p:nvPr/>
        </p:nvSpPr>
        <p:spPr bwMode="auto">
          <a:xfrm>
            <a:off x="1759818" y="5910371"/>
            <a:ext cx="720467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200" dirty="0" smtClean="0">
                <a:latin typeface="ＭＳ ゴシック" pitchFamily="49" charset="-128"/>
                <a:ea typeface="ＭＳ ゴシック" pitchFamily="49" charset="-128"/>
              </a:rPr>
              <a:t>・</a:t>
            </a:r>
            <a:r>
              <a:rPr lang="en-US" altLang="ja-JP" sz="1200" dirty="0" err="1" smtClean="0">
                <a:latin typeface="ＭＳ ゴシック" pitchFamily="49" charset="-128"/>
                <a:ea typeface="ＭＳ ゴシック" pitchFamily="49" charset="-128"/>
              </a:rPr>
              <a:t>Peto</a:t>
            </a:r>
            <a:r>
              <a:rPr lang="en-US" altLang="ja-JP" sz="1200" dirty="0" smtClean="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R, Lopez AD, et al. </a:t>
            </a:r>
            <a:r>
              <a:rPr lang="en-US" altLang="ja-JP" sz="1200" dirty="0" smtClean="0">
                <a:latin typeface="ＭＳ ゴシック" pitchFamily="49" charset="-128"/>
                <a:ea typeface="ＭＳ ゴシック" pitchFamily="49" charset="-128"/>
              </a:rPr>
              <a:t>Mortality </a:t>
            </a:r>
            <a:r>
              <a:rPr lang="en-US" altLang="ja-JP" sz="1200" dirty="0">
                <a:latin typeface="ＭＳ ゴシック" pitchFamily="49" charset="-128"/>
                <a:ea typeface="ＭＳ ゴシック" pitchFamily="49" charset="-128"/>
              </a:rPr>
              <a:t>from smoking in Developed Countries 1950-2000.</a:t>
            </a:r>
          </a:p>
          <a:p>
            <a:r>
              <a:rPr lang="ja-JP" altLang="en-US" sz="1200" dirty="0" smtClean="0">
                <a:latin typeface="ＭＳ ゴシック" pitchFamily="49" charset="-128"/>
                <a:ea typeface="ＭＳ ゴシック" pitchFamily="49" charset="-128"/>
              </a:rPr>
              <a:t>　</a:t>
            </a:r>
            <a:r>
              <a:rPr lang="en-US" altLang="ja-JP" sz="1200" dirty="0" smtClean="0">
                <a:latin typeface="ＭＳ ゴシック" pitchFamily="49" charset="-128"/>
                <a:ea typeface="ＭＳ ゴシック" pitchFamily="49" charset="-128"/>
              </a:rPr>
              <a:t>http</a:t>
            </a:r>
            <a:r>
              <a:rPr lang="en-US" altLang="ja-JP" sz="1200" dirty="0">
                <a:latin typeface="ＭＳ ゴシック" pitchFamily="49" charset="-128"/>
                <a:ea typeface="ＭＳ ゴシック" pitchFamily="49" charset="-128"/>
              </a:rPr>
              <a:t>://</a:t>
            </a:r>
            <a:r>
              <a:rPr lang="en-US" altLang="ja-JP" sz="1200" dirty="0" smtClean="0">
                <a:latin typeface="ＭＳ ゴシック" pitchFamily="49" charset="-128"/>
                <a:ea typeface="ＭＳ ゴシック" pitchFamily="49" charset="-128"/>
              </a:rPr>
              <a:t>www.health-net.or.jp/tobacco/risk/rs410000.html</a:t>
            </a:r>
          </a:p>
          <a:p>
            <a:r>
              <a:rPr lang="ja-JP" altLang="en-US" sz="1200" dirty="0" smtClean="0">
                <a:latin typeface="ＭＳ ゴシック" pitchFamily="49" charset="-128"/>
                <a:ea typeface="ＭＳ ゴシック" pitchFamily="49" charset="-128"/>
              </a:rPr>
              <a:t>　日本</a:t>
            </a:r>
            <a:r>
              <a:rPr lang="ja-JP" altLang="en-US" sz="1200" dirty="0">
                <a:latin typeface="ＭＳ ゴシック" pitchFamily="49" charset="-128"/>
                <a:ea typeface="ＭＳ ゴシック" pitchFamily="49" charset="-128"/>
              </a:rPr>
              <a:t>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en-US" altLang="ja-JP" sz="1200" dirty="0" smtClean="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a:t>
            </a:r>
            <a:r>
              <a:rPr lang="en-US" altLang="ja-JP" sz="1200" dirty="0" err="1" smtClean="0">
                <a:latin typeface="ＭＳ ゴシック" pitchFamily="49" charset="-128"/>
                <a:ea typeface="ＭＳ ゴシック" pitchFamily="49" charset="-128"/>
              </a:rPr>
              <a:t>Katanoda</a:t>
            </a:r>
            <a:r>
              <a:rPr lang="en-US" altLang="ja-JP" sz="1200" dirty="0" smtClean="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K, J </a:t>
            </a:r>
            <a:r>
              <a:rPr lang="en-US" altLang="ja-JP" sz="1200" dirty="0" err="1">
                <a:latin typeface="ＭＳ ゴシック" pitchFamily="49" charset="-128"/>
                <a:ea typeface="ＭＳ ゴシック" pitchFamily="49" charset="-128"/>
              </a:rPr>
              <a:t>Epidemiol</a:t>
            </a:r>
            <a:r>
              <a:rPr lang="en-US" altLang="ja-JP" sz="1200" dirty="0">
                <a:latin typeface="ＭＳ ゴシック" pitchFamily="49" charset="-128"/>
                <a:ea typeface="ＭＳ ゴシック" pitchFamily="49" charset="-128"/>
              </a:rPr>
              <a:t> 18:251-264, 2008. </a:t>
            </a:r>
            <a:endParaRPr lang="ja-JP" altLang="en-US" sz="1200" dirty="0">
              <a:latin typeface="ＭＳ ゴシック" pitchFamily="49" charset="-128"/>
              <a:ea typeface="ＭＳ ゴシック" pitchFamily="49" charset="-128"/>
            </a:endParaRPr>
          </a:p>
        </p:txBody>
      </p:sp>
      <p:sp>
        <p:nvSpPr>
          <p:cNvPr id="9" name="Text Box 9"/>
          <p:cNvSpPr txBox="1">
            <a:spLocks noChangeArrowheads="1"/>
          </p:cNvSpPr>
          <p:nvPr/>
        </p:nvSpPr>
        <p:spPr bwMode="auto">
          <a:xfrm>
            <a:off x="174789" y="1852960"/>
            <a:ext cx="553998"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400">
                <a:latin typeface="ＭＳ ゴシック" pitchFamily="49" charset="-128"/>
                <a:ea typeface="ＭＳ ゴシック" pitchFamily="49" charset="-128"/>
              </a:rPr>
              <a:t>超過死亡数（千人）</a:t>
            </a:r>
          </a:p>
        </p:txBody>
      </p:sp>
      <p:sp>
        <p:nvSpPr>
          <p:cNvPr id="10" name="Text Box 10"/>
          <p:cNvSpPr txBox="1">
            <a:spLocks noChangeArrowheads="1"/>
          </p:cNvSpPr>
          <p:nvPr/>
        </p:nvSpPr>
        <p:spPr bwMode="auto">
          <a:xfrm>
            <a:off x="7882062" y="5191473"/>
            <a:ext cx="7937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b="1">
                <a:latin typeface="ＭＳ ゴシック" pitchFamily="49" charset="-128"/>
                <a:ea typeface="ＭＳ ゴシック" pitchFamily="49" charset="-128"/>
              </a:rPr>
              <a:t>(</a:t>
            </a:r>
            <a:r>
              <a:rPr lang="ja-JP" altLang="en-US" sz="2000" b="1">
                <a:latin typeface="ＭＳ ゴシック" pitchFamily="49" charset="-128"/>
                <a:ea typeface="ＭＳ ゴシック" pitchFamily="49" charset="-128"/>
              </a:rPr>
              <a:t>年</a:t>
            </a:r>
            <a:r>
              <a:rPr lang="en-US" altLang="ja-JP" sz="2000" b="1">
                <a:latin typeface="ＭＳ ゴシック" pitchFamily="49" charset="-128"/>
                <a:ea typeface="ＭＳ ゴシック" pitchFamily="49" charset="-128"/>
              </a:rPr>
              <a:t>)</a:t>
            </a:r>
          </a:p>
        </p:txBody>
      </p:sp>
      <p:sp>
        <p:nvSpPr>
          <p:cNvPr id="12" name="AutoShape 12"/>
          <p:cNvSpPr>
            <a:spLocks/>
          </p:cNvSpPr>
          <p:nvPr/>
        </p:nvSpPr>
        <p:spPr bwMode="auto">
          <a:xfrm>
            <a:off x="7740774" y="1908522"/>
            <a:ext cx="142875" cy="2232025"/>
          </a:xfrm>
          <a:prstGeom prst="rightBracket">
            <a:avLst>
              <a:gd name="adj" fmla="val 130185"/>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3" name="Rectangle 13"/>
          <p:cNvSpPr>
            <a:spLocks noChangeArrowheads="1"/>
          </p:cNvSpPr>
          <p:nvPr/>
        </p:nvSpPr>
        <p:spPr bwMode="auto">
          <a:xfrm>
            <a:off x="7849673" y="2639379"/>
            <a:ext cx="123623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800" b="1" dirty="0">
                <a:solidFill>
                  <a:schemeClr val="tx2"/>
                </a:solidFill>
                <a:latin typeface="ＭＳ ゴシック" pitchFamily="49" charset="-128"/>
                <a:ea typeface="ＭＳ ゴシック" pitchFamily="49" charset="-128"/>
              </a:rPr>
              <a:t>計</a:t>
            </a:r>
          </a:p>
          <a:p>
            <a:pPr algn="ctr"/>
            <a:r>
              <a:rPr lang="en-US" altLang="ja-JP" sz="1800" b="1" dirty="0">
                <a:solidFill>
                  <a:schemeClr val="tx2"/>
                </a:solidFill>
                <a:latin typeface="ＭＳ ゴシック" pitchFamily="49" charset="-128"/>
                <a:ea typeface="ＭＳ ゴシック" pitchFamily="49" charset="-128"/>
              </a:rPr>
              <a:t>114,200</a:t>
            </a:r>
            <a:r>
              <a:rPr lang="ja-JP" altLang="en-US" sz="1800" b="1" dirty="0">
                <a:solidFill>
                  <a:schemeClr val="tx2"/>
                </a:solidFill>
                <a:latin typeface="ＭＳ ゴシック" pitchFamily="49" charset="-128"/>
                <a:ea typeface="ＭＳ ゴシック" pitchFamily="49" charset="-128"/>
              </a:rPr>
              <a:t>人</a:t>
            </a:r>
          </a:p>
        </p:txBody>
      </p:sp>
      <p:sp>
        <p:nvSpPr>
          <p:cNvPr id="14" name="Text Box 14"/>
          <p:cNvSpPr txBox="1">
            <a:spLocks noChangeArrowheads="1"/>
          </p:cNvSpPr>
          <p:nvPr/>
        </p:nvSpPr>
        <p:spPr bwMode="auto">
          <a:xfrm>
            <a:off x="5064249" y="3946873"/>
            <a:ext cx="793750"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ＭＳ ゴシック" pitchFamily="49" charset="-128"/>
                <a:ea typeface="ＭＳ ゴシック" pitchFamily="49" charset="-128"/>
              </a:rPr>
              <a:t>女性</a:t>
            </a:r>
          </a:p>
        </p:txBody>
      </p:sp>
    </p:spTree>
    <p:extLst>
      <p:ext uri="{BB962C8B-B14F-4D97-AF65-F5344CB8AC3E}">
        <p14:creationId xmlns="" xmlns:p14="http://schemas.microsoft.com/office/powerpoint/2010/main" val="1225602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20080"/>
          </a:xfrm>
        </p:spPr>
        <p:txBody>
          <a:bodyPr>
            <a:normAutofit/>
          </a:bodyPr>
          <a:lstStyle/>
          <a:p>
            <a:r>
              <a:rPr lang="ja-JP" altLang="en-US" sz="3200" dirty="0">
                <a:latin typeface="ＭＳ ゴシック" pitchFamily="49" charset="-128"/>
                <a:ea typeface="ＭＳ ゴシック" pitchFamily="49" charset="-128"/>
              </a:rPr>
              <a:t>喫煙の健康への影響の大きさ</a:t>
            </a:r>
          </a:p>
        </p:txBody>
      </p:sp>
      <p:graphicFrame>
        <p:nvGraphicFramePr>
          <p:cNvPr id="4" name="Object 5"/>
          <p:cNvGraphicFramePr>
            <a:graphicFrameLocks noChangeAspect="1"/>
          </p:cNvGraphicFramePr>
          <p:nvPr>
            <p:extLst>
              <p:ext uri="{D42A27DB-BD31-4B8C-83A1-F6EECF244321}">
                <p14:modId xmlns="" xmlns:p14="http://schemas.microsoft.com/office/powerpoint/2010/main" val="2707121042"/>
              </p:ext>
            </p:extLst>
          </p:nvPr>
        </p:nvGraphicFramePr>
        <p:xfrm>
          <a:off x="107504" y="1179512"/>
          <a:ext cx="8569325" cy="4714875"/>
        </p:xfrm>
        <a:graphic>
          <a:graphicData uri="http://schemas.openxmlformats.org/presentationml/2006/ole">
            <p:oleObj spid="_x0000_s8397" name="グラフ" r:id="rId4" imgW="8238978" imgH="4533979" progId="MSGraph.Chart.8">
              <p:embed followColorScheme="full"/>
            </p:oleObj>
          </a:graphicData>
        </a:graphic>
      </p:graphicFrame>
      <p:sp>
        <p:nvSpPr>
          <p:cNvPr id="5" name="Rectangle 6"/>
          <p:cNvSpPr>
            <a:spLocks noChangeArrowheads="1"/>
          </p:cNvSpPr>
          <p:nvPr/>
        </p:nvSpPr>
        <p:spPr bwMode="auto">
          <a:xfrm>
            <a:off x="6662292" y="823912"/>
            <a:ext cx="145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ＭＳ ゴシック" pitchFamily="49" charset="-128"/>
                <a:ea typeface="ＭＳ ゴシック" pitchFamily="49" charset="-128"/>
              </a:rPr>
              <a:t>（先進国）</a:t>
            </a:r>
          </a:p>
        </p:txBody>
      </p:sp>
      <p:sp>
        <p:nvSpPr>
          <p:cNvPr id="6" name="Rectangle 7"/>
          <p:cNvSpPr>
            <a:spLocks noChangeArrowheads="1"/>
          </p:cNvSpPr>
          <p:nvPr/>
        </p:nvSpPr>
        <p:spPr bwMode="auto">
          <a:xfrm>
            <a:off x="2051720" y="6309320"/>
            <a:ext cx="69557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ＭＳ ゴシック" pitchFamily="49" charset="-128"/>
                <a:ea typeface="ＭＳ ゴシック" pitchFamily="49" charset="-128"/>
              </a:rPr>
              <a:t>喫煙と健康問題に関する検討会編</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たばこによる健康影響の大きさ</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新版喫煙と健康</a:t>
            </a:r>
            <a:r>
              <a:rPr lang="en-US" altLang="ja-JP" sz="1200" dirty="0">
                <a:latin typeface="ＭＳ ゴシック" pitchFamily="49" charset="-128"/>
                <a:ea typeface="ＭＳ ゴシック" pitchFamily="49" charset="-128"/>
              </a:rPr>
              <a:t>. 79, 2002</a:t>
            </a:r>
            <a:r>
              <a:rPr lang="en-US" altLang="ja-JP" sz="1200" dirty="0" smtClean="0">
                <a:latin typeface="ＭＳ ゴシック" pitchFamily="49" charset="-128"/>
                <a:ea typeface="ＭＳ ゴシック" pitchFamily="49" charset="-128"/>
              </a:rPr>
              <a:t>.</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ja-JP" altLang="en-US" sz="1200" dirty="0">
              <a:latin typeface="ＭＳ ゴシック" pitchFamily="49" charset="-128"/>
              <a:ea typeface="ＭＳ ゴシック" pitchFamily="49" charset="-128"/>
            </a:endParaRPr>
          </a:p>
        </p:txBody>
      </p:sp>
      <p:sp>
        <p:nvSpPr>
          <p:cNvPr id="7" name="Text Box 8"/>
          <p:cNvSpPr txBox="1">
            <a:spLocks noChangeArrowheads="1"/>
          </p:cNvSpPr>
          <p:nvPr/>
        </p:nvSpPr>
        <p:spPr bwMode="auto">
          <a:xfrm>
            <a:off x="8381554" y="5311775"/>
            <a:ext cx="69762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a:t>
            </a:r>
            <a:r>
              <a:rPr lang="en-US" altLang="ja-JP" sz="2000" dirty="0" smtClean="0">
                <a:latin typeface="ＭＳ ゴシック" pitchFamily="49" charset="-128"/>
                <a:ea typeface="ＭＳ ゴシック" pitchFamily="49" charset="-128"/>
              </a:rPr>
              <a:t>)</a:t>
            </a:r>
            <a:endParaRPr lang="en-US" altLang="ja-JP" sz="2000" dirty="0">
              <a:latin typeface="ＭＳ ゴシック" pitchFamily="49" charset="-128"/>
              <a:ea typeface="ＭＳ ゴシック" pitchFamily="49" charset="-128"/>
            </a:endParaRPr>
          </a:p>
        </p:txBody>
      </p:sp>
      <p:sp>
        <p:nvSpPr>
          <p:cNvPr id="8" name="Rectangle 9"/>
          <p:cNvSpPr>
            <a:spLocks noChangeArrowheads="1"/>
          </p:cNvSpPr>
          <p:nvPr/>
        </p:nvSpPr>
        <p:spPr bwMode="auto">
          <a:xfrm>
            <a:off x="3390454" y="5672137"/>
            <a:ext cx="548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2000">
                <a:latin typeface="ＭＳ ゴシック" pitchFamily="49" charset="-128"/>
                <a:ea typeface="ＭＳ ゴシック" pitchFamily="49" charset="-128"/>
              </a:rPr>
              <a:t>障害調整生存年数（</a:t>
            </a:r>
            <a:r>
              <a:rPr lang="en-US" altLang="ja-JP" sz="2000">
                <a:latin typeface="ＭＳ ゴシック" pitchFamily="49" charset="-128"/>
                <a:ea typeface="ＭＳ ゴシック" pitchFamily="49" charset="-128"/>
              </a:rPr>
              <a:t>DALY</a:t>
            </a:r>
            <a:r>
              <a:rPr lang="ja-JP" altLang="en-US" sz="2000">
                <a:latin typeface="ＭＳ ゴシック" pitchFamily="49" charset="-128"/>
                <a:ea typeface="ＭＳ ゴシック" pitchFamily="49" charset="-128"/>
              </a:rPr>
              <a:t>）に占める割合 </a:t>
            </a:r>
          </a:p>
        </p:txBody>
      </p:sp>
    </p:spTree>
    <p:extLst>
      <p:ext uri="{BB962C8B-B14F-4D97-AF65-F5344CB8AC3E}">
        <p14:creationId xmlns="" xmlns:p14="http://schemas.microsoft.com/office/powerpoint/2010/main" val="94127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Autofit/>
          </a:bodyPr>
          <a:lstStyle/>
          <a:p>
            <a:r>
              <a:rPr lang="ja-JP" altLang="en-US" sz="2800" dirty="0">
                <a:latin typeface="ＭＳ ゴシック" pitchFamily="49" charset="-128"/>
                <a:ea typeface="ＭＳ ゴシック" pitchFamily="49" charset="-128"/>
              </a:rPr>
              <a:t>喫煙者は</a:t>
            </a:r>
            <a:r>
              <a:rPr lang="en-US" altLang="ja-JP" sz="2800" dirty="0">
                <a:latin typeface="ＭＳ ゴシック" pitchFamily="49" charset="-128"/>
                <a:ea typeface="ＭＳ ゴシック" pitchFamily="49" charset="-128"/>
              </a:rPr>
              <a:t>10</a:t>
            </a:r>
            <a:r>
              <a:rPr lang="ja-JP" altLang="en-US" sz="2800" dirty="0">
                <a:latin typeface="ＭＳ ゴシック" pitchFamily="49" charset="-128"/>
                <a:ea typeface="ＭＳ ゴシック" pitchFamily="49" charset="-128"/>
              </a:rPr>
              <a:t>年短命</a:t>
            </a:r>
            <a:br>
              <a:rPr lang="ja-JP" altLang="en-US" sz="2800" dirty="0">
                <a:latin typeface="ＭＳ ゴシック" pitchFamily="49" charset="-128"/>
                <a:ea typeface="ＭＳ ゴシック" pitchFamily="49" charset="-128"/>
              </a:rPr>
            </a:br>
            <a:r>
              <a:rPr lang="ja-JP" altLang="en-US" sz="2800" dirty="0">
                <a:latin typeface="ＭＳ ゴシック" pitchFamily="49" charset="-128"/>
                <a:ea typeface="ＭＳ ゴシック" pitchFamily="49" charset="-128"/>
              </a:rPr>
              <a:t>イギリスにおける大規模研究</a:t>
            </a:r>
            <a:endParaRPr kumimoji="1" lang="ja-JP" altLang="en-US" sz="2800" dirty="0">
              <a:latin typeface="ＭＳ ゴシック" pitchFamily="49" charset="-128"/>
              <a:ea typeface="ＭＳ ゴシック" pitchFamily="49" charset="-128"/>
            </a:endParaRPr>
          </a:p>
        </p:txBody>
      </p:sp>
      <p:graphicFrame>
        <p:nvGraphicFramePr>
          <p:cNvPr id="4" name="コンテンツ プレースホルダー 3"/>
          <p:cNvGraphicFramePr>
            <a:graphicFrameLocks noGrp="1"/>
          </p:cNvGraphicFramePr>
          <p:nvPr>
            <p:ph idx="1"/>
            <p:extLst>
              <p:ext uri="{D42A27DB-BD31-4B8C-83A1-F6EECF244321}">
                <p14:modId xmlns="" xmlns:p14="http://schemas.microsoft.com/office/powerpoint/2010/main" val="338862133"/>
              </p:ext>
            </p:extLst>
          </p:nvPr>
        </p:nvGraphicFramePr>
        <p:xfrm>
          <a:off x="551871" y="132072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5420821" y="3504797"/>
            <a:ext cx="1098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latin typeface="ＭＳ ゴシック" pitchFamily="49" charset="-128"/>
                <a:ea typeface="ＭＳ ゴシック" pitchFamily="49" charset="-128"/>
              </a:rPr>
              <a:t>10</a:t>
            </a:r>
            <a:r>
              <a:rPr lang="ja-JP" altLang="en-US" sz="2400" dirty="0">
                <a:latin typeface="ＭＳ ゴシック" pitchFamily="49" charset="-128"/>
                <a:ea typeface="ＭＳ ゴシック" pitchFamily="49" charset="-128"/>
              </a:rPr>
              <a:t>年間</a:t>
            </a:r>
          </a:p>
        </p:txBody>
      </p:sp>
      <p:cxnSp>
        <p:nvCxnSpPr>
          <p:cNvPr id="8" name="直線コネクタ 7"/>
          <p:cNvCxnSpPr/>
          <p:nvPr/>
        </p:nvCxnSpPr>
        <p:spPr>
          <a:xfrm>
            <a:off x="1198744" y="3429000"/>
            <a:ext cx="6935854" cy="24525"/>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1" name="左右矢印 10"/>
          <p:cNvSpPr/>
          <p:nvPr/>
        </p:nvSpPr>
        <p:spPr>
          <a:xfrm>
            <a:off x="5292080" y="3326455"/>
            <a:ext cx="1008112" cy="246561"/>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2" name="Text Box 5"/>
          <p:cNvSpPr txBox="1">
            <a:spLocks noChangeArrowheads="1"/>
          </p:cNvSpPr>
          <p:nvPr/>
        </p:nvSpPr>
        <p:spPr bwMode="auto">
          <a:xfrm>
            <a:off x="5420821" y="2196792"/>
            <a:ext cx="305724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a:latin typeface="ＭＳ ゴシック" pitchFamily="49" charset="-128"/>
                <a:ea typeface="ＭＳ ゴシック" pitchFamily="49" charset="-128"/>
              </a:rPr>
              <a:t>タバコを吸わない</a:t>
            </a:r>
          </a:p>
        </p:txBody>
      </p:sp>
      <p:sp>
        <p:nvSpPr>
          <p:cNvPr id="13" name="Text Box 6"/>
          <p:cNvSpPr txBox="1">
            <a:spLocks noChangeArrowheads="1"/>
          </p:cNvSpPr>
          <p:nvPr/>
        </p:nvSpPr>
        <p:spPr bwMode="auto">
          <a:xfrm>
            <a:off x="2195736" y="2691520"/>
            <a:ext cx="233910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a:latin typeface="ＭＳ ゴシック" pitchFamily="49" charset="-128"/>
                <a:ea typeface="ＭＳ ゴシック" pitchFamily="49" charset="-128"/>
              </a:rPr>
              <a:t>タバコを吸う</a:t>
            </a:r>
          </a:p>
        </p:txBody>
      </p:sp>
      <p:sp>
        <p:nvSpPr>
          <p:cNvPr id="14" name="Text Box 9"/>
          <p:cNvSpPr txBox="1">
            <a:spLocks noChangeArrowheads="1"/>
          </p:cNvSpPr>
          <p:nvPr/>
        </p:nvSpPr>
        <p:spPr bwMode="auto">
          <a:xfrm>
            <a:off x="7811963" y="5666295"/>
            <a:ext cx="115252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r>
              <a:rPr lang="ja-JP" altLang="en-US" sz="2000" b="1" dirty="0">
                <a:latin typeface="ＭＳ ゴシック" pitchFamily="49" charset="-128"/>
                <a:ea typeface="ＭＳ ゴシック" pitchFamily="49" charset="-128"/>
              </a:rPr>
              <a:t>（歳）</a:t>
            </a:r>
          </a:p>
        </p:txBody>
      </p:sp>
      <p:sp>
        <p:nvSpPr>
          <p:cNvPr id="15" name="Text Box 10"/>
          <p:cNvSpPr txBox="1">
            <a:spLocks noChangeArrowheads="1"/>
          </p:cNvSpPr>
          <p:nvPr/>
        </p:nvSpPr>
        <p:spPr bwMode="auto">
          <a:xfrm>
            <a:off x="191126" y="1340768"/>
            <a:ext cx="492443" cy="2878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b="1" dirty="0">
                <a:latin typeface="ＭＳ ゴシック" pitchFamily="49" charset="-128"/>
                <a:ea typeface="ＭＳ ゴシック" pitchFamily="49" charset="-128"/>
              </a:rPr>
              <a:t>生存している割合（％）</a:t>
            </a:r>
          </a:p>
        </p:txBody>
      </p:sp>
      <p:sp>
        <p:nvSpPr>
          <p:cNvPr id="16" name="Text Box 17"/>
          <p:cNvSpPr txBox="1">
            <a:spLocks noChangeArrowheads="1"/>
          </p:cNvSpPr>
          <p:nvPr/>
        </p:nvSpPr>
        <p:spPr bwMode="auto">
          <a:xfrm>
            <a:off x="2008738" y="6207695"/>
            <a:ext cx="69557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latin typeface="ＭＳ ゴシック" pitchFamily="49" charset="-128"/>
                <a:ea typeface="ＭＳ ゴシック" pitchFamily="49" charset="-128"/>
              </a:rPr>
              <a:t>Doll R, et al. BMJ. 328:1519, 2004</a:t>
            </a:r>
            <a:r>
              <a:rPr lang="en-US" altLang="ja-JP" sz="1200" dirty="0" smtClean="0">
                <a:latin typeface="ＭＳ ゴシック" pitchFamily="49" charset="-128"/>
                <a:ea typeface="ＭＳ ゴシック" pitchFamily="49" charset="-128"/>
              </a:rPr>
              <a:t>.</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a:t>
            </a:r>
            <a:r>
              <a:rPr lang="ja-JP" altLang="en-US" sz="1200" dirty="0" smtClean="0">
                <a:latin typeface="ＭＳ ゴシック" pitchFamily="49" charset="-128"/>
                <a:ea typeface="ＭＳ ゴシック" pitchFamily="49" charset="-128"/>
              </a:rPr>
              <a:t>より</a:t>
            </a:r>
            <a:endParaRPr lang="ja-JP" altLang="en-US" sz="12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110763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04664"/>
            <a:ext cx="7772400" cy="794519"/>
          </a:xfrm>
        </p:spPr>
        <p:txBody>
          <a:bodyPr>
            <a:normAutofit/>
          </a:bodyPr>
          <a:lstStyle/>
          <a:p>
            <a:r>
              <a:rPr lang="ja-JP" altLang="en-US" sz="4000" dirty="0">
                <a:latin typeface="ＭＳ ゴシック" pitchFamily="49" charset="-128"/>
                <a:ea typeface="ＭＳ ゴシック" pitchFamily="49" charset="-128"/>
              </a:rPr>
              <a:t>環境タバコ</a:t>
            </a:r>
            <a:r>
              <a:rPr lang="ja-JP" altLang="en-US" sz="4000" dirty="0" smtClean="0">
                <a:latin typeface="ＭＳ ゴシック" pitchFamily="49" charset="-128"/>
                <a:ea typeface="ＭＳ ゴシック" pitchFamily="49" charset="-128"/>
              </a:rPr>
              <a:t>煙と受動喫煙</a:t>
            </a:r>
            <a:endParaRPr kumimoji="1" lang="ja-JP" altLang="en-US" sz="28700" dirty="0">
              <a:latin typeface="ＭＳ ゴシック" pitchFamily="49" charset="-128"/>
              <a:ea typeface="ＭＳ ゴシック" pitchFamily="49" charset="-128"/>
            </a:endParaRPr>
          </a:p>
        </p:txBody>
      </p:sp>
      <p:pic>
        <p:nvPicPr>
          <p:cNvPr id="22530" name="Picture 2" descr="C:\Users\高野義久\1禁煙用\肺癌学会委員会活動\イラスト関係\1-3-4-8\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098" t="10293" r="4246" b="9035"/>
          <a:stretch/>
        </p:blipFill>
        <p:spPr bwMode="auto">
          <a:xfrm>
            <a:off x="596035" y="1196752"/>
            <a:ext cx="7988399" cy="496855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テキスト ボックス 4"/>
          <p:cNvSpPr txBox="1"/>
          <p:nvPr/>
        </p:nvSpPr>
        <p:spPr>
          <a:xfrm>
            <a:off x="2771800" y="3864128"/>
            <a:ext cx="2031325" cy="461665"/>
          </a:xfrm>
          <a:prstGeom prst="rect">
            <a:avLst/>
          </a:prstGeom>
          <a:noFill/>
        </p:spPr>
        <p:txBody>
          <a:bodyPr wrap="none" rtlCol="0">
            <a:spAutoFit/>
          </a:bodyPr>
          <a:lstStyle/>
          <a:p>
            <a:r>
              <a:rPr lang="ja-JP" altLang="en-US" sz="2400" dirty="0" smtClean="0">
                <a:latin typeface="ＭＳ ゴシック" pitchFamily="49" charset="-128"/>
                <a:ea typeface="ＭＳ ゴシック" pitchFamily="49" charset="-128"/>
              </a:rPr>
              <a:t>“</a:t>
            </a:r>
            <a:r>
              <a:rPr kumimoji="1" lang="ja-JP" altLang="en-US" sz="2400" dirty="0" smtClean="0">
                <a:latin typeface="ＭＳ ゴシック" pitchFamily="49" charset="-128"/>
                <a:ea typeface="ＭＳ ゴシック" pitchFamily="49" charset="-128"/>
              </a:rPr>
              <a:t>受動喫煙</a:t>
            </a:r>
            <a:r>
              <a:rPr lang="ja-JP" altLang="en-US" sz="2400" dirty="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9647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080"/>
          </a:xfrm>
        </p:spPr>
        <p:txBody>
          <a:bodyPr>
            <a:noAutofit/>
          </a:bodyPr>
          <a:lstStyle/>
          <a:p>
            <a:r>
              <a:rPr lang="ja-JP" altLang="en-US" sz="2800" dirty="0">
                <a:latin typeface="ＭＳ ゴシック" pitchFamily="49" charset="-128"/>
                <a:ea typeface="ＭＳ ゴシック" pitchFamily="49" charset="-128"/>
              </a:rPr>
              <a:t>喫煙者</a:t>
            </a:r>
            <a:r>
              <a:rPr lang="ja-JP" altLang="en-US" sz="2800" dirty="0" smtClean="0">
                <a:latin typeface="ＭＳ ゴシック" pitchFamily="49" charset="-128"/>
                <a:ea typeface="ＭＳ ゴシック" pitchFamily="49" charset="-128"/>
              </a:rPr>
              <a:t>は短命</a:t>
            </a:r>
            <a:endParaRPr kumimoji="1" lang="ja-JP" altLang="en-US" sz="2800" dirty="0">
              <a:latin typeface="ＭＳ ゴシック" pitchFamily="49" charset="-128"/>
              <a:ea typeface="ＭＳ ゴシック" pitchFamily="49" charset="-128"/>
            </a:endParaRPr>
          </a:p>
        </p:txBody>
      </p:sp>
      <p:pic>
        <p:nvPicPr>
          <p:cNvPr id="13314" name="Picture 2" descr="C:\Users\高野義久\1禁煙用\画像資料\2007日本禁煙学会健康警告デザインJPEG\その先の人生を灰にしてしまうのですか？.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5634" y="908720"/>
            <a:ext cx="6762750" cy="550545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テキスト ボックス 17"/>
          <p:cNvSpPr txBox="1"/>
          <p:nvPr/>
        </p:nvSpPr>
        <p:spPr>
          <a:xfrm>
            <a:off x="3026921" y="6361583"/>
            <a:ext cx="3236784" cy="307777"/>
          </a:xfrm>
          <a:prstGeom prst="rect">
            <a:avLst/>
          </a:prstGeom>
          <a:noFill/>
        </p:spPr>
        <p:txBody>
          <a:bodyPr wrap="none" rtlCol="0">
            <a:spAutoFit/>
          </a:bodyPr>
          <a:lstStyle/>
          <a:p>
            <a:r>
              <a:rPr lang="en-US" altLang="ja-JP" sz="1400" dirty="0" smtClean="0">
                <a:latin typeface="ＭＳ ゴシック" pitchFamily="49" charset="-128"/>
                <a:ea typeface="ＭＳ ゴシック" pitchFamily="49" charset="-128"/>
              </a:rPr>
              <a:t>2007</a:t>
            </a:r>
            <a:r>
              <a:rPr lang="ja-JP" altLang="en-US" sz="1400" dirty="0" smtClean="0">
                <a:latin typeface="ＭＳ ゴシック" pitchFamily="49" charset="-128"/>
                <a:ea typeface="ＭＳ ゴシック" pitchFamily="49" charset="-128"/>
              </a:rPr>
              <a:t>年日本</a:t>
            </a:r>
            <a:r>
              <a:rPr lang="ja-JP" altLang="en-US" sz="1400" dirty="0">
                <a:latin typeface="ＭＳ ゴシック" pitchFamily="49" charset="-128"/>
                <a:ea typeface="ＭＳ ゴシック" pitchFamily="49" charset="-128"/>
              </a:rPr>
              <a:t>禁煙学会健康警告</a:t>
            </a:r>
            <a:r>
              <a:rPr lang="ja-JP" altLang="en-US" sz="1400" dirty="0" smtClean="0">
                <a:latin typeface="ＭＳ ゴシック" pitchFamily="49" charset="-128"/>
                <a:ea typeface="ＭＳ ゴシック" pitchFamily="49" charset="-128"/>
              </a:rPr>
              <a:t>デザイン</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255308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0175" y="1803451"/>
            <a:ext cx="8662305" cy="29216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6" name="タイトル 5"/>
          <p:cNvSpPr>
            <a:spLocks noGrp="1"/>
          </p:cNvSpPr>
          <p:nvPr>
            <p:ph type="title"/>
          </p:nvPr>
        </p:nvSpPr>
        <p:spPr/>
        <p:txBody>
          <a:bodyPr>
            <a:normAutofit/>
          </a:bodyPr>
          <a:lstStyle/>
          <a:p>
            <a:r>
              <a:rPr lang="ja-JP" altLang="en-US" sz="3600" dirty="0">
                <a:latin typeface="ＭＳ ゴシック" pitchFamily="49" charset="-128"/>
                <a:ea typeface="ＭＳ ゴシック" pitchFamily="49" charset="-128"/>
              </a:rPr>
              <a:t>“喫煙者は早死にする</a:t>
            </a:r>
            <a:r>
              <a:rPr lang="ja-JP" altLang="en-US" sz="3600" dirty="0" smtClean="0">
                <a:latin typeface="ＭＳ ゴシック" pitchFamily="49" charset="-128"/>
                <a:ea typeface="ＭＳ ゴシック" pitchFamily="49" charset="-128"/>
              </a:rPr>
              <a:t>”</a:t>
            </a:r>
            <a:endParaRPr kumimoji="1" lang="ja-JP" altLang="en-US" sz="36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155459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276872"/>
            <a:ext cx="7772400" cy="1470025"/>
          </a:xfrm>
        </p:spPr>
        <p:txBody>
          <a:bodyPr>
            <a:normAutofit fontScale="90000"/>
          </a:bodyPr>
          <a:lstStyle/>
          <a:p>
            <a:r>
              <a:rPr lang="en-US" altLang="ja-JP" dirty="0">
                <a:latin typeface="ＭＳ ゴシック" pitchFamily="49" charset="-128"/>
                <a:ea typeface="ＭＳ ゴシック" pitchFamily="49" charset="-128"/>
              </a:rPr>
              <a:t>Ⅲ</a:t>
            </a:r>
            <a:r>
              <a:rPr lang="ja-JP" altLang="en-US" dirty="0" err="1">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能</a:t>
            </a:r>
            <a:r>
              <a:rPr lang="ja-JP" altLang="en-US" dirty="0">
                <a:latin typeface="ＭＳ ゴシック" pitchFamily="49" charset="-128"/>
                <a:ea typeface="ＭＳ ゴシック" pitchFamily="49" charset="-128"/>
              </a:rPr>
              <a:t>動喫煙の</a:t>
            </a:r>
            <a:r>
              <a:rPr lang="ja-JP" altLang="en-US" dirty="0" smtClean="0">
                <a:latin typeface="ＭＳ ゴシック" pitchFamily="49" charset="-128"/>
                <a:ea typeface="ＭＳ ゴシック" pitchFamily="49" charset="-128"/>
              </a:rPr>
              <a:t>害</a:t>
            </a:r>
            <a:r>
              <a:rPr lang="en-US" altLang="ja-JP" dirty="0" smtClean="0">
                <a:latin typeface="ＭＳ ゴシック" pitchFamily="49" charset="-128"/>
                <a:ea typeface="ＭＳ ゴシック" pitchFamily="49" charset="-128"/>
              </a:rPr>
              <a:t/>
            </a:r>
            <a:br>
              <a:rPr lang="en-US" altLang="ja-JP" dirty="0" smtClean="0">
                <a:latin typeface="ＭＳ ゴシック" pitchFamily="49" charset="-128"/>
                <a:ea typeface="ＭＳ ゴシック" pitchFamily="49" charset="-128"/>
              </a:rPr>
            </a:br>
            <a:r>
              <a:rPr lang="ja-JP" altLang="en-US" dirty="0" smtClean="0">
                <a:latin typeface="ＭＳ ゴシック" pitchFamily="49" charset="-128"/>
                <a:ea typeface="ＭＳ ゴシック" pitchFamily="49" charset="-128"/>
              </a:rPr>
              <a:t>（</a:t>
            </a:r>
            <a:r>
              <a:rPr lang="ja-JP" altLang="en-US" dirty="0">
                <a:latin typeface="ＭＳ ゴシック" pitchFamily="49" charset="-128"/>
                <a:ea typeface="ＭＳ ゴシック" pitchFamily="49" charset="-128"/>
              </a:rPr>
              <a:t>４）</a:t>
            </a:r>
            <a:r>
              <a:rPr lang="ja-JP" altLang="en-US" sz="6700" dirty="0">
                <a:latin typeface="ＭＳ ゴシック" pitchFamily="49" charset="-128"/>
                <a:ea typeface="ＭＳ ゴシック" pitchFamily="49" charset="-128"/>
              </a:rPr>
              <a:t>そ</a:t>
            </a:r>
            <a:r>
              <a:rPr lang="ja-JP" altLang="en-US" dirty="0">
                <a:latin typeface="ＭＳ ゴシック" pitchFamily="49" charset="-128"/>
                <a:ea typeface="ＭＳ ゴシック" pitchFamily="49" charset="-128"/>
              </a:rPr>
              <a:t>の他</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651210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20080"/>
          </a:xfrm>
        </p:spPr>
        <p:txBody>
          <a:bodyPr>
            <a:normAutofit/>
          </a:bodyPr>
          <a:lstStyle/>
          <a:p>
            <a:r>
              <a:rPr lang="ja-JP" altLang="en-US" sz="2800" dirty="0" smtClean="0">
                <a:latin typeface="ＭＳ ゴシック" pitchFamily="49" charset="-128"/>
                <a:ea typeface="ＭＳ ゴシック" pitchFamily="49" charset="-128"/>
              </a:rPr>
              <a:t>喫煙</a:t>
            </a:r>
            <a:r>
              <a:rPr lang="ja-JP" altLang="en-US" sz="2800" dirty="0">
                <a:latin typeface="ＭＳ ゴシック" pitchFamily="49" charset="-128"/>
                <a:ea typeface="ＭＳ ゴシック" pitchFamily="49" charset="-128"/>
              </a:rPr>
              <a:t>は</a:t>
            </a:r>
            <a:r>
              <a:rPr lang="ja-JP" altLang="en-US" sz="2800" dirty="0" smtClean="0">
                <a:latin typeface="ＭＳ ゴシック" pitchFamily="49" charset="-128"/>
                <a:ea typeface="ＭＳ ゴシック" pitchFamily="49" charset="-128"/>
              </a:rPr>
              <a:t>虚血性</a:t>
            </a:r>
            <a:r>
              <a:rPr lang="ja-JP" altLang="en-US" sz="2800" dirty="0">
                <a:latin typeface="ＭＳ ゴシック" pitchFamily="49" charset="-128"/>
                <a:ea typeface="ＭＳ ゴシック" pitchFamily="49" charset="-128"/>
              </a:rPr>
              <a:t>心</a:t>
            </a:r>
            <a:r>
              <a:rPr lang="ja-JP" altLang="en-US" sz="2800" dirty="0" smtClean="0">
                <a:latin typeface="ＭＳ ゴシック" pitchFamily="49" charset="-128"/>
                <a:ea typeface="ＭＳ ゴシック" pitchFamily="49" charset="-128"/>
              </a:rPr>
              <a:t>疾患の危険因子</a:t>
            </a:r>
            <a:endParaRPr lang="ja-JP" altLang="en-US" sz="2800" dirty="0">
              <a:latin typeface="ＭＳ ゴシック" pitchFamily="49" charset="-128"/>
              <a:ea typeface="ＭＳ ゴシック" pitchFamily="49" charset="-128"/>
            </a:endParaRPr>
          </a:p>
        </p:txBody>
      </p:sp>
      <p:sp>
        <p:nvSpPr>
          <p:cNvPr id="2" name="テキスト ボックス 1"/>
          <p:cNvSpPr txBox="1"/>
          <p:nvPr/>
        </p:nvSpPr>
        <p:spPr>
          <a:xfrm>
            <a:off x="5868144" y="683404"/>
            <a:ext cx="2492990"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（日本人男性データ）</a:t>
            </a:r>
            <a:endParaRPr kumimoji="1" lang="ja-JP" altLang="en-US" dirty="0">
              <a:latin typeface="ＭＳ ゴシック" pitchFamily="49" charset="-128"/>
              <a:ea typeface="ＭＳ ゴシック" pitchFamily="49" charset="-128"/>
            </a:endParaRPr>
          </a:p>
        </p:txBody>
      </p:sp>
      <p:graphicFrame>
        <p:nvGraphicFramePr>
          <p:cNvPr id="4" name="グラフ 3"/>
          <p:cNvGraphicFramePr/>
          <p:nvPr>
            <p:extLst>
              <p:ext uri="{D42A27DB-BD31-4B8C-83A1-F6EECF244321}">
                <p14:modId xmlns="" xmlns:p14="http://schemas.microsoft.com/office/powerpoint/2010/main" val="1088339889"/>
              </p:ext>
            </p:extLst>
          </p:nvPr>
        </p:nvGraphicFramePr>
        <p:xfrm>
          <a:off x="683568" y="1228690"/>
          <a:ext cx="7821582" cy="440826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4691042" y="5621178"/>
            <a:ext cx="1851789" cy="400110"/>
          </a:xfrm>
          <a:prstGeom prst="rect">
            <a:avLst/>
          </a:prstGeom>
          <a:noFill/>
        </p:spPr>
        <p:txBody>
          <a:bodyPr wrap="none" rtlCol="0">
            <a:spAutoFit/>
          </a:bodyPr>
          <a:lstStyle/>
          <a:p>
            <a:r>
              <a:rPr kumimoji="1" lang="en-US" altLang="ja-JP" sz="2000" b="1" dirty="0" smtClean="0">
                <a:latin typeface="ＭＳ ゴシック" pitchFamily="49" charset="-128"/>
                <a:ea typeface="ＭＳ ゴシック" pitchFamily="49" charset="-128"/>
              </a:rPr>
              <a:t>1</a:t>
            </a:r>
            <a:r>
              <a:rPr kumimoji="1" lang="ja-JP" altLang="en-US" sz="2000" b="1" dirty="0" smtClean="0">
                <a:latin typeface="ＭＳ ゴシック" pitchFamily="49" charset="-128"/>
                <a:ea typeface="ＭＳ ゴシック" pitchFamily="49" charset="-128"/>
              </a:rPr>
              <a:t>日の喫煙本数</a:t>
            </a:r>
            <a:endParaRPr kumimoji="1" lang="ja-JP" altLang="en-US" sz="2000" b="1" dirty="0">
              <a:latin typeface="ＭＳ ゴシック" pitchFamily="49" charset="-128"/>
              <a:ea typeface="ＭＳ ゴシック" pitchFamily="49" charset="-128"/>
            </a:endParaRPr>
          </a:p>
        </p:txBody>
      </p:sp>
      <p:sp>
        <p:nvSpPr>
          <p:cNvPr id="6" name="右大かっこ 5"/>
          <p:cNvSpPr/>
          <p:nvPr/>
        </p:nvSpPr>
        <p:spPr>
          <a:xfrm rot="5400000">
            <a:off x="5661121" y="3811977"/>
            <a:ext cx="90010" cy="3636404"/>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4" name="テキスト ボックス 13"/>
          <p:cNvSpPr txBox="1"/>
          <p:nvPr/>
        </p:nvSpPr>
        <p:spPr>
          <a:xfrm>
            <a:off x="1691680" y="1628800"/>
            <a:ext cx="923330" cy="2246769"/>
          </a:xfrm>
          <a:prstGeom prst="rect">
            <a:avLst/>
          </a:prstGeom>
          <a:noFill/>
        </p:spPr>
        <p:txBody>
          <a:bodyPr vert="eaVert" wrap="none" rtlCol="0">
            <a:spAutoFit/>
          </a:bodyPr>
          <a:lstStyle/>
          <a:p>
            <a:r>
              <a:rPr kumimoji="1" lang="ja-JP" altLang="en-US" sz="2400" dirty="0" smtClean="0">
                <a:latin typeface="ＭＳ ゴシック" pitchFamily="49" charset="-128"/>
                <a:ea typeface="ＭＳ ゴシック" pitchFamily="49" charset="-128"/>
              </a:rPr>
              <a:t>　　心筋梗塞</a:t>
            </a:r>
            <a:r>
              <a:rPr lang="en-US" altLang="ja-JP" sz="2400" dirty="0">
                <a:latin typeface="ＭＳ ゴシック" pitchFamily="49" charset="-128"/>
                <a:ea typeface="ＭＳ ゴシック" pitchFamily="49" charset="-128"/>
              </a:rPr>
              <a:t>↓</a:t>
            </a:r>
            <a:endParaRPr kumimoji="1" lang="en-US" altLang="ja-JP" sz="2400" dirty="0" smtClean="0">
              <a:latin typeface="ＭＳ ゴシック" pitchFamily="49" charset="-128"/>
              <a:ea typeface="ＭＳ ゴシック" pitchFamily="49" charset="-128"/>
            </a:endParaRPr>
          </a:p>
          <a:p>
            <a:r>
              <a:rPr kumimoji="1" lang="ja-JP" altLang="en-US" sz="2400" dirty="0" smtClean="0">
                <a:latin typeface="ＭＳ ゴシック" pitchFamily="49" charset="-128"/>
                <a:ea typeface="ＭＳ ゴシック" pitchFamily="49" charset="-128"/>
              </a:rPr>
              <a:t>虚血性心疾患</a:t>
            </a:r>
            <a:r>
              <a:rPr lang="en-US" altLang="ja-JP" sz="2400" dirty="0" smtClean="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sp>
        <p:nvSpPr>
          <p:cNvPr id="15" name="テキスト ボックス 14"/>
          <p:cNvSpPr txBox="1"/>
          <p:nvPr/>
        </p:nvSpPr>
        <p:spPr>
          <a:xfrm>
            <a:off x="372723" y="908720"/>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16" name="テキスト ボックス 15"/>
          <p:cNvSpPr txBox="1"/>
          <p:nvPr/>
        </p:nvSpPr>
        <p:spPr>
          <a:xfrm>
            <a:off x="3131840" y="6237312"/>
            <a:ext cx="5832648" cy="307777"/>
          </a:xfrm>
          <a:prstGeom prst="rect">
            <a:avLst/>
          </a:prstGeom>
          <a:noFill/>
        </p:spPr>
        <p:txBody>
          <a:bodyPr wrap="square" rtlCol="0">
            <a:spAutoFit/>
          </a:bodyPr>
          <a:lstStyle/>
          <a:p>
            <a:r>
              <a:rPr lang="en-US" altLang="ja-JP" sz="1400" dirty="0">
                <a:latin typeface="ＭＳ ゴシック" pitchFamily="49" charset="-128"/>
                <a:ea typeface="ＭＳ ゴシック" pitchFamily="49" charset="-128"/>
              </a:rPr>
              <a:t>Baba </a:t>
            </a:r>
            <a:r>
              <a:rPr lang="en-US" altLang="ja-JP" sz="1400" dirty="0" smtClean="0">
                <a:latin typeface="ＭＳ ゴシック" pitchFamily="49" charset="-128"/>
                <a:ea typeface="ＭＳ ゴシック" pitchFamily="49" charset="-128"/>
              </a:rPr>
              <a:t>S, et al</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Eur</a:t>
            </a:r>
            <a:r>
              <a:rPr lang="en-US" altLang="ja-JP" sz="1400" dirty="0">
                <a:latin typeface="ＭＳ ゴシック" pitchFamily="49" charset="-128"/>
                <a:ea typeface="ＭＳ ゴシック" pitchFamily="49" charset="-128"/>
              </a:rPr>
              <a:t> J </a:t>
            </a:r>
            <a:r>
              <a:rPr lang="en-US" altLang="ja-JP" sz="1400" dirty="0" err="1">
                <a:latin typeface="ＭＳ ゴシック" pitchFamily="49" charset="-128"/>
                <a:ea typeface="ＭＳ ゴシック" pitchFamily="49" charset="-128"/>
              </a:rPr>
              <a:t>Cardiovasc</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Prev</a:t>
            </a:r>
            <a:r>
              <a:rPr lang="en-US" altLang="ja-JP" sz="1400" dirty="0">
                <a:latin typeface="ＭＳ ゴシック" pitchFamily="49" charset="-128"/>
                <a:ea typeface="ＭＳ ゴシック" pitchFamily="49" charset="-128"/>
              </a:rPr>
              <a:t> </a:t>
            </a:r>
            <a:r>
              <a:rPr lang="en-US" altLang="ja-JP" sz="1400" dirty="0" err="1" smtClean="0">
                <a:latin typeface="ＭＳ ゴシック" pitchFamily="49" charset="-128"/>
                <a:ea typeface="ＭＳ ゴシック" pitchFamily="49" charset="-128"/>
              </a:rPr>
              <a:t>Rehabil</a:t>
            </a:r>
            <a:r>
              <a:rPr lang="en-US" altLang="ja-JP" sz="1400" dirty="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13; 207-213, 2006.</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670454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20080"/>
          </a:xfrm>
        </p:spPr>
        <p:txBody>
          <a:bodyPr>
            <a:normAutofit/>
          </a:bodyPr>
          <a:lstStyle/>
          <a:p>
            <a:r>
              <a:rPr lang="ja-JP" altLang="en-US" sz="3200" dirty="0" smtClean="0">
                <a:latin typeface="ＭＳ ゴシック" pitchFamily="49" charset="-128"/>
                <a:ea typeface="ＭＳ ゴシック" pitchFamily="49" charset="-128"/>
              </a:rPr>
              <a:t>禁煙</a:t>
            </a:r>
            <a:r>
              <a:rPr lang="ja-JP" altLang="en-US" sz="3200" dirty="0">
                <a:latin typeface="ＭＳ ゴシック" pitchFamily="49" charset="-128"/>
                <a:ea typeface="ＭＳ ゴシック" pitchFamily="49" charset="-128"/>
              </a:rPr>
              <a:t>の</a:t>
            </a:r>
            <a:r>
              <a:rPr lang="ja-JP" altLang="en-US" sz="3200" dirty="0" smtClean="0">
                <a:latin typeface="ＭＳ ゴシック" pitchFamily="49" charset="-128"/>
                <a:ea typeface="ＭＳ ゴシック" pitchFamily="49" charset="-128"/>
              </a:rPr>
              <a:t>効果</a:t>
            </a:r>
            <a:r>
              <a:rPr lang="en-US" altLang="ja-JP" sz="3200" dirty="0" smtClean="0">
                <a:latin typeface="ＭＳ ゴシック" pitchFamily="49" charset="-128"/>
                <a:ea typeface="ＭＳ ゴシック" pitchFamily="49" charset="-128"/>
              </a:rPr>
              <a:t>(</a:t>
            </a:r>
            <a:r>
              <a:rPr lang="ja-JP" altLang="en-US" sz="3200" dirty="0" smtClean="0">
                <a:latin typeface="ＭＳ ゴシック" pitchFamily="49" charset="-128"/>
                <a:ea typeface="ＭＳ ゴシック" pitchFamily="49" charset="-128"/>
              </a:rPr>
              <a:t>心臓血管疾患）</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665311279"/>
              </p:ext>
            </p:extLst>
          </p:nvPr>
        </p:nvGraphicFramePr>
        <p:xfrm>
          <a:off x="107504" y="1124744"/>
          <a:ext cx="8856984" cy="462428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矢印コネクタ 5"/>
          <p:cNvCxnSpPr/>
          <p:nvPr/>
        </p:nvCxnSpPr>
        <p:spPr>
          <a:xfrm>
            <a:off x="3275856" y="1190963"/>
            <a:ext cx="4896544" cy="18002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4427984" y="6289575"/>
            <a:ext cx="4583306" cy="307777"/>
          </a:xfrm>
          <a:prstGeom prst="rect">
            <a:avLst/>
          </a:prstGeom>
        </p:spPr>
        <p:txBody>
          <a:bodyPr wrap="none">
            <a:spAutoFit/>
          </a:bodyPr>
          <a:lstStyle/>
          <a:p>
            <a:r>
              <a:rPr lang="en-US" altLang="ja-JP" sz="1400" dirty="0" err="1">
                <a:latin typeface="ＭＳ ゴシック" pitchFamily="49" charset="-128"/>
                <a:ea typeface="ＭＳ ゴシック" pitchFamily="49" charset="-128"/>
              </a:rPr>
              <a:t>Iso</a:t>
            </a:r>
            <a:r>
              <a:rPr lang="en-US" altLang="ja-JP" sz="1400" dirty="0">
                <a:latin typeface="ＭＳ ゴシック" pitchFamily="49" charset="-128"/>
                <a:ea typeface="ＭＳ ゴシック" pitchFamily="49" charset="-128"/>
              </a:rPr>
              <a:t> H</a:t>
            </a:r>
            <a:r>
              <a:rPr lang="en-US" altLang="ja-JP" sz="1400" dirty="0" smtClean="0">
                <a:latin typeface="ＭＳ ゴシック" pitchFamily="49" charset="-128"/>
                <a:ea typeface="ＭＳ ゴシック" pitchFamily="49" charset="-128"/>
              </a:rPr>
              <a:t>,</a:t>
            </a:r>
            <a:r>
              <a:rPr lang="ja-JP" altLang="en-US" sz="1400" dirty="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et al: Am </a:t>
            </a:r>
            <a:r>
              <a:rPr lang="en-US" altLang="ja-JP" sz="1400" dirty="0">
                <a:latin typeface="ＭＳ ゴシック" pitchFamily="49" charset="-128"/>
                <a:ea typeface="ＭＳ ゴシック" pitchFamily="49" charset="-128"/>
              </a:rPr>
              <a:t>J </a:t>
            </a:r>
            <a:r>
              <a:rPr lang="en-US" altLang="ja-JP" sz="1400" dirty="0" err="1" smtClean="0">
                <a:latin typeface="ＭＳ ゴシック" pitchFamily="49" charset="-128"/>
                <a:ea typeface="ＭＳ ゴシック" pitchFamily="49" charset="-128"/>
              </a:rPr>
              <a:t>Epidemiol</a:t>
            </a:r>
            <a:r>
              <a:rPr lang="en-US" altLang="ja-JP" sz="1400" dirty="0" smtClean="0">
                <a:latin typeface="ＭＳ ゴシック" pitchFamily="49" charset="-128"/>
                <a:ea typeface="ＭＳ ゴシック" pitchFamily="49" charset="-128"/>
              </a:rPr>
              <a:t> 161; 170-179, 2005. </a:t>
            </a:r>
            <a:endParaRPr lang="ja-JP" altLang="en-US" sz="1400" dirty="0">
              <a:latin typeface="ＭＳ ゴシック" pitchFamily="49" charset="-128"/>
              <a:ea typeface="ＭＳ ゴシック" pitchFamily="49" charset="-128"/>
            </a:endParaRPr>
          </a:p>
        </p:txBody>
      </p:sp>
      <p:sp>
        <p:nvSpPr>
          <p:cNvPr id="7" name="テキスト ボックス 6"/>
          <p:cNvSpPr txBox="1"/>
          <p:nvPr/>
        </p:nvSpPr>
        <p:spPr>
          <a:xfrm>
            <a:off x="144136" y="790853"/>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9" name="テキスト ボックス 8"/>
          <p:cNvSpPr txBox="1"/>
          <p:nvPr/>
        </p:nvSpPr>
        <p:spPr>
          <a:xfrm>
            <a:off x="4919990" y="1907540"/>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0" name="テキスト ボックス 9"/>
          <p:cNvSpPr txBox="1"/>
          <p:nvPr/>
        </p:nvSpPr>
        <p:spPr>
          <a:xfrm>
            <a:off x="6084168" y="2699628"/>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1" name="テキスト ボックス 10"/>
          <p:cNvSpPr txBox="1"/>
          <p:nvPr/>
        </p:nvSpPr>
        <p:spPr>
          <a:xfrm>
            <a:off x="7224246" y="2636912"/>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2" name="テキスト ボックス 11"/>
          <p:cNvSpPr txBox="1"/>
          <p:nvPr/>
        </p:nvSpPr>
        <p:spPr>
          <a:xfrm>
            <a:off x="8376374" y="2987660"/>
            <a:ext cx="300082"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291919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864096"/>
          </a:xfrm>
        </p:spPr>
        <p:txBody>
          <a:bodyPr>
            <a:normAutofit/>
          </a:bodyPr>
          <a:lstStyle/>
          <a:p>
            <a:r>
              <a:rPr lang="ja-JP" altLang="en-US" sz="3200" dirty="0" smtClean="0">
                <a:latin typeface="ＭＳ ゴシック" pitchFamily="49" charset="-128"/>
                <a:ea typeface="ＭＳ ゴシック" pitchFamily="49" charset="-128"/>
              </a:rPr>
              <a:t>脳卒中死亡リスク</a:t>
            </a:r>
            <a:endParaRPr lang="ja-JP" altLang="en-US" sz="3200" dirty="0">
              <a:latin typeface="ＭＳ ゴシック" pitchFamily="49" charset="-128"/>
              <a:ea typeface="ＭＳ ゴシック" pitchFamily="49" charset="-128"/>
            </a:endParaRPr>
          </a:p>
        </p:txBody>
      </p:sp>
      <p:graphicFrame>
        <p:nvGraphicFramePr>
          <p:cNvPr id="4" name="グラフ 3"/>
          <p:cNvGraphicFramePr/>
          <p:nvPr>
            <p:extLst>
              <p:ext uri="{D42A27DB-BD31-4B8C-83A1-F6EECF244321}">
                <p14:modId xmlns="" xmlns:p14="http://schemas.microsoft.com/office/powerpoint/2010/main" val="3988291236"/>
              </p:ext>
            </p:extLst>
          </p:nvPr>
        </p:nvGraphicFramePr>
        <p:xfrm>
          <a:off x="683568" y="836712"/>
          <a:ext cx="7800528"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489997" y="476672"/>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6" name="テキスト ボックス 5"/>
          <p:cNvSpPr txBox="1"/>
          <p:nvPr/>
        </p:nvSpPr>
        <p:spPr>
          <a:xfrm>
            <a:off x="5907715" y="5885313"/>
            <a:ext cx="1217000"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現在喫煙</a:t>
            </a:r>
            <a:endParaRPr kumimoji="1" lang="ja-JP" altLang="en-US" sz="2000" b="1" dirty="0">
              <a:latin typeface="ＭＳ ゴシック" pitchFamily="49" charset="-128"/>
              <a:ea typeface="ＭＳ ゴシック" pitchFamily="49" charset="-128"/>
            </a:endParaRPr>
          </a:p>
        </p:txBody>
      </p:sp>
      <p:sp>
        <p:nvSpPr>
          <p:cNvPr id="7" name="右大かっこ 6"/>
          <p:cNvSpPr/>
          <p:nvPr/>
        </p:nvSpPr>
        <p:spPr>
          <a:xfrm rot="5400000">
            <a:off x="6471209" y="4877201"/>
            <a:ext cx="90013" cy="2016224"/>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8" name="テキスト ボックス 7"/>
          <p:cNvSpPr txBox="1"/>
          <p:nvPr/>
        </p:nvSpPr>
        <p:spPr>
          <a:xfrm>
            <a:off x="1547664" y="4437112"/>
            <a:ext cx="1107996" cy="598882"/>
          </a:xfrm>
          <a:prstGeom prst="rect">
            <a:avLst/>
          </a:prstGeom>
          <a:noFill/>
        </p:spPr>
        <p:txBody>
          <a:bodyPr vert="eaVert" wrap="none" rtlCol="0">
            <a:spAutoFit/>
          </a:bodyPr>
          <a:lstStyle/>
          <a:p>
            <a:pPr>
              <a:lnSpc>
                <a:spcPct val="150000"/>
              </a:lnSpc>
            </a:pPr>
            <a:r>
              <a:rPr kumimoji="1" lang="ja-JP" altLang="en-US" sz="2000" b="1" dirty="0" smtClean="0">
                <a:latin typeface="ＭＳ ゴシック" pitchFamily="49" charset="-128"/>
                <a:ea typeface="ＭＳ ゴシック" pitchFamily="49" charset="-128"/>
              </a:rPr>
              <a:t>女性</a:t>
            </a:r>
            <a:endParaRPr kumimoji="1" lang="en-US" altLang="ja-JP" sz="2000" b="1" dirty="0" smtClean="0">
              <a:latin typeface="ＭＳ ゴシック" pitchFamily="49" charset="-128"/>
              <a:ea typeface="ＭＳ ゴシック" pitchFamily="49" charset="-128"/>
            </a:endParaRPr>
          </a:p>
          <a:p>
            <a:pPr>
              <a:lnSpc>
                <a:spcPct val="150000"/>
              </a:lnSpc>
            </a:pPr>
            <a:r>
              <a:rPr kumimoji="1" lang="ja-JP" altLang="en-US" sz="2000" b="1" dirty="0" smtClean="0">
                <a:latin typeface="ＭＳ ゴシック" pitchFamily="49" charset="-128"/>
                <a:ea typeface="ＭＳ ゴシック" pitchFamily="49" charset="-128"/>
              </a:rPr>
              <a:t>男性</a:t>
            </a:r>
            <a:endParaRPr kumimoji="1" lang="ja-JP" altLang="en-US" sz="2000" b="1" dirty="0">
              <a:latin typeface="ＭＳ ゴシック" pitchFamily="49" charset="-128"/>
              <a:ea typeface="ＭＳ ゴシック" pitchFamily="49" charset="-128"/>
            </a:endParaRPr>
          </a:p>
        </p:txBody>
      </p:sp>
      <p:sp>
        <p:nvSpPr>
          <p:cNvPr id="9" name="正方形/長方形 8"/>
          <p:cNvSpPr/>
          <p:nvPr/>
        </p:nvSpPr>
        <p:spPr>
          <a:xfrm>
            <a:off x="4613999" y="6361583"/>
            <a:ext cx="4224233" cy="307777"/>
          </a:xfrm>
          <a:prstGeom prst="rect">
            <a:avLst/>
          </a:prstGeom>
        </p:spPr>
        <p:txBody>
          <a:bodyPr wrap="none">
            <a:spAutoFit/>
          </a:bodyPr>
          <a:lstStyle/>
          <a:p>
            <a:r>
              <a:rPr lang="en-US" altLang="ja-JP" sz="1400" dirty="0" err="1">
                <a:latin typeface="ＭＳ ゴシック" pitchFamily="49" charset="-128"/>
                <a:ea typeface="ＭＳ ゴシック" pitchFamily="49" charset="-128"/>
              </a:rPr>
              <a:t>Ueshima</a:t>
            </a:r>
            <a:r>
              <a:rPr lang="en-US" altLang="ja-JP" sz="1400" dirty="0">
                <a:latin typeface="ＭＳ ゴシック" pitchFamily="49" charset="-128"/>
                <a:ea typeface="ＭＳ ゴシック" pitchFamily="49" charset="-128"/>
              </a:rPr>
              <a:t> H</a:t>
            </a:r>
            <a:r>
              <a:rPr lang="en-US" altLang="ja-JP" sz="1400" dirty="0" smtClean="0">
                <a:latin typeface="ＭＳ ゴシック" pitchFamily="49" charset="-128"/>
                <a:ea typeface="ＭＳ ゴシック" pitchFamily="49" charset="-128"/>
              </a:rPr>
              <a:t>, et al</a:t>
            </a:r>
            <a:r>
              <a:rPr lang="en-US" altLang="ja-JP" sz="1400" dirty="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Stroke 35; 1836-1841, 2004.</a:t>
            </a:r>
            <a:endParaRPr lang="ja-JP" altLang="en-US" sz="1400" dirty="0">
              <a:latin typeface="ＭＳ ゴシック" pitchFamily="49" charset="-128"/>
              <a:ea typeface="ＭＳ ゴシック" pitchFamily="49" charset="-128"/>
            </a:endParaRPr>
          </a:p>
        </p:txBody>
      </p:sp>
      <p:sp>
        <p:nvSpPr>
          <p:cNvPr id="11" name="テキスト ボックス 10"/>
          <p:cNvSpPr txBox="1"/>
          <p:nvPr/>
        </p:nvSpPr>
        <p:spPr>
          <a:xfrm>
            <a:off x="7308304" y="2627620"/>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12" name="テキスト ボックス 11"/>
          <p:cNvSpPr txBox="1"/>
          <p:nvPr/>
        </p:nvSpPr>
        <p:spPr>
          <a:xfrm>
            <a:off x="7812360" y="764704"/>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1805850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20578"/>
            <a:ext cx="7772400" cy="792088"/>
          </a:xfrm>
        </p:spPr>
        <p:txBody>
          <a:bodyPr>
            <a:noAutofit/>
          </a:bodyPr>
          <a:lstStyle/>
          <a:p>
            <a:r>
              <a:rPr lang="ja-JP" altLang="en-US" sz="2400" dirty="0">
                <a:latin typeface="ＭＳ ゴシック" pitchFamily="49" charset="-128"/>
                <a:ea typeface="ＭＳ ゴシック" pitchFamily="49" charset="-128"/>
              </a:rPr>
              <a:t>禁煙による脳卒中発症率の</a:t>
            </a:r>
            <a:r>
              <a:rPr lang="ja-JP" altLang="en-US" sz="2400" dirty="0" smtClean="0">
                <a:latin typeface="ＭＳ ゴシック" pitchFamily="49" charset="-128"/>
                <a:ea typeface="ＭＳ ゴシック" pitchFamily="49" charset="-128"/>
              </a:rPr>
              <a:t>低下（</a:t>
            </a:r>
            <a:r>
              <a:rPr lang="en-US" altLang="ja-JP" sz="2400" dirty="0" smtClean="0">
                <a:latin typeface="ＭＳ ゴシック" pitchFamily="49" charset="-128"/>
                <a:ea typeface="ＭＳ ゴシック" pitchFamily="49" charset="-128"/>
              </a:rPr>
              <a:t>Framingham</a:t>
            </a:r>
            <a:r>
              <a:rPr lang="ja-JP" altLang="en-US" sz="2400" dirty="0" smtClean="0">
                <a:latin typeface="ＭＳ ゴシック" pitchFamily="49" charset="-128"/>
                <a:ea typeface="ＭＳ ゴシック" pitchFamily="49" charset="-128"/>
              </a:rPr>
              <a:t>研究）</a:t>
            </a:r>
            <a:endParaRPr lang="ja-JP" altLang="en-US" sz="2400" dirty="0">
              <a:latin typeface="ＭＳ ゴシック" pitchFamily="49" charset="-128"/>
              <a:ea typeface="ＭＳ ゴシック" pitchFamily="49" charset="-128"/>
            </a:endParaRPr>
          </a:p>
        </p:txBody>
      </p:sp>
      <p:sp>
        <p:nvSpPr>
          <p:cNvPr id="4" name="Text Box 2"/>
          <p:cNvSpPr txBox="1">
            <a:spLocks noChangeArrowheads="1"/>
          </p:cNvSpPr>
          <p:nvPr/>
        </p:nvSpPr>
        <p:spPr bwMode="auto">
          <a:xfrm>
            <a:off x="1835696" y="5661025"/>
            <a:ext cx="71865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61950" indent="-361950" defTabSz="457200" eaLnBrk="0" hangingPunct="0">
              <a:tabLst>
                <a:tab pos="361950" algn="l"/>
              </a:tabLst>
              <a:defRPr kumimoji="1">
                <a:solidFill>
                  <a:schemeClr val="tx1"/>
                </a:solidFill>
                <a:latin typeface="Arial" charset="0"/>
                <a:ea typeface="ＭＳ Ｐゴシック" charset="-128"/>
              </a:defRPr>
            </a:lvl1pPr>
            <a:lvl2pPr marL="742950" indent="-285750" defTabSz="457200" eaLnBrk="0" hangingPunct="0">
              <a:tabLst>
                <a:tab pos="361950" algn="l"/>
              </a:tabLst>
              <a:defRPr kumimoji="1">
                <a:solidFill>
                  <a:schemeClr val="tx1"/>
                </a:solidFill>
                <a:latin typeface="Arial" charset="0"/>
                <a:ea typeface="ＭＳ Ｐゴシック" charset="-128"/>
              </a:defRPr>
            </a:lvl2pPr>
            <a:lvl3pPr marL="1143000" indent="-228600" defTabSz="457200" eaLnBrk="0" hangingPunct="0">
              <a:tabLst>
                <a:tab pos="361950" algn="l"/>
              </a:tabLst>
              <a:defRPr kumimoji="1">
                <a:solidFill>
                  <a:schemeClr val="tx1"/>
                </a:solidFill>
                <a:latin typeface="Arial" charset="0"/>
                <a:ea typeface="ＭＳ Ｐゴシック" charset="-128"/>
              </a:defRPr>
            </a:lvl3pPr>
            <a:lvl4pPr marL="1600200" indent="-228600" defTabSz="457200" eaLnBrk="0" hangingPunct="0">
              <a:tabLst>
                <a:tab pos="361950" algn="l"/>
              </a:tabLst>
              <a:defRPr kumimoji="1">
                <a:solidFill>
                  <a:schemeClr val="tx1"/>
                </a:solidFill>
                <a:latin typeface="Arial" charset="0"/>
                <a:ea typeface="ＭＳ Ｐゴシック" charset="-128"/>
              </a:defRPr>
            </a:lvl4pPr>
            <a:lvl5pPr marL="2057400" indent="-228600" defTabSz="457200" eaLnBrk="0" hangingPunct="0">
              <a:tabLst>
                <a:tab pos="361950" algn="l"/>
              </a:tabLst>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tabLst>
                <a:tab pos="361950" algn="l"/>
              </a:tabLs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tabLst>
                <a:tab pos="361950" algn="l"/>
              </a:tabLs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tabLst>
                <a:tab pos="361950" algn="l"/>
              </a:tabLs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tabLst>
                <a:tab pos="361950" algn="l"/>
              </a:tabLst>
              <a:defRPr kumimoji="1">
                <a:solidFill>
                  <a:schemeClr val="tx1"/>
                </a:solidFill>
                <a:latin typeface="Arial" charset="0"/>
                <a:ea typeface="ＭＳ Ｐゴシック" charset="-128"/>
              </a:defRPr>
            </a:lvl9pPr>
          </a:lstStyle>
          <a:p>
            <a:r>
              <a:rPr kumimoji="0" lang="ja-JP" altLang="en-US" sz="1200" dirty="0">
                <a:latin typeface="ＭＳ ゴシック" pitchFamily="49" charset="-128"/>
                <a:ea typeface="ＭＳ ゴシック" pitchFamily="49" charset="-128"/>
              </a:rPr>
              <a:t>対象：</a:t>
            </a:r>
            <a:r>
              <a:rPr kumimoji="0" lang="en-US" altLang="ja-JP" sz="1200" dirty="0">
                <a:latin typeface="ＭＳ ゴシック" pitchFamily="49" charset="-128"/>
                <a:ea typeface="ＭＳ ゴシック" pitchFamily="49" charset="-128"/>
              </a:rPr>
              <a:t>Framingham</a:t>
            </a:r>
            <a:r>
              <a:rPr kumimoji="0" lang="ja-JP" altLang="en-US" sz="1200" dirty="0">
                <a:latin typeface="ＭＳ ゴシック" pitchFamily="49" charset="-128"/>
                <a:ea typeface="ＭＳ ゴシック" pitchFamily="49" charset="-128"/>
              </a:rPr>
              <a:t>研究のコホートである脳</a:t>
            </a:r>
            <a:r>
              <a:rPr kumimoji="0" lang="ja-JP" altLang="en-US" sz="1200" dirty="0" smtClean="0">
                <a:latin typeface="ＭＳ ゴシック" pitchFamily="49" charset="-128"/>
                <a:ea typeface="ＭＳ ゴシック" pitchFamily="49" charset="-128"/>
              </a:rPr>
              <a:t>卒中、一過性</a:t>
            </a:r>
            <a:r>
              <a:rPr kumimoji="0" lang="ja-JP" altLang="en-US" sz="1200" dirty="0">
                <a:latin typeface="ＭＳ ゴシック" pitchFamily="49" charset="-128"/>
                <a:ea typeface="ＭＳ ゴシック" pitchFamily="49" charset="-128"/>
              </a:rPr>
              <a:t>脳虚血発作（</a:t>
            </a:r>
            <a:r>
              <a:rPr kumimoji="0" lang="en-US" altLang="ja-JP" sz="1200" dirty="0">
                <a:latin typeface="ＭＳ ゴシック" pitchFamily="49" charset="-128"/>
                <a:ea typeface="ＭＳ ゴシック" pitchFamily="49" charset="-128"/>
              </a:rPr>
              <a:t>TIA</a:t>
            </a:r>
            <a:r>
              <a:rPr kumimoji="0" lang="ja-JP" altLang="en-US" sz="1200" dirty="0">
                <a:latin typeface="ＭＳ ゴシック" pitchFamily="49" charset="-128"/>
                <a:ea typeface="ＭＳ ゴシック" pitchFamily="49" charset="-128"/>
              </a:rPr>
              <a:t>）の既往がない男女</a:t>
            </a:r>
            <a:r>
              <a:rPr kumimoji="0" lang="en-US" altLang="ja-JP" sz="1200" dirty="0">
                <a:latin typeface="ＭＳ ゴシック" pitchFamily="49" charset="-128"/>
                <a:ea typeface="ＭＳ ゴシック" pitchFamily="49" charset="-128"/>
              </a:rPr>
              <a:t> 4,255</a:t>
            </a:r>
            <a:r>
              <a:rPr kumimoji="0" lang="ja-JP" altLang="en-US" sz="1200" dirty="0">
                <a:latin typeface="ＭＳ ゴシック" pitchFamily="49" charset="-128"/>
                <a:ea typeface="ＭＳ ゴシック" pitchFamily="49" charset="-128"/>
              </a:rPr>
              <a:t>例</a:t>
            </a:r>
            <a:endParaRPr kumimoji="0" lang="en-US" altLang="ja-JP" sz="1200" dirty="0">
              <a:latin typeface="ＭＳ ゴシック" pitchFamily="49" charset="-128"/>
              <a:ea typeface="ＭＳ ゴシック" pitchFamily="49" charset="-128"/>
            </a:endParaRPr>
          </a:p>
          <a:p>
            <a:r>
              <a:rPr kumimoji="0" lang="ja-JP" altLang="en-US" sz="1200" dirty="0">
                <a:latin typeface="ＭＳ ゴシック" pitchFamily="49" charset="-128"/>
                <a:ea typeface="ＭＳ ゴシック" pitchFamily="49" charset="-128"/>
              </a:rPr>
              <a:t>方法：前向き</a:t>
            </a:r>
            <a:r>
              <a:rPr kumimoji="0" lang="ja-JP" altLang="en-US" sz="1200" dirty="0" smtClean="0">
                <a:latin typeface="ＭＳ ゴシック" pitchFamily="49" charset="-128"/>
                <a:ea typeface="ＭＳ ゴシック" pitchFamily="49" charset="-128"/>
              </a:rPr>
              <a:t>コホート。</a:t>
            </a:r>
            <a:r>
              <a:rPr kumimoji="0" lang="en-US" altLang="ja-JP" sz="1200" dirty="0" smtClean="0">
                <a:latin typeface="ＭＳ ゴシック" pitchFamily="49" charset="-128"/>
                <a:ea typeface="ＭＳ ゴシック" pitchFamily="49" charset="-128"/>
              </a:rPr>
              <a:t>26</a:t>
            </a:r>
            <a:r>
              <a:rPr kumimoji="0" lang="ja-JP" altLang="en-US" sz="1200" dirty="0">
                <a:latin typeface="ＭＳ ゴシック" pitchFamily="49" charset="-128"/>
                <a:ea typeface="ＭＳ ゴシック" pitchFamily="49" charset="-128"/>
              </a:rPr>
              <a:t>年にわたり</a:t>
            </a:r>
            <a:r>
              <a:rPr kumimoji="0" lang="ja-JP" altLang="en-US" sz="1200" dirty="0" smtClean="0">
                <a:latin typeface="ＭＳ ゴシック" pitchFamily="49" charset="-128"/>
                <a:ea typeface="ＭＳ ゴシック" pitchFamily="49" charset="-128"/>
              </a:rPr>
              <a:t>追跡し喫煙</a:t>
            </a:r>
            <a:r>
              <a:rPr kumimoji="0" lang="ja-JP" altLang="en-US" sz="1200" dirty="0">
                <a:latin typeface="ＭＳ ゴシック" pitchFamily="49" charset="-128"/>
                <a:ea typeface="ＭＳ ゴシック" pitchFamily="49" charset="-128"/>
              </a:rPr>
              <a:t>が脳卒中発症リスクに与える影響を</a:t>
            </a:r>
            <a:r>
              <a:rPr kumimoji="0" lang="ja-JP" altLang="en-US" sz="1200" dirty="0" smtClean="0">
                <a:latin typeface="ＭＳ ゴシック" pitchFamily="49" charset="-128"/>
                <a:ea typeface="ＭＳ ゴシック" pitchFamily="49" charset="-128"/>
              </a:rPr>
              <a:t>検討した。</a:t>
            </a:r>
            <a:endParaRPr kumimoji="0" lang="ja-JP" altLang="en-US" sz="1200" dirty="0">
              <a:latin typeface="ＭＳ ゴシック" pitchFamily="49" charset="-128"/>
              <a:ea typeface="ＭＳ ゴシック" pitchFamily="49" charset="-128"/>
            </a:endParaRPr>
          </a:p>
        </p:txBody>
      </p:sp>
      <p:sp>
        <p:nvSpPr>
          <p:cNvPr id="5" name="Text Box 5"/>
          <p:cNvSpPr txBox="1">
            <a:spLocks noChangeArrowheads="1"/>
          </p:cNvSpPr>
          <p:nvPr/>
        </p:nvSpPr>
        <p:spPr bwMode="auto">
          <a:xfrm>
            <a:off x="5292725" y="6381750"/>
            <a:ext cx="32624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da-DK" altLang="ja-JP" sz="1200" dirty="0" smtClean="0">
                <a:latin typeface="ＭＳ ゴシック" pitchFamily="49" charset="-128"/>
                <a:ea typeface="ＭＳ ゴシック" pitchFamily="49" charset="-128"/>
              </a:rPr>
              <a:t>Wolf PA </a:t>
            </a:r>
            <a:r>
              <a:rPr lang="da-DK" altLang="ja-JP" sz="1200" dirty="0">
                <a:latin typeface="ＭＳ ゴシック" pitchFamily="49" charset="-128"/>
                <a:ea typeface="ＭＳ ゴシック" pitchFamily="49" charset="-128"/>
              </a:rPr>
              <a:t>et </a:t>
            </a:r>
            <a:r>
              <a:rPr lang="da-DK" altLang="ja-JP" sz="1200" dirty="0" smtClean="0">
                <a:latin typeface="ＭＳ ゴシック" pitchFamily="49" charset="-128"/>
                <a:ea typeface="ＭＳ ゴシック" pitchFamily="49" charset="-128"/>
              </a:rPr>
              <a:t>al</a:t>
            </a:r>
            <a:r>
              <a:rPr lang="en-US" altLang="ja-JP" sz="1200" dirty="0" smtClean="0">
                <a:latin typeface="ＭＳ ゴシック" pitchFamily="49" charset="-128"/>
                <a:ea typeface="ＭＳ ゴシック" pitchFamily="49" charset="-128"/>
              </a:rPr>
              <a:t>: </a:t>
            </a:r>
            <a:r>
              <a:rPr lang="da-DK" altLang="ja-JP" sz="1200" dirty="0" smtClean="0">
                <a:latin typeface="ＭＳ ゴシック" pitchFamily="49" charset="-128"/>
                <a:ea typeface="ＭＳ ゴシック" pitchFamily="49" charset="-128"/>
              </a:rPr>
              <a:t>JAMA 259; 1025-1029,1988.</a:t>
            </a:r>
            <a:endParaRPr lang="ja-JP" altLang="en-US" sz="1200" dirty="0">
              <a:latin typeface="ＭＳ ゴシック" pitchFamily="49" charset="-128"/>
              <a:ea typeface="ＭＳ ゴシック" pitchFamily="49" charset="-128"/>
            </a:endParaRPr>
          </a:p>
        </p:txBody>
      </p:sp>
      <p:grpSp>
        <p:nvGrpSpPr>
          <p:cNvPr id="6" name="Group 47"/>
          <p:cNvGrpSpPr>
            <a:grpSpLocks/>
          </p:cNvGrpSpPr>
          <p:nvPr/>
        </p:nvGrpSpPr>
        <p:grpSpPr bwMode="auto">
          <a:xfrm>
            <a:off x="719586" y="1125538"/>
            <a:ext cx="7237414" cy="3883025"/>
            <a:chOff x="568" y="1072"/>
            <a:chExt cx="4559" cy="2446"/>
          </a:xfrm>
        </p:grpSpPr>
        <p:sp>
          <p:nvSpPr>
            <p:cNvPr id="7" name="Text Box 8"/>
            <p:cNvSpPr txBox="1">
              <a:spLocks noChangeArrowheads="1"/>
            </p:cNvSpPr>
            <p:nvPr/>
          </p:nvSpPr>
          <p:spPr bwMode="auto">
            <a:xfrm>
              <a:off x="568" y="1072"/>
              <a:ext cx="50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latin typeface="ＭＳ ゴシック" pitchFamily="49" charset="-128"/>
                  <a:ea typeface="ＭＳ ゴシック" pitchFamily="49" charset="-128"/>
                </a:rPr>
                <a:t>（％）</a:t>
              </a:r>
            </a:p>
          </p:txBody>
        </p:sp>
        <p:grpSp>
          <p:nvGrpSpPr>
            <p:cNvPr id="8" name="Group 45"/>
            <p:cNvGrpSpPr>
              <a:grpSpLocks/>
            </p:cNvGrpSpPr>
            <p:nvPr/>
          </p:nvGrpSpPr>
          <p:grpSpPr bwMode="auto">
            <a:xfrm>
              <a:off x="591" y="1257"/>
              <a:ext cx="4536" cy="2261"/>
              <a:chOff x="594" y="1258"/>
              <a:chExt cx="4536" cy="2370"/>
            </a:xfrm>
          </p:grpSpPr>
          <p:grpSp>
            <p:nvGrpSpPr>
              <p:cNvPr id="12" name="Group 9"/>
              <p:cNvGrpSpPr>
                <a:grpSpLocks/>
              </p:cNvGrpSpPr>
              <p:nvPr/>
            </p:nvGrpSpPr>
            <p:grpSpPr bwMode="auto">
              <a:xfrm>
                <a:off x="594" y="1258"/>
                <a:ext cx="296" cy="2370"/>
                <a:chOff x="594" y="1258"/>
                <a:chExt cx="296" cy="2370"/>
              </a:xfrm>
            </p:grpSpPr>
            <p:sp>
              <p:nvSpPr>
                <p:cNvPr id="42" name="Rectangle 10"/>
                <p:cNvSpPr>
                  <a:spLocks noChangeArrowheads="1"/>
                </p:cNvSpPr>
                <p:nvPr/>
              </p:nvSpPr>
              <p:spPr bwMode="auto">
                <a:xfrm>
                  <a:off x="816" y="3445"/>
                  <a:ext cx="74"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en-US" altLang="ja-JP" b="1">
                      <a:latin typeface="ＭＳ ゴシック" pitchFamily="49" charset="-128"/>
                      <a:ea typeface="ＭＳ ゴシック" pitchFamily="49" charset="-128"/>
                    </a:rPr>
                    <a:t>0</a:t>
                  </a:r>
                </a:p>
              </p:txBody>
            </p:sp>
            <p:sp>
              <p:nvSpPr>
                <p:cNvPr id="43" name="Rectangle 11"/>
                <p:cNvSpPr>
                  <a:spLocks noChangeArrowheads="1"/>
                </p:cNvSpPr>
                <p:nvPr/>
              </p:nvSpPr>
              <p:spPr bwMode="auto">
                <a:xfrm>
                  <a:off x="742" y="2709"/>
                  <a:ext cx="147"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en-US" altLang="ja-JP" b="1">
                      <a:latin typeface="ＭＳ ゴシック" pitchFamily="49" charset="-128"/>
                      <a:ea typeface="ＭＳ ゴシック" pitchFamily="49" charset="-128"/>
                    </a:rPr>
                    <a:t>10</a:t>
                  </a:r>
                </a:p>
              </p:txBody>
            </p:sp>
            <p:sp>
              <p:nvSpPr>
                <p:cNvPr id="44" name="Rectangle 12"/>
                <p:cNvSpPr>
                  <a:spLocks noChangeArrowheads="1"/>
                </p:cNvSpPr>
                <p:nvPr/>
              </p:nvSpPr>
              <p:spPr bwMode="auto">
                <a:xfrm>
                  <a:off x="742" y="1986"/>
                  <a:ext cx="147"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en-US" altLang="ja-JP" b="1">
                      <a:latin typeface="ＭＳ ゴシック" pitchFamily="49" charset="-128"/>
                      <a:ea typeface="ＭＳ ゴシック" pitchFamily="49" charset="-128"/>
                    </a:rPr>
                    <a:t>20</a:t>
                  </a:r>
                </a:p>
              </p:txBody>
            </p:sp>
            <p:sp>
              <p:nvSpPr>
                <p:cNvPr id="45" name="Rectangle 13"/>
                <p:cNvSpPr>
                  <a:spLocks noChangeArrowheads="1"/>
                </p:cNvSpPr>
                <p:nvPr/>
              </p:nvSpPr>
              <p:spPr bwMode="auto">
                <a:xfrm>
                  <a:off x="594" y="1258"/>
                  <a:ext cx="295"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defTabSz="457200"/>
                  <a:r>
                    <a:rPr lang="en-US" altLang="ja-JP" b="1" dirty="0">
                      <a:latin typeface="ＭＳ ゴシック" pitchFamily="49" charset="-128"/>
                      <a:ea typeface="ＭＳ ゴシック" pitchFamily="49" charset="-128"/>
                    </a:rPr>
                    <a:t>  30</a:t>
                  </a:r>
                </a:p>
              </p:txBody>
            </p:sp>
          </p:grpSp>
          <p:sp>
            <p:nvSpPr>
              <p:cNvPr id="14" name="Line 20"/>
              <p:cNvSpPr>
                <a:spLocks noChangeShapeType="1"/>
              </p:cNvSpPr>
              <p:nvPr/>
            </p:nvSpPr>
            <p:spPr bwMode="auto">
              <a:xfrm>
                <a:off x="1465" y="2010"/>
                <a:ext cx="501" cy="0"/>
              </a:xfrm>
              <a:prstGeom prst="line">
                <a:avLst/>
              </a:prstGeom>
              <a:noFill/>
              <a:ln w="57150">
                <a:solidFill>
                  <a:schemeClr val="tx2"/>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15" name="Line 21"/>
              <p:cNvSpPr>
                <a:spLocks noChangeShapeType="1"/>
              </p:cNvSpPr>
              <p:nvPr/>
            </p:nvSpPr>
            <p:spPr bwMode="auto">
              <a:xfrm>
                <a:off x="1465" y="2211"/>
                <a:ext cx="501" cy="0"/>
              </a:xfrm>
              <a:prstGeom prst="line">
                <a:avLst/>
              </a:prstGeom>
              <a:noFill/>
              <a:ln w="57150">
                <a:solidFill>
                  <a:schemeClr val="accent6">
                    <a:lumMod val="75000"/>
                  </a:schemeClr>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16" name="Line 22"/>
              <p:cNvSpPr>
                <a:spLocks noChangeShapeType="1"/>
              </p:cNvSpPr>
              <p:nvPr/>
            </p:nvSpPr>
            <p:spPr bwMode="auto">
              <a:xfrm>
                <a:off x="1465" y="1810"/>
                <a:ext cx="501" cy="0"/>
              </a:xfrm>
              <a:prstGeom prst="line">
                <a:avLst/>
              </a:prstGeom>
              <a:noFill/>
              <a:ln w="57150">
                <a:solidFill>
                  <a:srgbClr val="00FFFF"/>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17" name="Text Box 23"/>
              <p:cNvSpPr txBox="1">
                <a:spLocks noChangeArrowheads="1"/>
              </p:cNvSpPr>
              <p:nvPr/>
            </p:nvSpPr>
            <p:spPr bwMode="auto">
              <a:xfrm>
                <a:off x="1954" y="1657"/>
                <a:ext cx="843" cy="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10000"/>
                  </a:lnSpc>
                </a:pPr>
                <a:r>
                  <a:rPr lang="ja-JP" altLang="en-US" dirty="0">
                    <a:latin typeface="ＭＳ ゴシック" pitchFamily="49" charset="-128"/>
                    <a:ea typeface="ＭＳ ゴシック" pitchFamily="49" charset="-128"/>
                  </a:rPr>
                  <a:t>非喫煙者</a:t>
                </a:r>
                <a:endParaRPr lang="en-US" altLang="ja-JP" dirty="0">
                  <a:latin typeface="ＭＳ ゴシック" pitchFamily="49" charset="-128"/>
                  <a:ea typeface="ＭＳ ゴシック" pitchFamily="49" charset="-128"/>
                </a:endParaRPr>
              </a:p>
              <a:p>
                <a:pPr eaLnBrk="1" hangingPunct="1">
                  <a:lnSpc>
                    <a:spcPct val="110000"/>
                  </a:lnSpc>
                </a:pPr>
                <a:r>
                  <a:rPr lang="ja-JP" altLang="en-US" dirty="0">
                    <a:latin typeface="ＭＳ ゴシック" pitchFamily="49" charset="-128"/>
                    <a:ea typeface="ＭＳ ゴシック" pitchFamily="49" charset="-128"/>
                  </a:rPr>
                  <a:t>過去喫煙者</a:t>
                </a:r>
                <a:endParaRPr lang="en-US" altLang="ja-JP" dirty="0">
                  <a:latin typeface="ＭＳ ゴシック" pitchFamily="49" charset="-128"/>
                  <a:ea typeface="ＭＳ ゴシック" pitchFamily="49" charset="-128"/>
                </a:endParaRPr>
              </a:p>
              <a:p>
                <a:pPr eaLnBrk="1" hangingPunct="1">
                  <a:lnSpc>
                    <a:spcPct val="110000"/>
                  </a:lnSpc>
                </a:pPr>
                <a:r>
                  <a:rPr lang="ja-JP" altLang="en-US" dirty="0" smtClean="0">
                    <a:latin typeface="ＭＳ ゴシック" pitchFamily="49" charset="-128"/>
                    <a:ea typeface="ＭＳ ゴシック" pitchFamily="49" charset="-128"/>
                  </a:rPr>
                  <a:t>現喫煙者</a:t>
                </a:r>
                <a:endParaRPr lang="ja-JP" altLang="en-US" dirty="0">
                  <a:latin typeface="ＭＳ ゴシック" pitchFamily="49" charset="-128"/>
                  <a:ea typeface="ＭＳ ゴシック" pitchFamily="49" charset="-128"/>
                </a:endParaRPr>
              </a:p>
            </p:txBody>
          </p:sp>
          <p:grpSp>
            <p:nvGrpSpPr>
              <p:cNvPr id="19" name="Group 26"/>
              <p:cNvGrpSpPr>
                <a:grpSpLocks/>
              </p:cNvGrpSpPr>
              <p:nvPr/>
            </p:nvGrpSpPr>
            <p:grpSpPr bwMode="auto">
              <a:xfrm>
                <a:off x="911" y="1342"/>
                <a:ext cx="58" cy="2192"/>
                <a:chOff x="0" y="1330"/>
                <a:chExt cx="3366" cy="2297"/>
              </a:xfrm>
            </p:grpSpPr>
            <p:sp>
              <p:nvSpPr>
                <p:cNvPr id="33" name="Line 27"/>
                <p:cNvSpPr>
                  <a:spLocks noChangeShapeType="1"/>
                </p:cNvSpPr>
                <p:nvPr/>
              </p:nvSpPr>
              <p:spPr bwMode="auto">
                <a:xfrm>
                  <a:off x="0" y="1330"/>
                  <a:ext cx="336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34" name="Line 28"/>
                <p:cNvSpPr>
                  <a:spLocks noChangeShapeType="1"/>
                </p:cNvSpPr>
                <p:nvPr/>
              </p:nvSpPr>
              <p:spPr bwMode="auto">
                <a:xfrm>
                  <a:off x="0" y="2095"/>
                  <a:ext cx="336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35" name="Line 29"/>
                <p:cNvSpPr>
                  <a:spLocks noChangeShapeType="1"/>
                </p:cNvSpPr>
                <p:nvPr/>
              </p:nvSpPr>
              <p:spPr bwMode="auto">
                <a:xfrm>
                  <a:off x="0" y="2861"/>
                  <a:ext cx="336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36" name="Line 30"/>
                <p:cNvSpPr>
                  <a:spLocks noChangeShapeType="1"/>
                </p:cNvSpPr>
                <p:nvPr/>
              </p:nvSpPr>
              <p:spPr bwMode="auto">
                <a:xfrm>
                  <a:off x="0" y="3627"/>
                  <a:ext cx="336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grpSp>
          <p:sp>
            <p:nvSpPr>
              <p:cNvPr id="20" name="Freeform 31"/>
              <p:cNvSpPr>
                <a:spLocks/>
              </p:cNvSpPr>
              <p:nvPr/>
            </p:nvSpPr>
            <p:spPr bwMode="auto">
              <a:xfrm>
                <a:off x="972" y="1335"/>
                <a:ext cx="4158" cy="2202"/>
              </a:xfrm>
              <a:custGeom>
                <a:avLst/>
                <a:gdLst>
                  <a:gd name="T0" fmla="*/ 0 w 4158"/>
                  <a:gd name="T1" fmla="*/ 0 h 2313"/>
                  <a:gd name="T2" fmla="*/ 0 w 4158"/>
                  <a:gd name="T3" fmla="*/ 2096 h 2313"/>
                  <a:gd name="T4" fmla="*/ 4158 w 4158"/>
                  <a:gd name="T5" fmla="*/ 2096 h 2313"/>
                  <a:gd name="T6" fmla="*/ 0 60000 65536"/>
                  <a:gd name="T7" fmla="*/ 0 60000 65536"/>
                  <a:gd name="T8" fmla="*/ 0 60000 65536"/>
                  <a:gd name="T9" fmla="*/ 0 w 4158"/>
                  <a:gd name="T10" fmla="*/ 0 h 2313"/>
                  <a:gd name="T11" fmla="*/ 4158 w 4158"/>
                  <a:gd name="T12" fmla="*/ 2313 h 2313"/>
                </a:gdLst>
                <a:ahLst/>
                <a:cxnLst>
                  <a:cxn ang="T6">
                    <a:pos x="T0" y="T1"/>
                  </a:cxn>
                  <a:cxn ang="T7">
                    <a:pos x="T2" y="T3"/>
                  </a:cxn>
                  <a:cxn ang="T8">
                    <a:pos x="T4" y="T5"/>
                  </a:cxn>
                </a:cxnLst>
                <a:rect l="T9" t="T10" r="T11" b="T12"/>
                <a:pathLst>
                  <a:path w="4158" h="2313">
                    <a:moveTo>
                      <a:pt x="0" y="0"/>
                    </a:moveTo>
                    <a:lnTo>
                      <a:pt x="0" y="2313"/>
                    </a:lnTo>
                    <a:lnTo>
                      <a:pt x="4158" y="2313"/>
                    </a:ln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ja-JP" altLang="en-US">
                  <a:latin typeface="ＭＳ ゴシック" pitchFamily="49" charset="-128"/>
                  <a:ea typeface="ＭＳ ゴシック" pitchFamily="49" charset="-128"/>
                </a:endParaRPr>
              </a:p>
            </p:txBody>
          </p:sp>
          <p:grpSp>
            <p:nvGrpSpPr>
              <p:cNvPr id="21" name="Group 32"/>
              <p:cNvGrpSpPr>
                <a:grpSpLocks/>
              </p:cNvGrpSpPr>
              <p:nvPr/>
            </p:nvGrpSpPr>
            <p:grpSpPr bwMode="auto">
              <a:xfrm>
                <a:off x="972" y="3537"/>
                <a:ext cx="4146" cy="71"/>
                <a:chOff x="972" y="3214"/>
                <a:chExt cx="4146" cy="728"/>
              </a:xfrm>
            </p:grpSpPr>
            <p:sp>
              <p:nvSpPr>
                <p:cNvPr id="28" name="Line 33"/>
                <p:cNvSpPr>
                  <a:spLocks noChangeShapeType="1"/>
                </p:cNvSpPr>
                <p:nvPr/>
              </p:nvSpPr>
              <p:spPr bwMode="auto">
                <a:xfrm>
                  <a:off x="972" y="3214"/>
                  <a:ext cx="0" cy="7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29" name="Line 34"/>
                <p:cNvSpPr>
                  <a:spLocks noChangeShapeType="1"/>
                </p:cNvSpPr>
                <p:nvPr/>
              </p:nvSpPr>
              <p:spPr bwMode="auto">
                <a:xfrm>
                  <a:off x="2008" y="3214"/>
                  <a:ext cx="0" cy="7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30" name="Line 35"/>
                <p:cNvSpPr>
                  <a:spLocks noChangeShapeType="1"/>
                </p:cNvSpPr>
                <p:nvPr/>
              </p:nvSpPr>
              <p:spPr bwMode="auto">
                <a:xfrm>
                  <a:off x="3045" y="3214"/>
                  <a:ext cx="0" cy="7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31" name="Line 36"/>
                <p:cNvSpPr>
                  <a:spLocks noChangeShapeType="1"/>
                </p:cNvSpPr>
                <p:nvPr/>
              </p:nvSpPr>
              <p:spPr bwMode="auto">
                <a:xfrm>
                  <a:off x="4081" y="3214"/>
                  <a:ext cx="0" cy="7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32" name="Line 37"/>
                <p:cNvSpPr>
                  <a:spLocks noChangeShapeType="1"/>
                </p:cNvSpPr>
                <p:nvPr/>
              </p:nvSpPr>
              <p:spPr bwMode="auto">
                <a:xfrm>
                  <a:off x="5118" y="3214"/>
                  <a:ext cx="0" cy="7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grpSp>
          <p:sp>
            <p:nvSpPr>
              <p:cNvPr id="22" name="Freeform 38"/>
              <p:cNvSpPr>
                <a:spLocks/>
              </p:cNvSpPr>
              <p:nvPr/>
            </p:nvSpPr>
            <p:spPr bwMode="auto">
              <a:xfrm>
                <a:off x="1407" y="2436"/>
                <a:ext cx="3690" cy="951"/>
              </a:xfrm>
              <a:custGeom>
                <a:avLst/>
                <a:gdLst>
                  <a:gd name="T0" fmla="*/ 0 w 3690"/>
                  <a:gd name="T1" fmla="*/ 951 h 951"/>
                  <a:gd name="T2" fmla="*/ 552 w 3690"/>
                  <a:gd name="T3" fmla="*/ 947 h 951"/>
                  <a:gd name="T4" fmla="*/ 2628 w 3690"/>
                  <a:gd name="T5" fmla="*/ 484 h 951"/>
                  <a:gd name="T6" fmla="*/ 3690 w 3690"/>
                  <a:gd name="T7" fmla="*/ 0 h 951"/>
                  <a:gd name="T8" fmla="*/ 0 60000 65536"/>
                  <a:gd name="T9" fmla="*/ 0 60000 65536"/>
                  <a:gd name="T10" fmla="*/ 0 60000 65536"/>
                  <a:gd name="T11" fmla="*/ 0 60000 65536"/>
                  <a:gd name="T12" fmla="*/ 0 w 3690"/>
                  <a:gd name="T13" fmla="*/ 0 h 951"/>
                  <a:gd name="T14" fmla="*/ 3690 w 3690"/>
                  <a:gd name="T15" fmla="*/ 951 h 951"/>
                </a:gdLst>
                <a:ahLst/>
                <a:cxnLst>
                  <a:cxn ang="T8">
                    <a:pos x="T0" y="T1"/>
                  </a:cxn>
                  <a:cxn ang="T9">
                    <a:pos x="T2" y="T3"/>
                  </a:cxn>
                  <a:cxn ang="T10">
                    <a:pos x="T4" y="T5"/>
                  </a:cxn>
                  <a:cxn ang="T11">
                    <a:pos x="T6" y="T7"/>
                  </a:cxn>
                </a:cxnLst>
                <a:rect l="T12" t="T13" r="T14" b="T15"/>
                <a:pathLst>
                  <a:path w="3690" h="951">
                    <a:moveTo>
                      <a:pt x="0" y="951"/>
                    </a:moveTo>
                    <a:lnTo>
                      <a:pt x="552" y="947"/>
                    </a:lnTo>
                    <a:lnTo>
                      <a:pt x="2628" y="484"/>
                    </a:lnTo>
                    <a:lnTo>
                      <a:pt x="3690" y="0"/>
                    </a:lnTo>
                  </a:path>
                </a:pathLst>
              </a:custGeom>
              <a:noFill/>
              <a:ln w="762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ja-JP" altLang="en-US">
                  <a:latin typeface="ＭＳ ゴシック" pitchFamily="49" charset="-128"/>
                  <a:ea typeface="ＭＳ ゴシック" pitchFamily="49" charset="-128"/>
                </a:endParaRPr>
              </a:p>
            </p:txBody>
          </p:sp>
          <p:sp>
            <p:nvSpPr>
              <p:cNvPr id="23" name="Freeform 39"/>
              <p:cNvSpPr>
                <a:spLocks/>
              </p:cNvSpPr>
              <p:nvPr/>
            </p:nvSpPr>
            <p:spPr bwMode="auto">
              <a:xfrm>
                <a:off x="1413" y="1552"/>
                <a:ext cx="3692" cy="1745"/>
              </a:xfrm>
              <a:custGeom>
                <a:avLst/>
                <a:gdLst>
                  <a:gd name="T0" fmla="*/ 0 w 3692"/>
                  <a:gd name="T1" fmla="*/ 1745 h 1745"/>
                  <a:gd name="T2" fmla="*/ 570 w 3692"/>
                  <a:gd name="T3" fmla="*/ 1515 h 1745"/>
                  <a:gd name="T4" fmla="*/ 1736 w 3692"/>
                  <a:gd name="T5" fmla="*/ 850 h 1745"/>
                  <a:gd name="T6" fmla="*/ 2582 w 3692"/>
                  <a:gd name="T7" fmla="*/ 408 h 1745"/>
                  <a:gd name="T8" fmla="*/ 3692 w 3692"/>
                  <a:gd name="T9" fmla="*/ 0 h 1745"/>
                  <a:gd name="T10" fmla="*/ 0 60000 65536"/>
                  <a:gd name="T11" fmla="*/ 0 60000 65536"/>
                  <a:gd name="T12" fmla="*/ 0 60000 65536"/>
                  <a:gd name="T13" fmla="*/ 0 60000 65536"/>
                  <a:gd name="T14" fmla="*/ 0 60000 65536"/>
                  <a:gd name="T15" fmla="*/ 0 w 3692"/>
                  <a:gd name="T16" fmla="*/ 0 h 1745"/>
                  <a:gd name="T17" fmla="*/ 3692 w 3692"/>
                  <a:gd name="T18" fmla="*/ 1745 h 1745"/>
                </a:gdLst>
                <a:ahLst/>
                <a:cxnLst>
                  <a:cxn ang="T10">
                    <a:pos x="T0" y="T1"/>
                  </a:cxn>
                  <a:cxn ang="T11">
                    <a:pos x="T2" y="T3"/>
                  </a:cxn>
                  <a:cxn ang="T12">
                    <a:pos x="T4" y="T5"/>
                  </a:cxn>
                  <a:cxn ang="T13">
                    <a:pos x="T6" y="T7"/>
                  </a:cxn>
                  <a:cxn ang="T14">
                    <a:pos x="T8" y="T9"/>
                  </a:cxn>
                </a:cxnLst>
                <a:rect l="T15" t="T16" r="T17" b="T18"/>
                <a:pathLst>
                  <a:path w="3692" h="1745">
                    <a:moveTo>
                      <a:pt x="0" y="1745"/>
                    </a:moveTo>
                    <a:lnTo>
                      <a:pt x="570" y="1515"/>
                    </a:lnTo>
                    <a:lnTo>
                      <a:pt x="1736" y="850"/>
                    </a:lnTo>
                    <a:lnTo>
                      <a:pt x="2582" y="408"/>
                    </a:lnTo>
                    <a:lnTo>
                      <a:pt x="3692" y="0"/>
                    </a:lnTo>
                  </a:path>
                </a:pathLst>
              </a:custGeom>
              <a:noFill/>
              <a:ln w="76200">
                <a:solidFill>
                  <a:schemeClr val="accent6">
                    <a:lumMod val="75000"/>
                  </a:schemeClr>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ja-JP" altLang="en-US">
                  <a:latin typeface="ＭＳ ゴシック" pitchFamily="49" charset="-128"/>
                  <a:ea typeface="ＭＳ ゴシック" pitchFamily="49" charset="-128"/>
                </a:endParaRPr>
              </a:p>
            </p:txBody>
          </p:sp>
          <p:sp>
            <p:nvSpPr>
              <p:cNvPr id="24" name="Freeform 40"/>
              <p:cNvSpPr>
                <a:spLocks/>
              </p:cNvSpPr>
              <p:nvPr/>
            </p:nvSpPr>
            <p:spPr bwMode="auto">
              <a:xfrm>
                <a:off x="1413" y="2363"/>
                <a:ext cx="3684" cy="1090"/>
              </a:xfrm>
              <a:custGeom>
                <a:avLst/>
                <a:gdLst>
                  <a:gd name="T0" fmla="*/ 0 w 3684"/>
                  <a:gd name="T1" fmla="*/ 1090 h 1090"/>
                  <a:gd name="T2" fmla="*/ 546 w 3684"/>
                  <a:gd name="T3" fmla="*/ 1031 h 1090"/>
                  <a:gd name="T4" fmla="*/ 2646 w 3684"/>
                  <a:gd name="T5" fmla="*/ 610 h 1090"/>
                  <a:gd name="T6" fmla="*/ 3684 w 3684"/>
                  <a:gd name="T7" fmla="*/ 0 h 1090"/>
                  <a:gd name="T8" fmla="*/ 0 60000 65536"/>
                  <a:gd name="T9" fmla="*/ 0 60000 65536"/>
                  <a:gd name="T10" fmla="*/ 0 60000 65536"/>
                  <a:gd name="T11" fmla="*/ 0 60000 65536"/>
                  <a:gd name="T12" fmla="*/ 0 w 3684"/>
                  <a:gd name="T13" fmla="*/ 0 h 1090"/>
                  <a:gd name="T14" fmla="*/ 3684 w 3684"/>
                  <a:gd name="T15" fmla="*/ 1090 h 1090"/>
                </a:gdLst>
                <a:ahLst/>
                <a:cxnLst>
                  <a:cxn ang="T8">
                    <a:pos x="T0" y="T1"/>
                  </a:cxn>
                  <a:cxn ang="T9">
                    <a:pos x="T2" y="T3"/>
                  </a:cxn>
                  <a:cxn ang="T10">
                    <a:pos x="T4" y="T5"/>
                  </a:cxn>
                  <a:cxn ang="T11">
                    <a:pos x="T6" y="T7"/>
                  </a:cxn>
                </a:cxnLst>
                <a:rect l="T12" t="T13" r="T14" b="T15"/>
                <a:pathLst>
                  <a:path w="3684" h="1090">
                    <a:moveTo>
                      <a:pt x="0" y="1090"/>
                    </a:moveTo>
                    <a:lnTo>
                      <a:pt x="546" y="1031"/>
                    </a:lnTo>
                    <a:lnTo>
                      <a:pt x="2646" y="610"/>
                    </a:lnTo>
                    <a:lnTo>
                      <a:pt x="3684" y="0"/>
                    </a:lnTo>
                  </a:path>
                </a:pathLst>
              </a:custGeom>
              <a:noFill/>
              <a:ln w="76200">
                <a:solidFill>
                  <a:srgbClr val="00FF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ja-JP" altLang="en-US">
                  <a:latin typeface="ＭＳ ゴシック" pitchFamily="49" charset="-128"/>
                  <a:ea typeface="ＭＳ ゴシック" pitchFamily="49" charset="-128"/>
                </a:endParaRPr>
              </a:p>
            </p:txBody>
          </p:sp>
          <p:sp>
            <p:nvSpPr>
              <p:cNvPr id="25" name="Freeform 41"/>
              <p:cNvSpPr>
                <a:spLocks/>
              </p:cNvSpPr>
              <p:nvPr/>
            </p:nvSpPr>
            <p:spPr bwMode="auto">
              <a:xfrm>
                <a:off x="984" y="3385"/>
                <a:ext cx="423" cy="132"/>
              </a:xfrm>
              <a:custGeom>
                <a:avLst/>
                <a:gdLst>
                  <a:gd name="T0" fmla="*/ 0 w 423"/>
                  <a:gd name="T1" fmla="*/ 132 h 132"/>
                  <a:gd name="T2" fmla="*/ 423 w 423"/>
                  <a:gd name="T3" fmla="*/ 0 h 132"/>
                  <a:gd name="T4" fmla="*/ 0 60000 65536"/>
                  <a:gd name="T5" fmla="*/ 0 60000 65536"/>
                  <a:gd name="T6" fmla="*/ 0 w 423"/>
                  <a:gd name="T7" fmla="*/ 0 h 132"/>
                  <a:gd name="T8" fmla="*/ 423 w 423"/>
                  <a:gd name="T9" fmla="*/ 132 h 132"/>
                </a:gdLst>
                <a:ahLst/>
                <a:cxnLst>
                  <a:cxn ang="T4">
                    <a:pos x="T0" y="T1"/>
                  </a:cxn>
                  <a:cxn ang="T5">
                    <a:pos x="T2" y="T3"/>
                  </a:cxn>
                </a:cxnLst>
                <a:rect l="T6" t="T7" r="T8" b="T9"/>
                <a:pathLst>
                  <a:path w="423" h="132">
                    <a:moveTo>
                      <a:pt x="0" y="132"/>
                    </a:moveTo>
                    <a:lnTo>
                      <a:pt x="423" y="0"/>
                    </a:lnTo>
                  </a:path>
                </a:pathLst>
              </a:custGeom>
              <a:noFill/>
              <a:ln w="76200">
                <a:solidFill>
                  <a:schemeClr val="tx2"/>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ja-JP" altLang="en-US">
                  <a:latin typeface="ＭＳ ゴシック" pitchFamily="49" charset="-128"/>
                  <a:ea typeface="ＭＳ ゴシック" pitchFamily="49" charset="-128"/>
                </a:endParaRPr>
              </a:p>
            </p:txBody>
          </p:sp>
          <p:sp>
            <p:nvSpPr>
              <p:cNvPr id="26" name="Freeform 42"/>
              <p:cNvSpPr>
                <a:spLocks/>
              </p:cNvSpPr>
              <p:nvPr/>
            </p:nvSpPr>
            <p:spPr bwMode="auto">
              <a:xfrm>
                <a:off x="984" y="3295"/>
                <a:ext cx="429" cy="231"/>
              </a:xfrm>
              <a:custGeom>
                <a:avLst/>
                <a:gdLst>
                  <a:gd name="T0" fmla="*/ 0 w 429"/>
                  <a:gd name="T1" fmla="*/ 231 h 231"/>
                  <a:gd name="T2" fmla="*/ 429 w 429"/>
                  <a:gd name="T3" fmla="*/ 0 h 231"/>
                  <a:gd name="T4" fmla="*/ 0 60000 65536"/>
                  <a:gd name="T5" fmla="*/ 0 60000 65536"/>
                  <a:gd name="T6" fmla="*/ 0 w 429"/>
                  <a:gd name="T7" fmla="*/ 0 h 231"/>
                  <a:gd name="T8" fmla="*/ 429 w 429"/>
                  <a:gd name="T9" fmla="*/ 231 h 231"/>
                </a:gdLst>
                <a:ahLst/>
                <a:cxnLst>
                  <a:cxn ang="T4">
                    <a:pos x="T0" y="T1"/>
                  </a:cxn>
                  <a:cxn ang="T5">
                    <a:pos x="T2" y="T3"/>
                  </a:cxn>
                </a:cxnLst>
                <a:rect l="T6" t="T7" r="T8" b="T9"/>
                <a:pathLst>
                  <a:path w="429" h="231">
                    <a:moveTo>
                      <a:pt x="0" y="231"/>
                    </a:moveTo>
                    <a:lnTo>
                      <a:pt x="429" y="0"/>
                    </a:lnTo>
                  </a:path>
                </a:pathLst>
              </a:custGeom>
              <a:noFill/>
              <a:ln w="76200">
                <a:solidFill>
                  <a:schemeClr val="accent6">
                    <a:lumMod val="75000"/>
                  </a:schemeClr>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ja-JP" altLang="en-US">
                  <a:latin typeface="ＭＳ ゴシック" pitchFamily="49" charset="-128"/>
                  <a:ea typeface="ＭＳ ゴシック" pitchFamily="49" charset="-128"/>
                </a:endParaRPr>
              </a:p>
            </p:txBody>
          </p:sp>
          <p:sp>
            <p:nvSpPr>
              <p:cNvPr id="27" name="Freeform 43"/>
              <p:cNvSpPr>
                <a:spLocks/>
              </p:cNvSpPr>
              <p:nvPr/>
            </p:nvSpPr>
            <p:spPr bwMode="auto">
              <a:xfrm>
                <a:off x="975" y="3451"/>
                <a:ext cx="438" cy="66"/>
              </a:xfrm>
              <a:custGeom>
                <a:avLst/>
                <a:gdLst>
                  <a:gd name="T0" fmla="*/ 0 w 438"/>
                  <a:gd name="T1" fmla="*/ 66 h 66"/>
                  <a:gd name="T2" fmla="*/ 438 w 438"/>
                  <a:gd name="T3" fmla="*/ 0 h 66"/>
                  <a:gd name="T4" fmla="*/ 0 60000 65536"/>
                  <a:gd name="T5" fmla="*/ 0 60000 65536"/>
                  <a:gd name="T6" fmla="*/ 0 w 438"/>
                  <a:gd name="T7" fmla="*/ 0 h 66"/>
                  <a:gd name="T8" fmla="*/ 438 w 438"/>
                  <a:gd name="T9" fmla="*/ 66 h 66"/>
                </a:gdLst>
                <a:ahLst/>
                <a:cxnLst>
                  <a:cxn ang="T4">
                    <a:pos x="T0" y="T1"/>
                  </a:cxn>
                  <a:cxn ang="T5">
                    <a:pos x="T2" y="T3"/>
                  </a:cxn>
                </a:cxnLst>
                <a:rect l="T6" t="T7" r="T8" b="T9"/>
                <a:pathLst>
                  <a:path w="438" h="66">
                    <a:moveTo>
                      <a:pt x="0" y="66"/>
                    </a:moveTo>
                    <a:lnTo>
                      <a:pt x="438" y="0"/>
                    </a:lnTo>
                  </a:path>
                </a:pathLst>
              </a:custGeom>
              <a:noFill/>
              <a:ln w="76200">
                <a:solidFill>
                  <a:srgbClr val="00FFFF"/>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ja-JP" altLang="en-US">
                  <a:latin typeface="ＭＳ ゴシック" pitchFamily="49" charset="-128"/>
                  <a:ea typeface="ＭＳ ゴシック" pitchFamily="49" charset="-128"/>
                </a:endParaRPr>
              </a:p>
            </p:txBody>
          </p:sp>
        </p:grpSp>
      </p:grpSp>
      <p:sp>
        <p:nvSpPr>
          <p:cNvPr id="46" name="Line 45"/>
          <p:cNvSpPr>
            <a:spLocks noChangeShapeType="1"/>
          </p:cNvSpPr>
          <p:nvPr/>
        </p:nvSpPr>
        <p:spPr bwMode="auto">
          <a:xfrm>
            <a:off x="3005584" y="4241800"/>
            <a:ext cx="0" cy="360363"/>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47" name="Line 46"/>
          <p:cNvSpPr>
            <a:spLocks noChangeShapeType="1"/>
          </p:cNvSpPr>
          <p:nvPr/>
        </p:nvSpPr>
        <p:spPr bwMode="auto">
          <a:xfrm>
            <a:off x="4623246" y="3351213"/>
            <a:ext cx="0" cy="863600"/>
          </a:xfrm>
          <a:prstGeom prst="line">
            <a:avLst/>
          </a:prstGeom>
          <a:noFill/>
          <a:ln w="1270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48" name="Line 47"/>
          <p:cNvSpPr>
            <a:spLocks noChangeShapeType="1"/>
          </p:cNvSpPr>
          <p:nvPr/>
        </p:nvSpPr>
        <p:spPr bwMode="auto">
          <a:xfrm>
            <a:off x="6277421" y="2525713"/>
            <a:ext cx="0" cy="1368425"/>
          </a:xfrm>
          <a:prstGeom prst="line">
            <a:avLst/>
          </a:prstGeom>
          <a:noFill/>
          <a:ln w="1905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latin typeface="ＭＳ ゴシック" pitchFamily="49" charset="-128"/>
              <a:ea typeface="ＭＳ ゴシック" pitchFamily="49" charset="-128"/>
            </a:endParaRPr>
          </a:p>
        </p:txBody>
      </p:sp>
      <p:sp>
        <p:nvSpPr>
          <p:cNvPr id="49" name="Text Box 48"/>
          <p:cNvSpPr txBox="1">
            <a:spLocks noChangeArrowheads="1"/>
          </p:cNvSpPr>
          <p:nvPr/>
        </p:nvSpPr>
        <p:spPr bwMode="auto">
          <a:xfrm>
            <a:off x="5097393" y="4273932"/>
            <a:ext cx="3147015" cy="523220"/>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dirty="0" smtClean="0">
                <a:latin typeface="ＭＳ ゴシック" pitchFamily="49" charset="-128"/>
                <a:ea typeface="ＭＳ ゴシック" pitchFamily="49" charset="-128"/>
              </a:rPr>
              <a:t>２年</a:t>
            </a:r>
            <a:r>
              <a:rPr lang="ja-JP" altLang="en-US" sz="1400" b="1" dirty="0">
                <a:latin typeface="ＭＳ ゴシック" pitchFamily="49" charset="-128"/>
                <a:ea typeface="ＭＳ ゴシック" pitchFamily="49" charset="-128"/>
              </a:rPr>
              <a:t>で効果が</a:t>
            </a:r>
            <a:r>
              <a:rPr lang="ja-JP" altLang="en-US" sz="1400" b="1" dirty="0" smtClean="0">
                <a:latin typeface="ＭＳ ゴシック" pitchFamily="49" charset="-128"/>
                <a:ea typeface="ＭＳ ゴシック" pitchFamily="49" charset="-128"/>
              </a:rPr>
              <a:t>出始め</a:t>
            </a:r>
            <a:endParaRPr lang="en-US" altLang="ja-JP" sz="1400" b="1" dirty="0" smtClean="0">
              <a:latin typeface="ＭＳ ゴシック" pitchFamily="49" charset="-128"/>
              <a:ea typeface="ＭＳ ゴシック" pitchFamily="49" charset="-128"/>
            </a:endParaRPr>
          </a:p>
          <a:p>
            <a:pPr eaLnBrk="1" hangingPunct="1"/>
            <a:r>
              <a:rPr lang="ja-JP" altLang="en-US" sz="1400" b="1" dirty="0" smtClean="0">
                <a:latin typeface="ＭＳ ゴシック" pitchFamily="49" charset="-128"/>
                <a:ea typeface="ＭＳ ゴシック" pitchFamily="49" charset="-128"/>
              </a:rPr>
              <a:t>５年</a:t>
            </a:r>
            <a:r>
              <a:rPr lang="ja-JP" altLang="en-US" sz="1400" b="1" dirty="0">
                <a:latin typeface="ＭＳ ゴシック" pitchFamily="49" charset="-128"/>
                <a:ea typeface="ＭＳ ゴシック" pitchFamily="49" charset="-128"/>
              </a:rPr>
              <a:t>で非喫煙者と同じ</a:t>
            </a:r>
            <a:r>
              <a:rPr lang="ja-JP" altLang="en-US" sz="1400" b="1" dirty="0" smtClean="0">
                <a:latin typeface="ＭＳ ゴシック" pitchFamily="49" charset="-128"/>
                <a:ea typeface="ＭＳ ゴシック" pitchFamily="49" charset="-128"/>
              </a:rPr>
              <a:t>レベルになる</a:t>
            </a:r>
            <a:r>
              <a:rPr lang="en-US" altLang="ja-JP" sz="1400" dirty="0" smtClean="0">
                <a:latin typeface="ＭＳ ゴシック" pitchFamily="49" charset="-128"/>
                <a:ea typeface="ＭＳ ゴシック" pitchFamily="49" charset="-128"/>
              </a:rPr>
              <a:t> </a:t>
            </a:r>
            <a:endParaRPr lang="en-US" altLang="ja-JP" sz="1400" dirty="0">
              <a:latin typeface="ＭＳ ゴシック" pitchFamily="49" charset="-128"/>
              <a:ea typeface="ＭＳ ゴシック" pitchFamily="49" charset="-128"/>
            </a:endParaRPr>
          </a:p>
        </p:txBody>
      </p:sp>
      <p:sp>
        <p:nvSpPr>
          <p:cNvPr id="50" name="Text Box 49"/>
          <p:cNvSpPr txBox="1">
            <a:spLocks noChangeArrowheads="1"/>
          </p:cNvSpPr>
          <p:nvPr/>
        </p:nvSpPr>
        <p:spPr bwMode="auto">
          <a:xfrm>
            <a:off x="6387467" y="2440093"/>
            <a:ext cx="20441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b="1" dirty="0">
                <a:latin typeface="ＭＳ ゴシック" pitchFamily="49" charset="-128"/>
                <a:ea typeface="ＭＳ ゴシック" pitchFamily="49" charset="-128"/>
              </a:rPr>
              <a:t>赤</a:t>
            </a:r>
            <a:r>
              <a:rPr lang="ja-JP" altLang="en-US" b="1" dirty="0" smtClean="0">
                <a:latin typeface="ＭＳ ゴシック" pitchFamily="49" charset="-128"/>
                <a:ea typeface="ＭＳ ゴシック" pitchFamily="49" charset="-128"/>
              </a:rPr>
              <a:t>矢印</a:t>
            </a:r>
            <a:endParaRPr lang="en-US" altLang="ja-JP" b="1" dirty="0" smtClean="0">
              <a:latin typeface="ＭＳ ゴシック" pitchFamily="49" charset="-128"/>
              <a:ea typeface="ＭＳ ゴシック" pitchFamily="49" charset="-128"/>
            </a:endParaRPr>
          </a:p>
          <a:p>
            <a:pPr eaLnBrk="1" hangingPunct="1"/>
            <a:r>
              <a:rPr lang="ja-JP" altLang="en-US" b="1" dirty="0" smtClean="0">
                <a:latin typeface="ＭＳ ゴシック" pitchFamily="49" charset="-128"/>
                <a:ea typeface="ＭＳ ゴシック" pitchFamily="49" charset="-128"/>
              </a:rPr>
              <a:t>禁煙</a:t>
            </a:r>
            <a:r>
              <a:rPr lang="ja-JP" altLang="en-US" b="1" dirty="0">
                <a:latin typeface="ＭＳ ゴシック" pitchFamily="49" charset="-128"/>
                <a:ea typeface="ＭＳ ゴシック" pitchFamily="49" charset="-128"/>
              </a:rPr>
              <a:t>の効果に相当</a:t>
            </a:r>
          </a:p>
        </p:txBody>
      </p:sp>
      <p:sp>
        <p:nvSpPr>
          <p:cNvPr id="2" name="テキスト ボックス 1"/>
          <p:cNvSpPr txBox="1"/>
          <p:nvPr/>
        </p:nvSpPr>
        <p:spPr>
          <a:xfrm>
            <a:off x="6846995" y="796642"/>
            <a:ext cx="1397413" cy="400110"/>
          </a:xfrm>
          <a:prstGeom prst="rect">
            <a:avLst/>
          </a:prstGeom>
          <a:noFill/>
        </p:spPr>
        <p:txBody>
          <a:bodyPr wrap="square" rtlCol="0">
            <a:spAutoFit/>
          </a:bodyPr>
          <a:lstStyle/>
          <a:p>
            <a:r>
              <a:rPr kumimoji="1" lang="ja-JP" altLang="en-US" sz="2000" dirty="0" smtClean="0">
                <a:latin typeface="ＭＳ ゴシック" pitchFamily="49" charset="-128"/>
                <a:ea typeface="ＭＳ ゴシック" pitchFamily="49" charset="-128"/>
              </a:rPr>
              <a:t>（男性）</a:t>
            </a:r>
            <a:endParaRPr kumimoji="1" lang="ja-JP" altLang="en-US" sz="2000" dirty="0">
              <a:latin typeface="ＭＳ ゴシック" pitchFamily="49" charset="-128"/>
              <a:ea typeface="ＭＳ ゴシック" pitchFamily="49" charset="-128"/>
            </a:endParaRPr>
          </a:p>
        </p:txBody>
      </p:sp>
      <p:sp>
        <p:nvSpPr>
          <p:cNvPr id="52" name="テキスト ボックス 51"/>
          <p:cNvSpPr txBox="1"/>
          <p:nvPr/>
        </p:nvSpPr>
        <p:spPr>
          <a:xfrm>
            <a:off x="1201174" y="4941168"/>
            <a:ext cx="7835322" cy="400110"/>
          </a:xfrm>
          <a:prstGeom prst="rect">
            <a:avLst/>
          </a:prstGeom>
          <a:noFill/>
        </p:spPr>
        <p:txBody>
          <a:bodyPr wrap="square" rtlCol="0">
            <a:spAutoFit/>
          </a:bodyPr>
          <a:lstStyle/>
          <a:p>
            <a:r>
              <a:rPr kumimoji="1" lang="en-US" altLang="ja-JP" sz="2000" b="1" dirty="0" smtClean="0">
                <a:latin typeface="ＭＳ ゴシック" pitchFamily="49" charset="-128"/>
                <a:ea typeface="ＭＳ ゴシック" pitchFamily="49" charset="-128"/>
              </a:rPr>
              <a:t>0</a:t>
            </a:r>
            <a:r>
              <a:rPr lang="ja-JP" altLang="en-US" sz="2000" b="1" dirty="0">
                <a:latin typeface="ＭＳ ゴシック" pitchFamily="49" charset="-128"/>
                <a:ea typeface="ＭＳ ゴシック" pitchFamily="49" charset="-128"/>
              </a:rPr>
              <a:t> </a:t>
            </a:r>
            <a:r>
              <a:rPr lang="ja-JP" altLang="en-US" sz="2000" b="1" dirty="0" smtClean="0">
                <a:latin typeface="ＭＳ ゴシック" pitchFamily="49" charset="-128"/>
                <a:ea typeface="ＭＳ ゴシック" pitchFamily="49" charset="-128"/>
              </a:rPr>
              <a:t>   </a:t>
            </a:r>
            <a:r>
              <a:rPr lang="en-US" altLang="ja-JP" sz="2000" b="1" dirty="0" smtClean="0">
                <a:latin typeface="ＭＳ ゴシック" pitchFamily="49" charset="-128"/>
                <a:ea typeface="ＭＳ ゴシック" pitchFamily="49" charset="-128"/>
              </a:rPr>
              <a:t>2      </a:t>
            </a:r>
            <a:r>
              <a:rPr lang="en-US" altLang="ja-JP" sz="1200" b="1" dirty="0" smtClean="0">
                <a:latin typeface="ＭＳ ゴシック" pitchFamily="49" charset="-128"/>
                <a:ea typeface="ＭＳ ゴシック" pitchFamily="49" charset="-128"/>
              </a:rPr>
              <a:t> </a:t>
            </a:r>
            <a:r>
              <a:rPr lang="en-US" altLang="ja-JP" sz="2000" b="1" dirty="0" smtClean="0">
                <a:latin typeface="ＭＳ ゴシック" pitchFamily="49" charset="-128"/>
                <a:ea typeface="ＭＳ ゴシック" pitchFamily="49" charset="-128"/>
              </a:rPr>
              <a:t>5</a:t>
            </a:r>
            <a:r>
              <a:rPr lang="en-US" altLang="ja-JP" sz="2000" b="1" dirty="0">
                <a:latin typeface="ＭＳ ゴシック" pitchFamily="49" charset="-128"/>
                <a:ea typeface="ＭＳ ゴシック" pitchFamily="49" charset="-128"/>
              </a:rPr>
              <a:t> </a:t>
            </a:r>
            <a:r>
              <a:rPr lang="en-US" altLang="ja-JP" sz="2000" b="1" dirty="0" smtClean="0">
                <a:latin typeface="ＭＳ ゴシック" pitchFamily="49" charset="-128"/>
                <a:ea typeface="ＭＳ ゴシック" pitchFamily="49" charset="-128"/>
              </a:rPr>
              <a:t>          </a:t>
            </a:r>
            <a:r>
              <a:rPr lang="ja-JP" altLang="en-US" sz="1050" b="1" dirty="0">
                <a:latin typeface="ＭＳ ゴシック" pitchFamily="49" charset="-128"/>
                <a:ea typeface="ＭＳ ゴシック" pitchFamily="49" charset="-128"/>
              </a:rPr>
              <a:t> </a:t>
            </a:r>
            <a:r>
              <a:rPr lang="en-US" altLang="ja-JP" sz="2000" b="1" dirty="0" smtClean="0">
                <a:latin typeface="ＭＳ ゴシック" pitchFamily="49" charset="-128"/>
                <a:ea typeface="ＭＳ ゴシック" pitchFamily="49" charset="-128"/>
              </a:rPr>
              <a:t>10          </a:t>
            </a:r>
            <a:r>
              <a:rPr lang="en-US" altLang="ja-JP" sz="1400" b="1" dirty="0" smtClean="0">
                <a:latin typeface="ＭＳ ゴシック" pitchFamily="49" charset="-128"/>
                <a:ea typeface="ＭＳ ゴシック" pitchFamily="49" charset="-128"/>
              </a:rPr>
              <a:t> </a:t>
            </a:r>
            <a:r>
              <a:rPr lang="en-US" altLang="ja-JP" sz="2000" b="1" dirty="0" smtClean="0">
                <a:latin typeface="ＭＳ ゴシック" pitchFamily="49" charset="-128"/>
                <a:ea typeface="ＭＳ ゴシック" pitchFamily="49" charset="-128"/>
              </a:rPr>
              <a:t>15           20</a:t>
            </a:r>
            <a:r>
              <a:rPr lang="ja-JP" altLang="en-US" sz="2000" b="1" dirty="0" smtClean="0">
                <a:latin typeface="ＭＳ ゴシック" pitchFamily="49" charset="-128"/>
                <a:ea typeface="ＭＳ ゴシック" pitchFamily="49" charset="-128"/>
              </a:rPr>
              <a:t>（年）</a:t>
            </a:r>
            <a:endParaRPr kumimoji="1" lang="ja-JP" altLang="en-US" sz="2000" b="1" dirty="0">
              <a:latin typeface="ＭＳ ゴシック" pitchFamily="49" charset="-128"/>
              <a:ea typeface="ＭＳ ゴシック" pitchFamily="49" charset="-128"/>
            </a:endParaRPr>
          </a:p>
        </p:txBody>
      </p:sp>
      <p:sp>
        <p:nvSpPr>
          <p:cNvPr id="53" name="テキスト ボックス 52"/>
          <p:cNvSpPr txBox="1"/>
          <p:nvPr/>
        </p:nvSpPr>
        <p:spPr>
          <a:xfrm>
            <a:off x="395536" y="1124744"/>
            <a:ext cx="553998" cy="1938992"/>
          </a:xfrm>
          <a:prstGeom prst="rect">
            <a:avLst/>
          </a:prstGeom>
          <a:noFill/>
        </p:spPr>
        <p:txBody>
          <a:bodyPr vert="eaVert" wrap="none" rtlCol="0">
            <a:spAutoFit/>
          </a:bodyPr>
          <a:lstStyle/>
          <a:p>
            <a:r>
              <a:rPr lang="ja-JP" altLang="en-US" sz="2400" dirty="0">
                <a:latin typeface="ＭＳ ゴシック" pitchFamily="49" charset="-128"/>
                <a:ea typeface="ＭＳ ゴシック" pitchFamily="49" charset="-128"/>
              </a:rPr>
              <a:t>脳</a:t>
            </a:r>
            <a:r>
              <a:rPr lang="ja-JP" altLang="en-US" sz="2400" dirty="0" smtClean="0">
                <a:latin typeface="ＭＳ ゴシック" pitchFamily="49" charset="-128"/>
                <a:ea typeface="ＭＳ ゴシック" pitchFamily="49" charset="-128"/>
              </a:rPr>
              <a:t>卒中発症率</a:t>
            </a:r>
            <a:endParaRPr lang="ja-JP" altLang="en-US" sz="2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8361267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521633"/>
            <a:ext cx="8516148" cy="3346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2" name="タイトル 1"/>
          <p:cNvSpPr>
            <a:spLocks noGrp="1"/>
          </p:cNvSpPr>
          <p:nvPr>
            <p:ph type="title"/>
          </p:nvPr>
        </p:nvSpPr>
        <p:spPr/>
        <p:txBody>
          <a:bodyPr>
            <a:normAutofit/>
          </a:bodyPr>
          <a:lstStyle/>
          <a:p>
            <a:r>
              <a:rPr kumimoji="1" lang="ja-JP" altLang="en-US" sz="2400" dirty="0" smtClean="0">
                <a:latin typeface="ＭＳ ゴシック" pitchFamily="49" charset="-128"/>
                <a:ea typeface="ＭＳ ゴシック" pitchFamily="49" charset="-128"/>
              </a:rPr>
              <a:t>“喫煙は血栓を形成させ心臓病や脳卒中の原因となる”</a:t>
            </a:r>
            <a:endParaRPr kumimoji="1" lang="ja-JP" altLang="en-US" sz="2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72380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720080"/>
          </a:xfrm>
        </p:spPr>
        <p:txBody>
          <a:bodyPr>
            <a:normAutofit/>
          </a:bodyPr>
          <a:lstStyle/>
          <a:p>
            <a:r>
              <a:rPr lang="ja-JP" altLang="en-US" sz="3200" dirty="0">
                <a:latin typeface="ＭＳ ゴシック" pitchFamily="49" charset="-128"/>
                <a:ea typeface="ＭＳ ゴシック" pitchFamily="49" charset="-128"/>
              </a:rPr>
              <a:t>メタボリック</a:t>
            </a:r>
            <a:r>
              <a:rPr lang="ja-JP" altLang="en-US" sz="3200" dirty="0" smtClean="0">
                <a:latin typeface="ＭＳ ゴシック" pitchFamily="49" charset="-128"/>
                <a:ea typeface="ＭＳ ゴシック" pitchFamily="49" charset="-128"/>
              </a:rPr>
              <a:t>症候群の発症</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775857848"/>
              </p:ext>
            </p:extLst>
          </p:nvPr>
        </p:nvGraphicFramePr>
        <p:xfrm>
          <a:off x="539552" y="1052736"/>
          <a:ext cx="806489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5652121" y="5885313"/>
            <a:ext cx="1296144" cy="400110"/>
          </a:xfrm>
          <a:prstGeom prst="rect">
            <a:avLst/>
          </a:prstGeom>
          <a:noFill/>
        </p:spPr>
        <p:txBody>
          <a:bodyPr wrap="square" rtlCol="0">
            <a:spAutoFit/>
          </a:bodyPr>
          <a:lstStyle/>
          <a:p>
            <a:r>
              <a:rPr kumimoji="1" lang="ja-JP" altLang="en-US" sz="2000" b="1" dirty="0" smtClean="0">
                <a:latin typeface="ＭＳ ゴシック" pitchFamily="49" charset="-128"/>
                <a:ea typeface="ＭＳ ゴシック" pitchFamily="49" charset="-128"/>
              </a:rPr>
              <a:t>現在喫煙</a:t>
            </a:r>
            <a:endParaRPr kumimoji="1" lang="ja-JP" altLang="en-US" sz="2000" b="1" dirty="0">
              <a:latin typeface="ＭＳ ゴシック" pitchFamily="49" charset="-128"/>
              <a:ea typeface="ＭＳ ゴシック" pitchFamily="49" charset="-128"/>
            </a:endParaRPr>
          </a:p>
        </p:txBody>
      </p:sp>
      <p:sp>
        <p:nvSpPr>
          <p:cNvPr id="5" name="右大かっこ 4"/>
          <p:cNvSpPr/>
          <p:nvPr/>
        </p:nvSpPr>
        <p:spPr>
          <a:xfrm rot="5400000">
            <a:off x="6219180" y="4409152"/>
            <a:ext cx="90015" cy="2952328"/>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6" name="テキスト ボックス 5"/>
          <p:cNvSpPr txBox="1"/>
          <p:nvPr/>
        </p:nvSpPr>
        <p:spPr>
          <a:xfrm>
            <a:off x="467544" y="692696"/>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7" name="正方形/長方形 6"/>
          <p:cNvSpPr/>
          <p:nvPr/>
        </p:nvSpPr>
        <p:spPr>
          <a:xfrm>
            <a:off x="4374232" y="6361583"/>
            <a:ext cx="4662264" cy="307777"/>
          </a:xfrm>
          <a:prstGeom prst="rect">
            <a:avLst/>
          </a:prstGeom>
        </p:spPr>
        <p:txBody>
          <a:bodyPr wrap="square">
            <a:spAutoFit/>
          </a:bodyPr>
          <a:lstStyle/>
          <a:p>
            <a:r>
              <a:rPr lang="en-US" altLang="ja-JP" sz="1400" dirty="0">
                <a:latin typeface="ＭＳ ゴシック" pitchFamily="49" charset="-128"/>
                <a:ea typeface="ＭＳ ゴシック" pitchFamily="49" charset="-128"/>
              </a:rPr>
              <a:t>Nakanishi N, et al: </a:t>
            </a:r>
            <a:r>
              <a:rPr lang="en-US" altLang="ja-JP" sz="1400" dirty="0" err="1">
                <a:latin typeface="ＭＳ ゴシック" pitchFamily="49" charset="-128"/>
                <a:ea typeface="ＭＳ ゴシック" pitchFamily="49" charset="-128"/>
              </a:rPr>
              <a:t>Ind</a:t>
            </a:r>
            <a:r>
              <a:rPr lang="en-US" altLang="ja-JP" sz="1400" dirty="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Health 43; 295-301</a:t>
            </a:r>
            <a:r>
              <a:rPr lang="en-US" altLang="ja-JP" sz="1400" dirty="0">
                <a:latin typeface="ＭＳ ゴシック" pitchFamily="49" charset="-128"/>
                <a:ea typeface="ＭＳ ゴシック" pitchFamily="49" charset="-128"/>
              </a:rPr>
              <a:t>, 2005.</a:t>
            </a:r>
          </a:p>
        </p:txBody>
      </p:sp>
      <p:sp>
        <p:nvSpPr>
          <p:cNvPr id="9" name="テキスト ボックス 8"/>
          <p:cNvSpPr txBox="1"/>
          <p:nvPr/>
        </p:nvSpPr>
        <p:spPr>
          <a:xfrm>
            <a:off x="7872318" y="1475492"/>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3786574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20079"/>
          </a:xfrm>
        </p:spPr>
        <p:txBody>
          <a:bodyPr>
            <a:normAutofit/>
          </a:bodyPr>
          <a:lstStyle/>
          <a:p>
            <a:r>
              <a:rPr lang="ja-JP" altLang="en-US" sz="3200" dirty="0" smtClean="0">
                <a:latin typeface="ＭＳ ゴシック" pitchFamily="49" charset="-128"/>
                <a:ea typeface="ＭＳ ゴシック" pitchFamily="49" charset="-128"/>
              </a:rPr>
              <a:t>禁煙後の体重変化</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3810703315"/>
              </p:ext>
            </p:extLst>
          </p:nvPr>
        </p:nvGraphicFramePr>
        <p:xfrm>
          <a:off x="611560" y="1012666"/>
          <a:ext cx="7800528"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1835696" y="724634"/>
            <a:ext cx="5783956" cy="400110"/>
          </a:xfrm>
          <a:prstGeom prst="rect">
            <a:avLst/>
          </a:prstGeom>
        </p:spPr>
        <p:txBody>
          <a:bodyPr wrap="none">
            <a:spAutoFit/>
          </a:bodyPr>
          <a:lstStyle/>
          <a:p>
            <a:pPr algn="ctr"/>
            <a:r>
              <a:rPr lang="ja-JP" altLang="en-US" sz="2000" dirty="0" smtClean="0">
                <a:latin typeface="ＭＳ ゴシック" pitchFamily="49" charset="-128"/>
                <a:ea typeface="ＭＳ ゴシック" pitchFamily="49" charset="-128"/>
              </a:rPr>
              <a:t>（</a:t>
            </a:r>
            <a:r>
              <a:rPr lang="da-DK" altLang="ja-JP" sz="2000" dirty="0" smtClean="0">
                <a:latin typeface="ＭＳ ゴシック" pitchFamily="49" charset="-128"/>
                <a:ea typeface="ＭＳ ゴシック" pitchFamily="49" charset="-128"/>
              </a:rPr>
              <a:t>1</a:t>
            </a:r>
            <a:r>
              <a:rPr lang="ja-JP" altLang="da-DK" sz="2000" dirty="0">
                <a:latin typeface="ＭＳ ゴシック" pitchFamily="49" charset="-128"/>
                <a:ea typeface="ＭＳ ゴシック" pitchFamily="49" charset="-128"/>
              </a:rPr>
              <a:t>日</a:t>
            </a:r>
            <a:r>
              <a:rPr lang="da-DK" altLang="ja-JP" sz="2000" dirty="0">
                <a:latin typeface="ＭＳ ゴシック" pitchFamily="49" charset="-128"/>
                <a:ea typeface="ＭＳ ゴシック" pitchFamily="49" charset="-128"/>
              </a:rPr>
              <a:t>25</a:t>
            </a:r>
            <a:r>
              <a:rPr lang="ja-JP" altLang="da-DK" sz="2000" dirty="0">
                <a:latin typeface="ＭＳ ゴシック" pitchFamily="49" charset="-128"/>
                <a:ea typeface="ＭＳ ゴシック" pitchFamily="49" charset="-128"/>
              </a:rPr>
              <a:t>本以上喫煙者の</a:t>
            </a:r>
            <a:r>
              <a:rPr lang="da-DK" altLang="ja-JP" sz="2000" dirty="0">
                <a:latin typeface="ＭＳ ゴシック" pitchFamily="49" charset="-128"/>
                <a:ea typeface="ＭＳ ゴシック" pitchFamily="49" charset="-128"/>
              </a:rPr>
              <a:t>BMI</a:t>
            </a:r>
            <a:r>
              <a:rPr lang="ja-JP" altLang="da-DK" sz="2000" dirty="0">
                <a:latin typeface="ＭＳ ゴシック" pitchFamily="49" charset="-128"/>
                <a:ea typeface="ＭＳ ゴシック" pitchFamily="49" charset="-128"/>
              </a:rPr>
              <a:t>＞</a:t>
            </a:r>
            <a:r>
              <a:rPr lang="da-DK" altLang="ja-JP" sz="2000" dirty="0">
                <a:latin typeface="ＭＳ ゴシック" pitchFamily="49" charset="-128"/>
                <a:ea typeface="ＭＳ ゴシック" pitchFamily="49" charset="-128"/>
              </a:rPr>
              <a:t>25kg/m</a:t>
            </a:r>
            <a:r>
              <a:rPr lang="da-DK" altLang="ja-JP" sz="2000" baseline="30000" dirty="0">
                <a:latin typeface="ＭＳ ゴシック" pitchFamily="49" charset="-128"/>
                <a:ea typeface="ＭＳ ゴシック" pitchFamily="49" charset="-128"/>
              </a:rPr>
              <a:t>2</a:t>
            </a:r>
            <a:r>
              <a:rPr lang="ja-JP" altLang="da-DK" sz="2000" dirty="0" smtClean="0">
                <a:latin typeface="ＭＳ ゴシック" pitchFamily="49" charset="-128"/>
                <a:ea typeface="ＭＳ ゴシック" pitchFamily="49" charset="-128"/>
              </a:rPr>
              <a:t>のリスク</a:t>
            </a:r>
            <a:r>
              <a:rPr lang="ja-JP" altLang="en-US" sz="2000" dirty="0" smtClean="0">
                <a:latin typeface="ＭＳ ゴシック" pitchFamily="49" charset="-128"/>
                <a:ea typeface="ＭＳ ゴシック" pitchFamily="49" charset="-128"/>
              </a:rPr>
              <a:t>） </a:t>
            </a:r>
            <a:endParaRPr lang="ja-JP" altLang="en-US" sz="2000" dirty="0">
              <a:latin typeface="ＭＳ ゴシック" pitchFamily="49" charset="-128"/>
              <a:ea typeface="ＭＳ ゴシック" pitchFamily="49" charset="-128"/>
            </a:endParaRPr>
          </a:p>
        </p:txBody>
      </p:sp>
      <p:sp>
        <p:nvSpPr>
          <p:cNvPr id="5" name="テキスト ボックス 4"/>
          <p:cNvSpPr txBox="1"/>
          <p:nvPr/>
        </p:nvSpPr>
        <p:spPr>
          <a:xfrm>
            <a:off x="467544" y="580618"/>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6" name="正方形/長方形 5"/>
          <p:cNvSpPr/>
          <p:nvPr/>
        </p:nvSpPr>
        <p:spPr>
          <a:xfrm>
            <a:off x="4086200" y="6433591"/>
            <a:ext cx="4950296" cy="307777"/>
          </a:xfrm>
          <a:prstGeom prst="rect">
            <a:avLst/>
          </a:prstGeom>
        </p:spPr>
        <p:txBody>
          <a:bodyPr wrap="square">
            <a:spAutoFit/>
          </a:bodyPr>
          <a:lstStyle/>
          <a:p>
            <a:r>
              <a:rPr lang="en-US" altLang="ja-JP" sz="1400" dirty="0" err="1">
                <a:latin typeface="ＭＳ ゴシック" pitchFamily="49" charset="-128"/>
                <a:ea typeface="ＭＳ ゴシック" pitchFamily="49" charset="-128"/>
              </a:rPr>
              <a:t>Mizoue</a:t>
            </a:r>
            <a:r>
              <a:rPr lang="en-US" altLang="ja-JP" sz="1400" dirty="0">
                <a:latin typeface="ＭＳ ゴシック" pitchFamily="49" charset="-128"/>
                <a:ea typeface="ＭＳ ゴシック" pitchFamily="49" charset="-128"/>
              </a:rPr>
              <a:t> T, et al: </a:t>
            </a:r>
            <a:r>
              <a:rPr lang="en-US" altLang="ja-JP" sz="1400" dirty="0" err="1">
                <a:latin typeface="ＭＳ ゴシック" pitchFamily="49" charset="-128"/>
                <a:ea typeface="ＭＳ ゴシック" pitchFamily="49" charset="-128"/>
              </a:rPr>
              <a:t>Int</a:t>
            </a:r>
            <a:r>
              <a:rPr lang="en-US" altLang="ja-JP" sz="1400" dirty="0">
                <a:latin typeface="ＭＳ ゴシック" pitchFamily="49" charset="-128"/>
                <a:ea typeface="ＭＳ ゴシック" pitchFamily="49" charset="-128"/>
              </a:rPr>
              <a:t> J </a:t>
            </a:r>
            <a:r>
              <a:rPr lang="en-US" altLang="ja-JP" sz="1400" dirty="0" err="1">
                <a:latin typeface="ＭＳ ゴシック" pitchFamily="49" charset="-128"/>
                <a:ea typeface="ＭＳ ゴシック" pitchFamily="49" charset="-128"/>
              </a:rPr>
              <a:t>Epidemiol</a:t>
            </a:r>
            <a:r>
              <a:rPr lang="en-US" altLang="ja-JP" sz="1400" dirty="0">
                <a:latin typeface="ＭＳ ゴシック" pitchFamily="49" charset="-128"/>
                <a:ea typeface="ＭＳ ゴシック" pitchFamily="49" charset="-128"/>
              </a:rPr>
              <a:t>, 27:984-988, </a:t>
            </a:r>
            <a:r>
              <a:rPr lang="en-US" altLang="ja-JP" sz="1400" dirty="0" smtClean="0">
                <a:latin typeface="ＭＳ ゴシック" pitchFamily="49" charset="-128"/>
                <a:ea typeface="ＭＳ ゴシック" pitchFamily="49" charset="-128"/>
              </a:rPr>
              <a:t>1998.</a:t>
            </a:r>
            <a:endParaRPr lang="ja-JP" altLang="en-US" sz="1400" dirty="0">
              <a:latin typeface="ＭＳ ゴシック" pitchFamily="49" charset="-128"/>
              <a:ea typeface="ＭＳ ゴシック" pitchFamily="49" charset="-128"/>
            </a:endParaRPr>
          </a:p>
        </p:txBody>
      </p:sp>
      <p:sp>
        <p:nvSpPr>
          <p:cNvPr id="7" name="テキスト ボックス 6"/>
          <p:cNvSpPr txBox="1"/>
          <p:nvPr/>
        </p:nvSpPr>
        <p:spPr>
          <a:xfrm>
            <a:off x="4644008" y="5837202"/>
            <a:ext cx="2376262" cy="400110"/>
          </a:xfrm>
          <a:prstGeom prst="rect">
            <a:avLst/>
          </a:prstGeom>
          <a:noFill/>
        </p:spPr>
        <p:txBody>
          <a:bodyPr wrap="square" rtlCol="0">
            <a:spAutoFit/>
          </a:bodyPr>
          <a:lstStyle/>
          <a:p>
            <a:r>
              <a:rPr lang="ja-JP" altLang="en-US" sz="2000" b="1" dirty="0" smtClean="0">
                <a:latin typeface="ＭＳ ゴシック" pitchFamily="49" charset="-128"/>
                <a:ea typeface="ＭＳ ゴシック" pitchFamily="49" charset="-128"/>
              </a:rPr>
              <a:t>禁</a:t>
            </a:r>
            <a:r>
              <a:rPr kumimoji="1" lang="ja-JP" altLang="en-US" sz="2000" b="1" dirty="0" smtClean="0">
                <a:latin typeface="ＭＳ ゴシック" pitchFamily="49" charset="-128"/>
                <a:ea typeface="ＭＳ ゴシック" pitchFamily="49" charset="-128"/>
              </a:rPr>
              <a:t>煙後</a:t>
            </a:r>
            <a:r>
              <a:rPr kumimoji="1" lang="ja-JP" altLang="en-US" sz="2000" b="1" dirty="0" smtClean="0">
                <a:latin typeface="ＭＳ ゴシック" pitchFamily="49" charset="-128"/>
                <a:ea typeface="ＭＳ ゴシック" pitchFamily="49" charset="-128"/>
              </a:rPr>
              <a:t>の経過時間</a:t>
            </a:r>
            <a:endParaRPr kumimoji="1" lang="ja-JP" altLang="en-US" sz="2000" b="1" dirty="0">
              <a:latin typeface="ＭＳ ゴシック" pitchFamily="49" charset="-128"/>
              <a:ea typeface="ＭＳ ゴシック" pitchFamily="49" charset="-128"/>
            </a:endParaRPr>
          </a:p>
        </p:txBody>
      </p:sp>
      <p:sp>
        <p:nvSpPr>
          <p:cNvPr id="8" name="右大かっこ 7"/>
          <p:cNvSpPr/>
          <p:nvPr/>
        </p:nvSpPr>
        <p:spPr>
          <a:xfrm rot="5400000">
            <a:off x="5643115" y="4104949"/>
            <a:ext cx="90017" cy="3528391"/>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340391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高野義久\1禁煙用\肺癌学会委員会活動\イラスト関係\1-3-4-8\7.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9577" t="4582" r="2173" b="3849"/>
          <a:stretch/>
        </p:blipFill>
        <p:spPr bwMode="auto">
          <a:xfrm>
            <a:off x="1342888" y="587987"/>
            <a:ext cx="6770357" cy="49641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テキスト ボックス 2"/>
          <p:cNvSpPr txBox="1"/>
          <p:nvPr/>
        </p:nvSpPr>
        <p:spPr>
          <a:xfrm>
            <a:off x="2195736" y="5805264"/>
            <a:ext cx="6840760" cy="830997"/>
          </a:xfrm>
          <a:prstGeom prst="rect">
            <a:avLst/>
          </a:prstGeom>
          <a:noFill/>
        </p:spPr>
        <p:txBody>
          <a:bodyPr wrap="square" rtlCol="0">
            <a:spAutoFit/>
          </a:bodyPr>
          <a:lstStyle/>
          <a:p>
            <a:r>
              <a:rPr lang="ja-JP" altLang="en-US" sz="1600" dirty="0" smtClean="0">
                <a:latin typeface="ＭＳ ゴシック" pitchFamily="49" charset="-128"/>
                <a:ea typeface="ＭＳ ゴシック" pitchFamily="49" charset="-128"/>
              </a:rPr>
              <a:t>その時には喫煙をしていなくても、タバコを吸った屋内のじゅうたんや壁紙に付着・残留したタバコ煙の成分が、後に揮発・浮遊して起こるサードハンド・スモークの害が提唱されている</a:t>
            </a:r>
            <a:endParaRPr lang="en-US" altLang="ja-JP" sz="1600" dirty="0" smtClean="0">
              <a:latin typeface="ＭＳ ゴシック" pitchFamily="49" charset="-128"/>
              <a:ea typeface="ＭＳ ゴシック" pitchFamily="49" charset="-128"/>
            </a:endParaRPr>
          </a:p>
        </p:txBody>
      </p:sp>
      <p:sp>
        <p:nvSpPr>
          <p:cNvPr id="2" name="タイトル 1"/>
          <p:cNvSpPr>
            <a:spLocks noGrp="1"/>
          </p:cNvSpPr>
          <p:nvPr>
            <p:ph type="ctrTitle"/>
          </p:nvPr>
        </p:nvSpPr>
        <p:spPr>
          <a:xfrm>
            <a:off x="760040" y="188640"/>
            <a:ext cx="7772400" cy="794519"/>
          </a:xfrm>
        </p:spPr>
        <p:txBody>
          <a:bodyPr>
            <a:normAutofit/>
          </a:bodyPr>
          <a:lstStyle/>
          <a:p>
            <a:r>
              <a:rPr lang="ja-JP" altLang="en-US" sz="4000" dirty="0">
                <a:latin typeface="ＭＳ ゴシック" pitchFamily="49" charset="-128"/>
                <a:ea typeface="ＭＳ ゴシック" pitchFamily="49" charset="-128"/>
              </a:rPr>
              <a:t>サードハンド・</a:t>
            </a:r>
            <a:r>
              <a:rPr lang="ja-JP" altLang="en-US" sz="4000" dirty="0" smtClean="0">
                <a:latin typeface="ＭＳ ゴシック" pitchFamily="49" charset="-128"/>
                <a:ea typeface="ＭＳ ゴシック" pitchFamily="49" charset="-128"/>
              </a:rPr>
              <a:t>スモーク</a:t>
            </a:r>
            <a:endParaRPr kumimoji="1" lang="ja-JP" altLang="en-US" sz="287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30619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323528" y="188640"/>
            <a:ext cx="8496944" cy="792088"/>
          </a:xfrm>
        </p:spPr>
        <p:txBody>
          <a:bodyPr>
            <a:noAutofit/>
          </a:bodyPr>
          <a:lstStyle/>
          <a:p>
            <a:r>
              <a:rPr lang="ja-JP" altLang="en-US" sz="2400" dirty="0" smtClean="0">
                <a:latin typeface="ＭＳ ゴシック" pitchFamily="49" charset="-128"/>
                <a:ea typeface="ＭＳ ゴシック" pitchFamily="49" charset="-128"/>
              </a:rPr>
              <a:t>喫煙と他の４つの危険因子</a:t>
            </a:r>
            <a:r>
              <a:rPr lang="en-US" altLang="ja-JP" sz="2400" dirty="0" smtClean="0">
                <a:latin typeface="ＭＳ ゴシック" pitchFamily="49" charset="-128"/>
                <a:ea typeface="ＭＳ ゴシック" pitchFamily="49" charset="-128"/>
              </a:rPr>
              <a:t/>
            </a:r>
            <a:br>
              <a:rPr lang="en-US" altLang="ja-JP" sz="2400" dirty="0" smtClean="0">
                <a:latin typeface="ＭＳ ゴシック" pitchFamily="49" charset="-128"/>
                <a:ea typeface="ＭＳ ゴシック" pitchFamily="49" charset="-128"/>
              </a:rPr>
            </a:br>
            <a:r>
              <a:rPr lang="ja-JP" altLang="en-US" sz="2000" dirty="0" smtClean="0">
                <a:latin typeface="ＭＳ ゴシック" pitchFamily="49" charset="-128"/>
                <a:ea typeface="ＭＳ ゴシック" pitchFamily="49" charset="-128"/>
              </a:rPr>
              <a:t>－</a:t>
            </a:r>
            <a:r>
              <a:rPr lang="ja-JP" altLang="en-US" sz="1800" dirty="0" smtClean="0">
                <a:latin typeface="ＭＳ ゴシック" pitchFamily="49" charset="-128"/>
                <a:ea typeface="ＭＳ ゴシック" pitchFamily="49" charset="-128"/>
              </a:rPr>
              <a:t>心臓血管疾患死亡リスク（男性）</a:t>
            </a:r>
            <a:r>
              <a:rPr lang="en-US" altLang="ja-JP" sz="1800" dirty="0">
                <a:latin typeface="ＭＳ ゴシック" pitchFamily="49" charset="-128"/>
                <a:ea typeface="ＭＳ ゴシック" pitchFamily="49" charset="-128"/>
              </a:rPr>
              <a:t>NIPPON DATA90</a:t>
            </a:r>
            <a:r>
              <a:rPr lang="ja-JP" altLang="en-US" sz="1800" dirty="0" smtClean="0">
                <a:latin typeface="ＭＳ ゴシック" pitchFamily="49" charset="-128"/>
                <a:ea typeface="ＭＳ ゴシック" pitchFamily="49" charset="-128"/>
              </a:rPr>
              <a:t>－</a:t>
            </a:r>
            <a:endParaRPr lang="ja-JP" altLang="en-US" sz="1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1675492377"/>
              </p:ext>
            </p:extLst>
          </p:nvPr>
        </p:nvGraphicFramePr>
        <p:xfrm>
          <a:off x="611560" y="1121706"/>
          <a:ext cx="7992888" cy="455228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線矢印コネクタ 7"/>
          <p:cNvCxnSpPr/>
          <p:nvPr/>
        </p:nvCxnSpPr>
        <p:spPr>
          <a:xfrm>
            <a:off x="2588821" y="1713593"/>
            <a:ext cx="11875" cy="177925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6876699" y="1697770"/>
            <a:ext cx="0" cy="46892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2576945" y="1734153"/>
            <a:ext cx="4299313" cy="115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63688" y="5652537"/>
            <a:ext cx="6192721" cy="584775"/>
          </a:xfrm>
          <a:prstGeom prst="rect">
            <a:avLst/>
          </a:prstGeom>
          <a:noFill/>
        </p:spPr>
        <p:txBody>
          <a:bodyPr wrap="none" rtlCol="0">
            <a:spAutoFit/>
          </a:bodyPr>
          <a:lstStyle/>
          <a:p>
            <a:r>
              <a:rPr kumimoji="1" lang="ja-JP" altLang="en-US" sz="1600" b="1" dirty="0" smtClean="0">
                <a:latin typeface="ＭＳ ゴシック" pitchFamily="49" charset="-128"/>
                <a:ea typeface="ＭＳ ゴシック" pitchFamily="49" charset="-128"/>
              </a:rPr>
              <a:t>他の危険因子：</a:t>
            </a:r>
            <a:r>
              <a:rPr lang="ja-JP" altLang="en-US" sz="1600" b="1" dirty="0" smtClean="0">
                <a:latin typeface="ＭＳ ゴシック" pitchFamily="49" charset="-128"/>
                <a:ea typeface="ＭＳ ゴシック" pitchFamily="49" charset="-128"/>
              </a:rPr>
              <a:t>①</a:t>
            </a:r>
            <a:r>
              <a:rPr lang="en-US" altLang="ja-JP" sz="1600" b="1" dirty="0" smtClean="0">
                <a:latin typeface="ＭＳ ゴシック" pitchFamily="49" charset="-128"/>
                <a:ea typeface="ＭＳ ゴシック" pitchFamily="49" charset="-128"/>
              </a:rPr>
              <a:t>BMI≥25kg/m</a:t>
            </a:r>
            <a:r>
              <a:rPr lang="en-US" altLang="ja-JP" sz="1200" b="1" dirty="0" smtClean="0">
                <a:latin typeface="ＭＳ ゴシック" pitchFamily="49" charset="-128"/>
                <a:ea typeface="ＭＳ ゴシック" pitchFamily="49" charset="-128"/>
              </a:rPr>
              <a:t>2</a:t>
            </a:r>
            <a:r>
              <a:rPr lang="en-US" altLang="ja-JP" sz="1600" b="1" dirty="0" smtClean="0">
                <a:latin typeface="ＭＳ ゴシック" pitchFamily="49" charset="-128"/>
                <a:ea typeface="ＭＳ ゴシック" pitchFamily="49" charset="-128"/>
              </a:rPr>
              <a:t> </a:t>
            </a:r>
            <a:r>
              <a:rPr lang="ja-JP" altLang="en-US" sz="1600" b="1" dirty="0" smtClean="0">
                <a:latin typeface="ＭＳ ゴシック" pitchFamily="49" charset="-128"/>
                <a:ea typeface="ＭＳ ゴシック" pitchFamily="49" charset="-128"/>
              </a:rPr>
              <a:t>②高血圧</a:t>
            </a:r>
            <a:r>
              <a:rPr lang="ja-JP" altLang="en-US" sz="1600" b="1" dirty="0">
                <a:latin typeface="ＭＳ ゴシック" pitchFamily="49" charset="-128"/>
                <a:ea typeface="ＭＳ ゴシック" pitchFamily="49" charset="-128"/>
              </a:rPr>
              <a:t> </a:t>
            </a:r>
            <a:r>
              <a:rPr lang="ja-JP" altLang="en-US" sz="1600" b="1" dirty="0" smtClean="0">
                <a:latin typeface="ＭＳ ゴシック" pitchFamily="49" charset="-128"/>
                <a:ea typeface="ＭＳ ゴシック" pitchFamily="49" charset="-128"/>
              </a:rPr>
              <a:t>③高血糖</a:t>
            </a:r>
            <a:r>
              <a:rPr lang="en-US" altLang="ja-JP" sz="1600" b="1" dirty="0">
                <a:latin typeface="ＭＳ ゴシック" pitchFamily="49" charset="-128"/>
                <a:ea typeface="ＭＳ ゴシック" pitchFamily="49" charset="-128"/>
              </a:rPr>
              <a:t> </a:t>
            </a:r>
            <a:r>
              <a:rPr kumimoji="1" lang="ja-JP" altLang="en-US" sz="1600" b="1" dirty="0" smtClean="0">
                <a:latin typeface="ＭＳ ゴシック" pitchFamily="49" charset="-128"/>
                <a:ea typeface="ＭＳ ゴシック" pitchFamily="49" charset="-128"/>
              </a:rPr>
              <a:t>④脂質異常症</a:t>
            </a:r>
            <a:endParaRPr kumimoji="1" lang="en-US" altLang="ja-JP" sz="1600" b="1" dirty="0" smtClean="0">
              <a:latin typeface="ＭＳ ゴシック" pitchFamily="49" charset="-128"/>
              <a:ea typeface="ＭＳ ゴシック" pitchFamily="49" charset="-128"/>
            </a:endParaRPr>
          </a:p>
          <a:p>
            <a:r>
              <a:rPr lang="ja-JP" altLang="en-US" sz="1600" b="1" dirty="0">
                <a:latin typeface="ＭＳ ゴシック" pitchFamily="49" charset="-128"/>
                <a:ea typeface="ＭＳ ゴシック" pitchFamily="49" charset="-128"/>
              </a:rPr>
              <a:t>　</a:t>
            </a:r>
            <a:r>
              <a:rPr lang="ja-JP" altLang="en-US" sz="1600" b="1" dirty="0" smtClean="0">
                <a:latin typeface="ＭＳ ゴシック" pitchFamily="49" charset="-128"/>
                <a:ea typeface="ＭＳ ゴシック" pitchFamily="49" charset="-128"/>
              </a:rPr>
              <a:t> 危険因子数０～１　　２以上</a:t>
            </a:r>
            <a:endParaRPr kumimoji="1" lang="ja-JP" altLang="en-US" sz="1600" b="1" dirty="0">
              <a:latin typeface="ＭＳ ゴシック" pitchFamily="49" charset="-128"/>
              <a:ea typeface="ＭＳ ゴシック" pitchFamily="49" charset="-128"/>
            </a:endParaRPr>
          </a:p>
        </p:txBody>
      </p:sp>
      <p:sp>
        <p:nvSpPr>
          <p:cNvPr id="22" name="正方形/長方形 21"/>
          <p:cNvSpPr/>
          <p:nvPr/>
        </p:nvSpPr>
        <p:spPr>
          <a:xfrm>
            <a:off x="1835696" y="5971205"/>
            <a:ext cx="216024" cy="21602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ＭＳ ゴシック" pitchFamily="49" charset="-128"/>
              <a:ea typeface="ＭＳ ゴシック" pitchFamily="49" charset="-128"/>
            </a:endParaRPr>
          </a:p>
        </p:txBody>
      </p:sp>
      <p:sp>
        <p:nvSpPr>
          <p:cNvPr id="23" name="正方形/長方形 22"/>
          <p:cNvSpPr/>
          <p:nvPr/>
        </p:nvSpPr>
        <p:spPr>
          <a:xfrm>
            <a:off x="3983683" y="5967547"/>
            <a:ext cx="216024" cy="216024"/>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ＭＳ ゴシック" pitchFamily="49" charset="-128"/>
              <a:ea typeface="ＭＳ ゴシック" pitchFamily="49" charset="-128"/>
            </a:endParaRPr>
          </a:p>
        </p:txBody>
      </p:sp>
      <p:sp>
        <p:nvSpPr>
          <p:cNvPr id="31" name="テキスト ボックス 30"/>
          <p:cNvSpPr txBox="1"/>
          <p:nvPr/>
        </p:nvSpPr>
        <p:spPr>
          <a:xfrm>
            <a:off x="2749423" y="1861396"/>
            <a:ext cx="615553" cy="1855636"/>
          </a:xfrm>
          <a:prstGeom prst="rect">
            <a:avLst/>
          </a:prstGeom>
          <a:noFill/>
        </p:spPr>
        <p:txBody>
          <a:bodyPr vert="eaVert" wrap="none" rtlCol="0">
            <a:spAutoFit/>
          </a:bodyPr>
          <a:lstStyle/>
          <a:p>
            <a:r>
              <a:rPr lang="ja-JP" altLang="en-US" sz="1400" b="1" dirty="0">
                <a:latin typeface="ＭＳ ゴシック" pitchFamily="49" charset="-128"/>
                <a:ea typeface="ＭＳ ゴシック" pitchFamily="49" charset="-128"/>
              </a:rPr>
              <a:t>喫煙しない</a:t>
            </a:r>
            <a:r>
              <a:rPr lang="ja-JP" altLang="en-US" sz="1400" b="1" dirty="0" smtClean="0">
                <a:latin typeface="ＭＳ ゴシック" pitchFamily="49" charset="-128"/>
                <a:ea typeface="ＭＳ ゴシック" pitchFamily="49" charset="-128"/>
              </a:rPr>
              <a:t>が</a:t>
            </a:r>
            <a:endParaRPr lang="en-US" altLang="ja-JP" sz="1400" b="1" dirty="0" smtClean="0">
              <a:latin typeface="ＭＳ ゴシック" pitchFamily="49" charset="-128"/>
              <a:ea typeface="ＭＳ ゴシック" pitchFamily="49" charset="-128"/>
            </a:endParaRPr>
          </a:p>
          <a:p>
            <a:r>
              <a:rPr lang="ja-JP" altLang="en-US" sz="1400" b="1" dirty="0" smtClean="0">
                <a:latin typeface="ＭＳ ゴシック" pitchFamily="49" charset="-128"/>
                <a:ea typeface="ＭＳ ゴシック" pitchFamily="49" charset="-128"/>
              </a:rPr>
              <a:t>他</a:t>
            </a:r>
            <a:r>
              <a:rPr lang="ja-JP" altLang="en-US" sz="1400" b="1" dirty="0">
                <a:latin typeface="ＭＳ ゴシック" pitchFamily="49" charset="-128"/>
                <a:ea typeface="ＭＳ ゴシック" pitchFamily="49" charset="-128"/>
              </a:rPr>
              <a:t>の危険因子が</a:t>
            </a:r>
            <a:r>
              <a:rPr lang="ja-JP" altLang="en-US" sz="1400" b="1" dirty="0" smtClean="0">
                <a:latin typeface="ＭＳ ゴシック" pitchFamily="49" charset="-128"/>
                <a:ea typeface="ＭＳ ゴシック" pitchFamily="49" charset="-128"/>
              </a:rPr>
              <a:t>多い方</a:t>
            </a:r>
            <a:endParaRPr lang="en-US" altLang="ja-JP" sz="1400" b="1" dirty="0">
              <a:latin typeface="ＭＳ ゴシック" pitchFamily="49" charset="-128"/>
              <a:ea typeface="ＭＳ ゴシック" pitchFamily="49" charset="-128"/>
            </a:endParaRPr>
          </a:p>
        </p:txBody>
      </p:sp>
      <p:sp>
        <p:nvSpPr>
          <p:cNvPr id="32" name="テキスト ボックス 31"/>
          <p:cNvSpPr txBox="1"/>
          <p:nvPr/>
        </p:nvSpPr>
        <p:spPr>
          <a:xfrm>
            <a:off x="5900663" y="1861396"/>
            <a:ext cx="615553" cy="2031967"/>
          </a:xfrm>
          <a:prstGeom prst="rect">
            <a:avLst/>
          </a:prstGeom>
          <a:noFill/>
        </p:spPr>
        <p:txBody>
          <a:bodyPr vert="eaVert" wrap="none" rtlCol="0">
            <a:spAutoFit/>
          </a:bodyPr>
          <a:lstStyle/>
          <a:p>
            <a:r>
              <a:rPr lang="ja-JP" altLang="en-US" sz="1400" b="1" dirty="0">
                <a:latin typeface="ＭＳ ゴシック" pitchFamily="49" charset="-128"/>
                <a:ea typeface="ＭＳ ゴシック" pitchFamily="49" charset="-128"/>
              </a:rPr>
              <a:t>他</a:t>
            </a:r>
            <a:r>
              <a:rPr lang="ja-JP" altLang="en-US" sz="1400" b="1" dirty="0" smtClean="0">
                <a:latin typeface="ＭＳ ゴシック" pitchFamily="49" charset="-128"/>
                <a:ea typeface="ＭＳ ゴシック" pitchFamily="49" charset="-128"/>
              </a:rPr>
              <a:t>の</a:t>
            </a:r>
            <a:r>
              <a:rPr lang="ja-JP" altLang="en-US" sz="1400" b="1" dirty="0">
                <a:latin typeface="ＭＳ ゴシック" pitchFamily="49" charset="-128"/>
                <a:ea typeface="ＭＳ ゴシック" pitchFamily="49" charset="-128"/>
              </a:rPr>
              <a:t>危険</a:t>
            </a:r>
            <a:r>
              <a:rPr lang="ja-JP" altLang="en-US" sz="1400" b="1" dirty="0" smtClean="0">
                <a:latin typeface="ＭＳ ゴシック" pitchFamily="49" charset="-128"/>
                <a:ea typeface="ＭＳ ゴシック" pitchFamily="49" charset="-128"/>
              </a:rPr>
              <a:t>因子は少ないが</a:t>
            </a:r>
            <a:endParaRPr lang="en-US" altLang="ja-JP" sz="1400" b="1" dirty="0" smtClean="0">
              <a:latin typeface="ＭＳ ゴシック" pitchFamily="49" charset="-128"/>
              <a:ea typeface="ＭＳ ゴシック" pitchFamily="49" charset="-128"/>
            </a:endParaRPr>
          </a:p>
          <a:p>
            <a:r>
              <a:rPr lang="ja-JP" altLang="en-US" sz="1400" b="1" dirty="0" smtClean="0">
                <a:latin typeface="ＭＳ ゴシック" pitchFamily="49" charset="-128"/>
                <a:ea typeface="ＭＳ ゴシック" pitchFamily="49" charset="-128"/>
              </a:rPr>
              <a:t>喫煙する方</a:t>
            </a:r>
            <a:endParaRPr lang="en-US" altLang="ja-JP" sz="1400" b="1" dirty="0">
              <a:latin typeface="ＭＳ ゴシック" pitchFamily="49" charset="-128"/>
              <a:ea typeface="ＭＳ ゴシック" pitchFamily="49" charset="-128"/>
            </a:endParaRPr>
          </a:p>
        </p:txBody>
      </p:sp>
      <p:sp>
        <p:nvSpPr>
          <p:cNvPr id="33" name="テキスト ボックス 32"/>
          <p:cNvSpPr txBox="1"/>
          <p:nvPr/>
        </p:nvSpPr>
        <p:spPr>
          <a:xfrm>
            <a:off x="2836876" y="1362254"/>
            <a:ext cx="4113627" cy="338554"/>
          </a:xfrm>
          <a:prstGeom prst="rect">
            <a:avLst/>
          </a:prstGeom>
          <a:noFill/>
        </p:spPr>
        <p:txBody>
          <a:bodyPr wrap="none" rtlCol="0">
            <a:spAutoFit/>
          </a:bodyPr>
          <a:lstStyle/>
          <a:p>
            <a:r>
              <a:rPr kumimoji="1" lang="ja-JP" altLang="en-US" sz="1600" b="1" dirty="0" smtClean="0">
                <a:latin typeface="ＭＳ ゴシック" pitchFamily="49" charset="-128"/>
                <a:ea typeface="ＭＳ ゴシック" pitchFamily="49" charset="-128"/>
              </a:rPr>
              <a:t>喫煙は他の危険因子２つ以上より“危険”</a:t>
            </a:r>
            <a:endParaRPr kumimoji="1" lang="ja-JP" altLang="en-US" sz="1600" b="1" dirty="0">
              <a:latin typeface="ＭＳ ゴシック" pitchFamily="49" charset="-128"/>
              <a:ea typeface="ＭＳ ゴシック" pitchFamily="49" charset="-128"/>
            </a:endParaRPr>
          </a:p>
        </p:txBody>
      </p:sp>
      <p:sp>
        <p:nvSpPr>
          <p:cNvPr id="4" name="正方形/長方形 3"/>
          <p:cNvSpPr/>
          <p:nvPr/>
        </p:nvSpPr>
        <p:spPr>
          <a:xfrm>
            <a:off x="4211960" y="6433591"/>
            <a:ext cx="4852610" cy="307777"/>
          </a:xfrm>
          <a:prstGeom prst="rect">
            <a:avLst/>
          </a:prstGeom>
        </p:spPr>
        <p:txBody>
          <a:bodyPr wrap="none">
            <a:spAutoFit/>
          </a:bodyPr>
          <a:lstStyle/>
          <a:p>
            <a:r>
              <a:rPr lang="en-US" altLang="ja-JP" sz="1400" dirty="0">
                <a:latin typeface="ＭＳ ゴシック" pitchFamily="49" charset="-128"/>
                <a:ea typeface="ＭＳ ゴシック" pitchFamily="49" charset="-128"/>
              </a:rPr>
              <a:t>Takashima N, et al: BMC Public Health 10; 306, 2010</a:t>
            </a:r>
            <a:r>
              <a:rPr lang="en-US" altLang="ja-JP" sz="1400" dirty="0" smtClean="0">
                <a:latin typeface="ＭＳ ゴシック" pitchFamily="49" charset="-128"/>
                <a:ea typeface="ＭＳ ゴシック" pitchFamily="49" charset="-128"/>
              </a:rPr>
              <a:t>.</a:t>
            </a:r>
            <a:endParaRPr lang="en-US" altLang="ja-JP" sz="1400" dirty="0">
              <a:latin typeface="ＭＳ ゴシック" pitchFamily="49" charset="-128"/>
              <a:ea typeface="ＭＳ ゴシック" pitchFamily="49" charset="-128"/>
            </a:endParaRPr>
          </a:p>
        </p:txBody>
      </p:sp>
      <p:sp>
        <p:nvSpPr>
          <p:cNvPr id="14" name="テキスト ボックス 13"/>
          <p:cNvSpPr txBox="1"/>
          <p:nvPr/>
        </p:nvSpPr>
        <p:spPr>
          <a:xfrm>
            <a:off x="251520" y="724634"/>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8044149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560095"/>
          </a:xfrm>
        </p:spPr>
        <p:txBody>
          <a:bodyPr>
            <a:noAutofit/>
          </a:bodyPr>
          <a:lstStyle/>
          <a:p>
            <a:r>
              <a:rPr lang="ja-JP" altLang="en-US" sz="2800" dirty="0" smtClean="0">
                <a:latin typeface="ＭＳ ゴシック" pitchFamily="49" charset="-128"/>
                <a:ea typeface="ＭＳ ゴシック" pitchFamily="49" charset="-128"/>
              </a:rPr>
              <a:t>喫煙状態の違いによる新規耐</a:t>
            </a:r>
            <a:r>
              <a:rPr lang="ja-JP" altLang="en-US" sz="2800" dirty="0">
                <a:latin typeface="ＭＳ ゴシック" pitchFamily="49" charset="-128"/>
                <a:ea typeface="ＭＳ ゴシック" pitchFamily="49" charset="-128"/>
              </a:rPr>
              <a:t>糖能</a:t>
            </a:r>
            <a:r>
              <a:rPr lang="ja-JP" altLang="en-US" sz="2800" dirty="0" smtClean="0">
                <a:latin typeface="ＭＳ ゴシック" pitchFamily="49" charset="-128"/>
                <a:ea typeface="ＭＳ ゴシック" pitchFamily="49" charset="-128"/>
              </a:rPr>
              <a:t>異常</a:t>
            </a:r>
            <a:endParaRPr lang="ja-JP" altLang="en-US" sz="2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627896581"/>
              </p:ext>
            </p:extLst>
          </p:nvPr>
        </p:nvGraphicFramePr>
        <p:xfrm>
          <a:off x="1043608" y="910461"/>
          <a:ext cx="7776864"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1115616" y="5446965"/>
            <a:ext cx="6926896" cy="646331"/>
          </a:xfrm>
          <a:prstGeom prst="rect">
            <a:avLst/>
          </a:prstGeom>
          <a:noFill/>
        </p:spPr>
        <p:txBody>
          <a:bodyPr wrap="none" rtlCol="0">
            <a:spAutoFit/>
          </a:bodyPr>
          <a:lstStyle/>
          <a:p>
            <a:r>
              <a:rPr lang="ja-JP" altLang="en-US" b="1" dirty="0">
                <a:latin typeface="ＭＳ ゴシック" pitchFamily="49" charset="-128"/>
                <a:ea typeface="ＭＳ ゴシック" pitchFamily="49" charset="-128"/>
              </a:rPr>
              <a:t>能動</a:t>
            </a:r>
            <a:r>
              <a:rPr kumimoji="1" lang="ja-JP" altLang="en-US" b="1" dirty="0" smtClean="0">
                <a:latin typeface="ＭＳ ゴシック" pitchFamily="49" charset="-128"/>
                <a:ea typeface="ＭＳ ゴシック" pitchFamily="49" charset="-128"/>
              </a:rPr>
              <a:t>喫煙　（－）　　　　　　　 （－）　　　　　　　 （＋）</a:t>
            </a:r>
            <a:endParaRPr kumimoji="1"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受動喫煙</a:t>
            </a:r>
            <a:r>
              <a:rPr lang="ja-JP" altLang="en-US" b="1" dirty="0">
                <a:latin typeface="ＭＳ ゴシック" pitchFamily="49" charset="-128"/>
                <a:ea typeface="ＭＳ ゴシック" pitchFamily="49" charset="-128"/>
              </a:rPr>
              <a:t>　（－）　　　　　　　 </a:t>
            </a:r>
            <a:r>
              <a:rPr lang="ja-JP" altLang="en-US" b="1" dirty="0" smtClean="0">
                <a:latin typeface="ＭＳ ゴシック" pitchFamily="49" charset="-128"/>
                <a:ea typeface="ＭＳ ゴシック" pitchFamily="49" charset="-128"/>
              </a:rPr>
              <a:t>（</a:t>
            </a:r>
            <a:r>
              <a:rPr lang="ja-JP" altLang="en-US" b="1" dirty="0">
                <a:latin typeface="ＭＳ ゴシック" pitchFamily="49" charset="-128"/>
                <a:ea typeface="ＭＳ ゴシック" pitchFamily="49" charset="-128"/>
              </a:rPr>
              <a:t>＋</a:t>
            </a:r>
            <a:r>
              <a:rPr lang="ja-JP" altLang="en-US" b="1" dirty="0" smtClean="0">
                <a:latin typeface="ＭＳ ゴシック" pitchFamily="49" charset="-128"/>
                <a:ea typeface="ＭＳ ゴシック" pitchFamily="49" charset="-128"/>
              </a:rPr>
              <a:t>）</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300186" y="3859080"/>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a:t>
            </a:r>
            <a:endParaRPr kumimoji="1" lang="ja-JP" altLang="en-US" sz="2000" b="1" dirty="0">
              <a:latin typeface="ＭＳ ゴシック" pitchFamily="49" charset="-128"/>
              <a:ea typeface="ＭＳ ゴシック" pitchFamily="49" charset="-128"/>
            </a:endParaRPr>
          </a:p>
        </p:txBody>
      </p:sp>
      <p:sp>
        <p:nvSpPr>
          <p:cNvPr id="6" name="Text Box 7"/>
          <p:cNvSpPr txBox="1">
            <a:spLocks noChangeArrowheads="1"/>
          </p:cNvSpPr>
          <p:nvPr/>
        </p:nvSpPr>
        <p:spPr bwMode="auto">
          <a:xfrm>
            <a:off x="3131840" y="6309320"/>
            <a:ext cx="592982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a:latin typeface="ＭＳ ゴシック" pitchFamily="49" charset="-128"/>
                <a:ea typeface="ＭＳ ゴシック" pitchFamily="49" charset="-128"/>
              </a:rPr>
              <a:t>Hughes GH, et al: Controlled Clinical Trials. </a:t>
            </a:r>
            <a:r>
              <a:rPr lang="en-US" altLang="ja-JP" sz="1400" dirty="0" smtClean="0">
                <a:latin typeface="ＭＳ ゴシック" pitchFamily="49" charset="-128"/>
                <a:ea typeface="ＭＳ ゴシック" pitchFamily="49" charset="-128"/>
              </a:rPr>
              <a:t>8; </a:t>
            </a:r>
            <a:r>
              <a:rPr lang="en-US" altLang="ja-JP" sz="1400" dirty="0">
                <a:latin typeface="ＭＳ ゴシック" pitchFamily="49" charset="-128"/>
                <a:ea typeface="ＭＳ ゴシック" pitchFamily="49" charset="-128"/>
              </a:rPr>
              <a:t>68S-73S, 1987. </a:t>
            </a:r>
          </a:p>
        </p:txBody>
      </p:sp>
      <p:sp>
        <p:nvSpPr>
          <p:cNvPr id="7" name="テキスト ボックス 6"/>
          <p:cNvSpPr txBox="1"/>
          <p:nvPr/>
        </p:nvSpPr>
        <p:spPr>
          <a:xfrm>
            <a:off x="558549" y="980728"/>
            <a:ext cx="492443" cy="2878352"/>
          </a:xfrm>
          <a:prstGeom prst="rect">
            <a:avLst/>
          </a:prstGeom>
          <a:noFill/>
        </p:spPr>
        <p:txBody>
          <a:bodyPr vert="eaVert" wrap="none" rtlCol="0">
            <a:spAutoFit/>
          </a:bodyPr>
          <a:lstStyle/>
          <a:p>
            <a:r>
              <a:rPr lang="ja-JP" altLang="en-US" sz="2000" b="1" dirty="0">
                <a:latin typeface="ＭＳ ゴシック" pitchFamily="49" charset="-128"/>
                <a:ea typeface="ＭＳ ゴシック" pitchFamily="49" charset="-128"/>
              </a:rPr>
              <a:t>新規耐糖能</a:t>
            </a:r>
            <a:r>
              <a:rPr lang="ja-JP" altLang="en-US" sz="2000" b="1" dirty="0" smtClean="0">
                <a:latin typeface="ＭＳ ゴシック" pitchFamily="49" charset="-128"/>
                <a:ea typeface="ＭＳ ゴシック" pitchFamily="49" charset="-128"/>
              </a:rPr>
              <a:t>異常の発生率</a:t>
            </a:r>
            <a:endParaRPr kumimoji="1" lang="ja-JP" altLang="en-US" sz="2000" b="1" dirty="0"/>
          </a:p>
        </p:txBody>
      </p:sp>
      <p:sp>
        <p:nvSpPr>
          <p:cNvPr id="8" name="Text Box 5"/>
          <p:cNvSpPr txBox="1">
            <a:spLocks noChangeArrowheads="1"/>
          </p:cNvSpPr>
          <p:nvPr/>
        </p:nvSpPr>
        <p:spPr bwMode="auto">
          <a:xfrm>
            <a:off x="4716016" y="687476"/>
            <a:ext cx="38779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CARDIA</a:t>
            </a:r>
            <a:r>
              <a:rPr lang="ja-JP" altLang="en-US" dirty="0" smtClean="0">
                <a:latin typeface="ＭＳ ゴシック" pitchFamily="49" charset="-128"/>
                <a:ea typeface="ＭＳ ゴシック" pitchFamily="49" charset="-128"/>
              </a:rPr>
              <a:t>研究：</a:t>
            </a:r>
            <a:r>
              <a:rPr lang="en-US" altLang="ja-JP" dirty="0" smtClean="0">
                <a:latin typeface="ＭＳ ゴシック" pitchFamily="49" charset="-128"/>
                <a:ea typeface="ＭＳ ゴシック" pitchFamily="49" charset="-128"/>
              </a:rPr>
              <a:t>15</a:t>
            </a:r>
            <a:r>
              <a:rPr lang="ja-JP" altLang="en-US" dirty="0">
                <a:latin typeface="ＭＳ ゴシック" pitchFamily="49" charset="-128"/>
                <a:ea typeface="ＭＳ ゴシック" pitchFamily="49" charset="-128"/>
              </a:rPr>
              <a:t>年間の</a:t>
            </a:r>
            <a:r>
              <a:rPr lang="ja-JP" altLang="en-US" dirty="0" smtClean="0">
                <a:latin typeface="ＭＳ ゴシック" pitchFamily="49" charset="-128"/>
                <a:ea typeface="ＭＳ ゴシック" pitchFamily="49" charset="-128"/>
              </a:rPr>
              <a:t>追跡調査）</a:t>
            </a:r>
            <a:endParaRPr lang="ja-JP" altLang="en-US"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258413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332656"/>
            <a:ext cx="7772400" cy="720080"/>
          </a:xfrm>
        </p:spPr>
        <p:txBody>
          <a:bodyPr>
            <a:normAutofit/>
          </a:bodyPr>
          <a:lstStyle/>
          <a:p>
            <a:r>
              <a:rPr lang="ja-JP" altLang="en-US" sz="3200" dirty="0" smtClean="0">
                <a:latin typeface="ＭＳ ゴシック" pitchFamily="49" charset="-128"/>
                <a:ea typeface="ＭＳ ゴシック" pitchFamily="49" charset="-128"/>
              </a:rPr>
              <a:t>禁煙後の心臓血管疾患</a:t>
            </a:r>
            <a:r>
              <a:rPr lang="ja-JP" altLang="en-US" sz="3200" dirty="0">
                <a:latin typeface="ＭＳ ゴシック" pitchFamily="49" charset="-128"/>
                <a:ea typeface="ＭＳ ゴシック" pitchFamily="49" charset="-128"/>
              </a:rPr>
              <a:t>の</a:t>
            </a:r>
            <a:r>
              <a:rPr lang="ja-JP" altLang="en-US" sz="3200" dirty="0" smtClean="0">
                <a:latin typeface="ＭＳ ゴシック" pitchFamily="49" charset="-128"/>
                <a:ea typeface="ＭＳ ゴシック" pitchFamily="49" charset="-128"/>
              </a:rPr>
              <a:t>死亡リスク</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2569288552"/>
              </p:ext>
            </p:extLst>
          </p:nvPr>
        </p:nvGraphicFramePr>
        <p:xfrm>
          <a:off x="971600" y="1308830"/>
          <a:ext cx="7344816"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611560" y="908720"/>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6" name="Text Box 4"/>
          <p:cNvSpPr txBox="1">
            <a:spLocks noChangeArrowheads="1"/>
          </p:cNvSpPr>
          <p:nvPr/>
        </p:nvSpPr>
        <p:spPr bwMode="auto">
          <a:xfrm>
            <a:off x="3707904" y="6291777"/>
            <a:ext cx="530145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a:latin typeface="ＭＳ ゴシック" pitchFamily="49" charset="-128"/>
                <a:ea typeface="ＭＳ ゴシック" pitchFamily="49" charset="-128"/>
              </a:rPr>
              <a:t>Al-</a:t>
            </a:r>
            <a:r>
              <a:rPr lang="en-US" altLang="ja-JP" sz="1400" dirty="0" err="1">
                <a:latin typeface="ＭＳ ゴシック" pitchFamily="49" charset="-128"/>
                <a:ea typeface="ＭＳ ゴシック" pitchFamily="49" charset="-128"/>
              </a:rPr>
              <a:t>Delaimy</a:t>
            </a:r>
            <a:r>
              <a:rPr lang="en-US" altLang="ja-JP" sz="1400" dirty="0">
                <a:latin typeface="ＭＳ ゴシック" pitchFamily="49" charset="-128"/>
                <a:ea typeface="ＭＳ ゴシック" pitchFamily="49" charset="-128"/>
              </a:rPr>
              <a:t> WK, et al: Diabetes Care </a:t>
            </a:r>
            <a:r>
              <a:rPr lang="en-US" altLang="ja-JP" sz="1400" dirty="0" smtClean="0">
                <a:latin typeface="ＭＳ ゴシック" pitchFamily="49" charset="-128"/>
                <a:ea typeface="ＭＳ ゴシック" pitchFamily="49" charset="-128"/>
              </a:rPr>
              <a:t>24;  </a:t>
            </a:r>
            <a:r>
              <a:rPr lang="en-US" altLang="ja-JP" sz="1400" dirty="0">
                <a:latin typeface="ＭＳ ゴシック" pitchFamily="49" charset="-128"/>
                <a:ea typeface="ＭＳ ゴシック" pitchFamily="49" charset="-128"/>
              </a:rPr>
              <a:t>2043-2048, 2001.</a:t>
            </a:r>
          </a:p>
        </p:txBody>
      </p:sp>
      <p:sp>
        <p:nvSpPr>
          <p:cNvPr id="7" name="正方形/長方形 6"/>
          <p:cNvSpPr/>
          <p:nvPr/>
        </p:nvSpPr>
        <p:spPr>
          <a:xfrm>
            <a:off x="5307856" y="1043444"/>
            <a:ext cx="2749471" cy="400110"/>
          </a:xfrm>
          <a:prstGeom prst="rect">
            <a:avLst/>
          </a:prstGeom>
        </p:spPr>
        <p:txBody>
          <a:bodyPr wrap="none">
            <a:spAutoFit/>
          </a:bodyPr>
          <a:lstStyle/>
          <a:p>
            <a:pPr algn="ctr"/>
            <a:r>
              <a:rPr lang="ja-JP" altLang="en-US" sz="2000" dirty="0">
                <a:latin typeface="ＭＳ ゴシック" pitchFamily="49" charset="-128"/>
                <a:ea typeface="ＭＳ ゴシック" pitchFamily="49" charset="-128"/>
              </a:rPr>
              <a:t>（糖尿病のある</a:t>
            </a:r>
            <a:r>
              <a:rPr lang="ja-JP" altLang="en-US" sz="2000" dirty="0" smtClean="0">
                <a:latin typeface="ＭＳ ゴシック" pitchFamily="49" charset="-128"/>
                <a:ea typeface="ＭＳ ゴシック" pitchFamily="49" charset="-128"/>
              </a:rPr>
              <a:t>女性）</a:t>
            </a:r>
            <a:endParaRPr lang="ja-JP" altLang="en-US" sz="2000" dirty="0">
              <a:latin typeface="ＭＳ ゴシック" pitchFamily="49" charset="-128"/>
              <a:ea typeface="ＭＳ ゴシック" pitchFamily="49" charset="-128"/>
            </a:endParaRPr>
          </a:p>
        </p:txBody>
      </p:sp>
      <p:sp>
        <p:nvSpPr>
          <p:cNvPr id="10" name="テキスト ボックス 9"/>
          <p:cNvSpPr txBox="1"/>
          <p:nvPr/>
        </p:nvSpPr>
        <p:spPr>
          <a:xfrm>
            <a:off x="4632132" y="5781948"/>
            <a:ext cx="2376262" cy="400110"/>
          </a:xfrm>
          <a:prstGeom prst="rect">
            <a:avLst/>
          </a:prstGeom>
          <a:noFill/>
        </p:spPr>
        <p:txBody>
          <a:bodyPr wrap="square" rtlCol="0">
            <a:spAutoFit/>
          </a:bodyPr>
          <a:lstStyle/>
          <a:p>
            <a:r>
              <a:rPr lang="ja-JP" altLang="en-US" sz="2000" b="1" dirty="0" smtClean="0">
                <a:latin typeface="ＭＳ ゴシック" pitchFamily="49" charset="-128"/>
                <a:ea typeface="ＭＳ ゴシック" pitchFamily="49" charset="-128"/>
              </a:rPr>
              <a:t>禁</a:t>
            </a:r>
            <a:r>
              <a:rPr kumimoji="1" lang="ja-JP" altLang="en-US" sz="2000" b="1" dirty="0" smtClean="0">
                <a:latin typeface="ＭＳ ゴシック" pitchFamily="49" charset="-128"/>
                <a:ea typeface="ＭＳ ゴシック" pitchFamily="49" charset="-128"/>
              </a:rPr>
              <a:t>煙後</a:t>
            </a:r>
            <a:r>
              <a:rPr kumimoji="1" lang="ja-JP" altLang="en-US" sz="2000" b="1" dirty="0" smtClean="0">
                <a:latin typeface="ＭＳ ゴシック" pitchFamily="49" charset="-128"/>
                <a:ea typeface="ＭＳ ゴシック" pitchFamily="49" charset="-128"/>
              </a:rPr>
              <a:t>の経過時間</a:t>
            </a:r>
            <a:endParaRPr kumimoji="1" lang="ja-JP" altLang="en-US" sz="2000" b="1" dirty="0">
              <a:latin typeface="ＭＳ ゴシック" pitchFamily="49" charset="-128"/>
              <a:ea typeface="ＭＳ ゴシック" pitchFamily="49" charset="-128"/>
            </a:endParaRPr>
          </a:p>
        </p:txBody>
      </p:sp>
      <p:sp>
        <p:nvSpPr>
          <p:cNvPr id="11" name="右大かっこ 10"/>
          <p:cNvSpPr/>
          <p:nvPr/>
        </p:nvSpPr>
        <p:spPr>
          <a:xfrm rot="5400000">
            <a:off x="5643115" y="4014069"/>
            <a:ext cx="90017" cy="3528391"/>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0987068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332656"/>
            <a:ext cx="7772400" cy="792087"/>
          </a:xfrm>
        </p:spPr>
        <p:txBody>
          <a:bodyPr>
            <a:normAutofit/>
          </a:bodyPr>
          <a:lstStyle/>
          <a:p>
            <a:r>
              <a:rPr lang="ja-JP" altLang="en-US" sz="2800" dirty="0" smtClean="0">
                <a:latin typeface="ＭＳ ゴシック" pitchFamily="49" charset="-128"/>
                <a:ea typeface="ＭＳ ゴシック" pitchFamily="49" charset="-128"/>
              </a:rPr>
              <a:t>喫煙状態と尿タンパクのリスク</a:t>
            </a:r>
            <a:endParaRPr lang="ja-JP" altLang="en-US" sz="2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291352843"/>
              </p:ext>
            </p:extLst>
          </p:nvPr>
        </p:nvGraphicFramePr>
        <p:xfrm>
          <a:off x="899592" y="1124744"/>
          <a:ext cx="7416824" cy="4568056"/>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4302224" y="6217567"/>
            <a:ext cx="4518248" cy="307777"/>
          </a:xfrm>
          <a:prstGeom prst="rect">
            <a:avLst/>
          </a:prstGeom>
        </p:spPr>
        <p:txBody>
          <a:bodyPr wrap="square">
            <a:spAutoFit/>
          </a:bodyPr>
          <a:lstStyle/>
          <a:p>
            <a:r>
              <a:rPr lang="en-US" altLang="ja-JP" sz="1400" dirty="0" err="1">
                <a:latin typeface="ＭＳ ゴシック" pitchFamily="49" charset="-128"/>
                <a:ea typeface="ＭＳ ゴシック" pitchFamily="49" charset="-128"/>
              </a:rPr>
              <a:t>Orth</a:t>
            </a:r>
            <a:r>
              <a:rPr lang="en-US" altLang="ja-JP" sz="1400" dirty="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SR</a:t>
            </a:r>
            <a:r>
              <a:rPr lang="ja-JP"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 J </a:t>
            </a:r>
            <a:r>
              <a:rPr lang="en-US" altLang="ja-JP" sz="1400" dirty="0">
                <a:latin typeface="ＭＳ ゴシック" pitchFamily="49" charset="-128"/>
                <a:ea typeface="ＭＳ ゴシック" pitchFamily="49" charset="-128"/>
              </a:rPr>
              <a:t>Am </a:t>
            </a:r>
            <a:r>
              <a:rPr lang="en-US" altLang="ja-JP" sz="1400" dirty="0" err="1">
                <a:latin typeface="ＭＳ ゴシック" pitchFamily="49" charset="-128"/>
                <a:ea typeface="ＭＳ ゴシック" pitchFamily="49" charset="-128"/>
              </a:rPr>
              <a:t>Soc</a:t>
            </a:r>
            <a:r>
              <a:rPr lang="en-US" altLang="ja-JP" sz="1400" dirty="0">
                <a:latin typeface="ＭＳ ゴシック" pitchFamily="49" charset="-128"/>
                <a:ea typeface="ＭＳ ゴシック" pitchFamily="49" charset="-128"/>
              </a:rPr>
              <a:t> </a:t>
            </a:r>
            <a:r>
              <a:rPr lang="en-US" altLang="ja-JP" sz="1400" dirty="0" err="1">
                <a:latin typeface="ＭＳ ゴシック" pitchFamily="49" charset="-128"/>
                <a:ea typeface="ＭＳ ゴシック" pitchFamily="49" charset="-128"/>
              </a:rPr>
              <a:t>Nephrol</a:t>
            </a:r>
            <a:r>
              <a:rPr lang="en-US" altLang="ja-JP" sz="1400" dirty="0">
                <a:latin typeface="ＭＳ ゴシック" pitchFamily="49" charset="-128"/>
                <a:ea typeface="ＭＳ ゴシック" pitchFamily="49" charset="-128"/>
              </a:rPr>
              <a:t> 13; 1663-1672, 2002.</a:t>
            </a:r>
            <a:endParaRPr lang="ja-JP" altLang="en-US" sz="1400" dirty="0">
              <a:latin typeface="ＭＳ ゴシック" pitchFamily="49" charset="-128"/>
              <a:ea typeface="ＭＳ ゴシック" pitchFamily="49" charset="-128"/>
            </a:endParaRPr>
          </a:p>
        </p:txBody>
      </p:sp>
      <p:sp>
        <p:nvSpPr>
          <p:cNvPr id="6" name="テキスト ボックス 5"/>
          <p:cNvSpPr txBox="1"/>
          <p:nvPr/>
        </p:nvSpPr>
        <p:spPr>
          <a:xfrm>
            <a:off x="539552" y="764704"/>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7" name="テキスト ボックス 6"/>
          <p:cNvSpPr txBox="1"/>
          <p:nvPr/>
        </p:nvSpPr>
        <p:spPr>
          <a:xfrm>
            <a:off x="5024467" y="5693186"/>
            <a:ext cx="1851789" cy="400110"/>
          </a:xfrm>
          <a:prstGeom prst="rect">
            <a:avLst/>
          </a:prstGeom>
          <a:noFill/>
        </p:spPr>
        <p:txBody>
          <a:bodyPr wrap="none" rtlCol="0">
            <a:spAutoFit/>
          </a:bodyPr>
          <a:lstStyle/>
          <a:p>
            <a:r>
              <a:rPr kumimoji="1" lang="en-US" altLang="ja-JP" sz="2000" b="1" dirty="0" smtClean="0">
                <a:latin typeface="ＭＳ ゴシック" pitchFamily="49" charset="-128"/>
                <a:ea typeface="ＭＳ ゴシック" pitchFamily="49" charset="-128"/>
              </a:rPr>
              <a:t>1</a:t>
            </a:r>
            <a:r>
              <a:rPr kumimoji="1" lang="ja-JP" altLang="en-US" sz="2000" b="1" dirty="0" smtClean="0">
                <a:latin typeface="ＭＳ ゴシック" pitchFamily="49" charset="-128"/>
                <a:ea typeface="ＭＳ ゴシック" pitchFamily="49" charset="-128"/>
              </a:rPr>
              <a:t>日の喫煙本数</a:t>
            </a:r>
            <a:endParaRPr kumimoji="1" lang="ja-JP" altLang="en-US" sz="2000" b="1" dirty="0">
              <a:latin typeface="ＭＳ ゴシック" pitchFamily="49" charset="-128"/>
              <a:ea typeface="ＭＳ ゴシック" pitchFamily="49" charset="-128"/>
            </a:endParaRPr>
          </a:p>
        </p:txBody>
      </p:sp>
      <p:sp>
        <p:nvSpPr>
          <p:cNvPr id="8" name="右大かっこ 7"/>
          <p:cNvSpPr/>
          <p:nvPr/>
        </p:nvSpPr>
        <p:spPr>
          <a:xfrm rot="5400000">
            <a:off x="5967155" y="4550059"/>
            <a:ext cx="90010" cy="2304256"/>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9" name="テキスト ボックス 8"/>
          <p:cNvSpPr txBox="1"/>
          <p:nvPr/>
        </p:nvSpPr>
        <p:spPr>
          <a:xfrm>
            <a:off x="7176162" y="1040860"/>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27346484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1008112"/>
          </a:xfrm>
        </p:spPr>
        <p:txBody>
          <a:bodyPr>
            <a:normAutofit fontScale="90000"/>
          </a:bodyPr>
          <a:lstStyle/>
          <a:p>
            <a:r>
              <a:rPr lang="ja-JP" altLang="en-US" sz="3600" dirty="0" smtClean="0">
                <a:latin typeface="ＭＳ ゴシック" pitchFamily="49" charset="-128"/>
                <a:ea typeface="ＭＳ ゴシック" pitchFamily="49" charset="-128"/>
              </a:rPr>
              <a:t>喫煙と骨</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smtClean="0">
                <a:latin typeface="ＭＳ ゴシック" pitchFamily="49" charset="-128"/>
                <a:ea typeface="ＭＳ ゴシック" pitchFamily="49" charset="-128"/>
              </a:rPr>
              <a:t>－股関節骨折の発生－</a:t>
            </a:r>
            <a:endParaRPr lang="ja-JP" altLang="en-US" sz="36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2721584215"/>
              </p:ext>
            </p:extLst>
          </p:nvPr>
        </p:nvGraphicFramePr>
        <p:xfrm>
          <a:off x="734758" y="1180783"/>
          <a:ext cx="7704856" cy="4624481"/>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3221338" y="2241246"/>
            <a:ext cx="492443" cy="864096"/>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喫煙</a:t>
            </a:r>
            <a:endParaRPr kumimoji="1" lang="ja-JP" altLang="en-US" sz="2000" b="1" dirty="0">
              <a:solidFill>
                <a:schemeClr val="bg1"/>
              </a:solidFill>
              <a:latin typeface="ＭＳ ゴシック" pitchFamily="49" charset="-128"/>
              <a:ea typeface="ＭＳ ゴシック" pitchFamily="49" charset="-128"/>
            </a:endParaRPr>
          </a:p>
        </p:txBody>
      </p:sp>
      <p:sp>
        <p:nvSpPr>
          <p:cNvPr id="8" name="テキスト ボックス 7"/>
          <p:cNvSpPr txBox="1"/>
          <p:nvPr/>
        </p:nvSpPr>
        <p:spPr>
          <a:xfrm>
            <a:off x="6804249" y="2708920"/>
            <a:ext cx="492443" cy="864096"/>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喫煙</a:t>
            </a:r>
            <a:endParaRPr kumimoji="1" lang="ja-JP" altLang="en-US" sz="2000" b="1" dirty="0">
              <a:solidFill>
                <a:schemeClr val="bg1"/>
              </a:solidFill>
              <a:latin typeface="ＭＳ ゴシック" pitchFamily="49" charset="-128"/>
              <a:ea typeface="ＭＳ ゴシック" pitchFamily="49" charset="-128"/>
            </a:endParaRPr>
          </a:p>
        </p:txBody>
      </p:sp>
      <p:sp>
        <p:nvSpPr>
          <p:cNvPr id="9" name="テキスト ボックス 8"/>
          <p:cNvSpPr txBox="1"/>
          <p:nvPr/>
        </p:nvSpPr>
        <p:spPr>
          <a:xfrm>
            <a:off x="2220273" y="3424807"/>
            <a:ext cx="492443" cy="1143744"/>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非喫煙</a:t>
            </a:r>
            <a:endParaRPr kumimoji="1" lang="ja-JP" altLang="en-US" sz="2000" b="1" dirty="0">
              <a:solidFill>
                <a:schemeClr val="bg1"/>
              </a:solidFill>
              <a:latin typeface="ＭＳ ゴシック" pitchFamily="49" charset="-128"/>
              <a:ea typeface="ＭＳ ゴシック" pitchFamily="49" charset="-128"/>
            </a:endParaRPr>
          </a:p>
        </p:txBody>
      </p:sp>
      <p:sp>
        <p:nvSpPr>
          <p:cNvPr id="10" name="テキスト ボックス 9"/>
          <p:cNvSpPr txBox="1"/>
          <p:nvPr/>
        </p:nvSpPr>
        <p:spPr>
          <a:xfrm>
            <a:off x="5748372" y="3427488"/>
            <a:ext cx="492443" cy="1143744"/>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非喫煙</a:t>
            </a:r>
            <a:endParaRPr kumimoji="1" lang="ja-JP" altLang="en-US" sz="2000" b="1" dirty="0">
              <a:solidFill>
                <a:schemeClr val="bg1"/>
              </a:solidFill>
              <a:latin typeface="ＭＳ ゴシック" pitchFamily="49" charset="-128"/>
              <a:ea typeface="ＭＳ ゴシック" pitchFamily="49" charset="-128"/>
            </a:endParaRPr>
          </a:p>
        </p:txBody>
      </p:sp>
      <p:sp>
        <p:nvSpPr>
          <p:cNvPr id="12" name="テキスト ボックス 11"/>
          <p:cNvSpPr txBox="1"/>
          <p:nvPr/>
        </p:nvSpPr>
        <p:spPr>
          <a:xfrm>
            <a:off x="414197" y="780673"/>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14" name="正方形/長方形 13"/>
          <p:cNvSpPr/>
          <p:nvPr/>
        </p:nvSpPr>
        <p:spPr>
          <a:xfrm>
            <a:off x="3870176" y="6217567"/>
            <a:ext cx="4950296" cy="307777"/>
          </a:xfrm>
          <a:prstGeom prst="rect">
            <a:avLst/>
          </a:prstGeom>
        </p:spPr>
        <p:txBody>
          <a:bodyPr wrap="square">
            <a:spAutoFit/>
          </a:bodyPr>
          <a:lstStyle/>
          <a:p>
            <a:r>
              <a:rPr lang="en-US" altLang="ja-JP" sz="1400" dirty="0" err="1">
                <a:latin typeface="ＭＳ ゴシック" pitchFamily="49" charset="-128"/>
                <a:ea typeface="ＭＳ ゴシック" pitchFamily="49" charset="-128"/>
              </a:rPr>
              <a:t>Høidrup</a:t>
            </a:r>
            <a:r>
              <a:rPr lang="en-US" altLang="ja-JP" sz="1400" dirty="0">
                <a:latin typeface="ＭＳ ゴシック" pitchFamily="49" charset="-128"/>
                <a:ea typeface="ＭＳ ゴシック" pitchFamily="49" charset="-128"/>
              </a:rPr>
              <a:t> S, </a:t>
            </a:r>
            <a:r>
              <a:rPr lang="en-US" altLang="ja-JP" sz="1400" dirty="0" smtClean="0">
                <a:latin typeface="ＭＳ ゴシック" pitchFamily="49" charset="-128"/>
                <a:ea typeface="ＭＳ ゴシック" pitchFamily="49" charset="-128"/>
              </a:rPr>
              <a:t>et al: </a:t>
            </a:r>
            <a:r>
              <a:rPr lang="en-US" altLang="ja-JP" sz="1400" dirty="0" err="1" smtClean="0">
                <a:latin typeface="ＭＳ ゴシック" pitchFamily="49" charset="-128"/>
                <a:ea typeface="ＭＳ ゴシック" pitchFamily="49" charset="-128"/>
              </a:rPr>
              <a:t>Int</a:t>
            </a:r>
            <a:r>
              <a:rPr lang="en-US" altLang="ja-JP" sz="1400" dirty="0" smtClean="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J </a:t>
            </a:r>
            <a:r>
              <a:rPr lang="en-US" altLang="ja-JP" sz="1400" dirty="0" err="1">
                <a:latin typeface="ＭＳ ゴシック" pitchFamily="49" charset="-128"/>
                <a:ea typeface="ＭＳ ゴシック" pitchFamily="49" charset="-128"/>
              </a:rPr>
              <a:t>Epidemiol</a:t>
            </a:r>
            <a:r>
              <a:rPr lang="en-US" altLang="ja-JP" sz="1400" dirty="0">
                <a:latin typeface="ＭＳ ゴシック" pitchFamily="49" charset="-128"/>
                <a:ea typeface="ＭＳ ゴシック" pitchFamily="49" charset="-128"/>
              </a:rPr>
              <a:t> 29; 253-259, 2000.</a:t>
            </a:r>
            <a:endParaRPr lang="ja-JP" altLang="en-US" sz="1400" dirty="0">
              <a:latin typeface="ＭＳ ゴシック" pitchFamily="49" charset="-128"/>
              <a:ea typeface="ＭＳ ゴシック" pitchFamily="49" charset="-128"/>
            </a:endParaRPr>
          </a:p>
        </p:txBody>
      </p:sp>
      <p:sp>
        <p:nvSpPr>
          <p:cNvPr id="13" name="テキスト ボックス 12"/>
          <p:cNvSpPr txBox="1"/>
          <p:nvPr/>
        </p:nvSpPr>
        <p:spPr>
          <a:xfrm>
            <a:off x="3623846" y="1772816"/>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15" name="テキスト ボックス 14"/>
          <p:cNvSpPr txBox="1"/>
          <p:nvPr/>
        </p:nvSpPr>
        <p:spPr>
          <a:xfrm>
            <a:off x="7164288" y="2195572"/>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1768611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936104"/>
          </a:xfrm>
        </p:spPr>
        <p:txBody>
          <a:bodyPr>
            <a:normAutofit/>
          </a:bodyPr>
          <a:lstStyle/>
          <a:p>
            <a:r>
              <a:rPr lang="ja-JP" altLang="en-US" sz="3600" dirty="0" smtClean="0">
                <a:latin typeface="ＭＳ ゴシック" pitchFamily="49" charset="-128"/>
                <a:ea typeface="ＭＳ ゴシック" pitchFamily="49" charset="-128"/>
              </a:rPr>
              <a:t>喫煙と認知症</a:t>
            </a:r>
            <a:endParaRPr lang="ja-JP" altLang="en-US" sz="36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156850492"/>
              </p:ext>
            </p:extLst>
          </p:nvPr>
        </p:nvGraphicFramePr>
        <p:xfrm>
          <a:off x="755576" y="980728"/>
          <a:ext cx="7848872"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3375717" y="1837485"/>
            <a:ext cx="492443" cy="864096"/>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喫煙</a:t>
            </a:r>
            <a:endParaRPr kumimoji="1" lang="ja-JP" altLang="en-US" sz="2000" b="1" dirty="0">
              <a:solidFill>
                <a:schemeClr val="bg1"/>
              </a:solidFill>
              <a:latin typeface="ＭＳ ゴシック" pitchFamily="49" charset="-128"/>
              <a:ea typeface="ＭＳ ゴシック" pitchFamily="49" charset="-128"/>
            </a:endParaRPr>
          </a:p>
        </p:txBody>
      </p:sp>
      <p:sp>
        <p:nvSpPr>
          <p:cNvPr id="11" name="テキスト ボックス 10"/>
          <p:cNvSpPr txBox="1"/>
          <p:nvPr/>
        </p:nvSpPr>
        <p:spPr>
          <a:xfrm>
            <a:off x="6982379" y="1687642"/>
            <a:ext cx="492443" cy="864096"/>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喫煙</a:t>
            </a:r>
            <a:endParaRPr kumimoji="1" lang="ja-JP" altLang="en-US" sz="2000" b="1" dirty="0">
              <a:solidFill>
                <a:schemeClr val="bg1"/>
              </a:solidFill>
              <a:latin typeface="ＭＳ ゴシック" pitchFamily="49" charset="-128"/>
              <a:ea typeface="ＭＳ ゴシック" pitchFamily="49" charset="-128"/>
            </a:endParaRPr>
          </a:p>
        </p:txBody>
      </p:sp>
      <p:sp>
        <p:nvSpPr>
          <p:cNvPr id="12" name="テキスト ボックス 11"/>
          <p:cNvSpPr txBox="1"/>
          <p:nvPr/>
        </p:nvSpPr>
        <p:spPr>
          <a:xfrm>
            <a:off x="2362777" y="3876070"/>
            <a:ext cx="492443" cy="1143744"/>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非喫煙</a:t>
            </a:r>
            <a:endParaRPr kumimoji="1" lang="ja-JP" altLang="en-US" sz="2000" b="1" dirty="0">
              <a:solidFill>
                <a:schemeClr val="bg1"/>
              </a:solidFill>
              <a:latin typeface="ＭＳ ゴシック" pitchFamily="49" charset="-128"/>
              <a:ea typeface="ＭＳ ゴシック" pitchFamily="49" charset="-128"/>
            </a:endParaRPr>
          </a:p>
        </p:txBody>
      </p:sp>
      <p:sp>
        <p:nvSpPr>
          <p:cNvPr id="13" name="テキスト ボックス 12"/>
          <p:cNvSpPr txBox="1"/>
          <p:nvPr/>
        </p:nvSpPr>
        <p:spPr>
          <a:xfrm>
            <a:off x="5890876" y="3878751"/>
            <a:ext cx="492443" cy="1143744"/>
          </a:xfrm>
          <a:prstGeom prst="rect">
            <a:avLst/>
          </a:prstGeom>
          <a:noFill/>
        </p:spPr>
        <p:txBody>
          <a:bodyPr vert="eaVert" wrap="square" rtlCol="0">
            <a:spAutoFit/>
          </a:bodyPr>
          <a:lstStyle/>
          <a:p>
            <a:r>
              <a:rPr kumimoji="1" lang="ja-JP" altLang="en-US" sz="2000" b="1" dirty="0" smtClean="0">
                <a:solidFill>
                  <a:schemeClr val="bg1"/>
                </a:solidFill>
                <a:latin typeface="ＭＳ ゴシック" pitchFamily="49" charset="-128"/>
                <a:ea typeface="ＭＳ ゴシック" pitchFamily="49" charset="-128"/>
              </a:rPr>
              <a:t>非喫煙</a:t>
            </a:r>
            <a:endParaRPr kumimoji="1" lang="ja-JP" altLang="en-US" sz="2000" b="1" dirty="0">
              <a:solidFill>
                <a:schemeClr val="bg1"/>
              </a:solidFill>
              <a:latin typeface="ＭＳ ゴシック" pitchFamily="49" charset="-128"/>
              <a:ea typeface="ＭＳ ゴシック" pitchFamily="49" charset="-128"/>
            </a:endParaRPr>
          </a:p>
        </p:txBody>
      </p:sp>
      <p:sp>
        <p:nvSpPr>
          <p:cNvPr id="15" name="テキスト ボックス 14"/>
          <p:cNvSpPr txBox="1"/>
          <p:nvPr/>
        </p:nvSpPr>
        <p:spPr>
          <a:xfrm>
            <a:off x="611560" y="620688"/>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16" name="Text Box 11"/>
          <p:cNvSpPr txBox="1">
            <a:spLocks noChangeArrowheads="1"/>
          </p:cNvSpPr>
          <p:nvPr/>
        </p:nvSpPr>
        <p:spPr bwMode="auto">
          <a:xfrm>
            <a:off x="4038902" y="6335127"/>
            <a:ext cx="44935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fr-FR" altLang="ja-JP" sz="1400" dirty="0">
                <a:latin typeface="ＭＳ ゴシック" pitchFamily="49" charset="-128"/>
                <a:ea typeface="ＭＳ ゴシック" pitchFamily="49" charset="-128"/>
              </a:rPr>
              <a:t>Ott A</a:t>
            </a:r>
            <a:r>
              <a:rPr lang="en-US" altLang="ja-JP" sz="1400" dirty="0">
                <a:latin typeface="ＭＳ ゴシック" pitchFamily="49" charset="-128"/>
                <a:ea typeface="ＭＳ ゴシック" pitchFamily="49" charset="-128"/>
              </a:rPr>
              <a:t>, et al: </a:t>
            </a:r>
            <a:r>
              <a:rPr lang="fr-FR" altLang="ja-JP" sz="1400" dirty="0">
                <a:latin typeface="ＭＳ ゴシック" pitchFamily="49" charset="-128"/>
                <a:ea typeface="ＭＳ ゴシック" pitchFamily="49" charset="-128"/>
              </a:rPr>
              <a:t>Lancet </a:t>
            </a:r>
            <a:r>
              <a:rPr lang="fr-FR" altLang="ja-JP" sz="1400" dirty="0" smtClean="0">
                <a:latin typeface="ＭＳ ゴシック" pitchFamily="49" charset="-128"/>
                <a:ea typeface="ＭＳ ゴシック" pitchFamily="49" charset="-128"/>
              </a:rPr>
              <a:t>351(9119</a:t>
            </a:r>
            <a:r>
              <a:rPr lang="fr-FR" altLang="ja-JP" sz="1400" dirty="0">
                <a:latin typeface="ＭＳ ゴシック" pitchFamily="49" charset="-128"/>
                <a:ea typeface="ＭＳ ゴシック" pitchFamily="49" charset="-128"/>
              </a:rPr>
              <a:t>): 1840-1843, 1998.</a:t>
            </a:r>
            <a:endParaRPr lang="en-US" altLang="ja-JP" sz="1400" dirty="0">
              <a:latin typeface="ＭＳ ゴシック" pitchFamily="49" charset="-128"/>
              <a:ea typeface="ＭＳ ゴシック" pitchFamily="49" charset="-128"/>
            </a:endParaRPr>
          </a:p>
        </p:txBody>
      </p:sp>
      <p:sp>
        <p:nvSpPr>
          <p:cNvPr id="17" name="テキスト ボックス 16"/>
          <p:cNvSpPr txBox="1"/>
          <p:nvPr/>
        </p:nvSpPr>
        <p:spPr>
          <a:xfrm>
            <a:off x="3839870" y="1196752"/>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18" name="テキスト ボックス 17"/>
          <p:cNvSpPr txBox="1"/>
          <p:nvPr/>
        </p:nvSpPr>
        <p:spPr>
          <a:xfrm>
            <a:off x="7368262" y="1052736"/>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2223759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576064"/>
          </a:xfrm>
        </p:spPr>
        <p:txBody>
          <a:bodyPr>
            <a:normAutofit fontScale="90000"/>
          </a:bodyPr>
          <a:lstStyle/>
          <a:p>
            <a:r>
              <a:rPr lang="ja-JP" altLang="en-US" sz="3600" dirty="0" smtClean="0">
                <a:latin typeface="ＭＳ ゴシック" pitchFamily="49" charset="-128"/>
                <a:ea typeface="ＭＳ ゴシック" pitchFamily="49" charset="-128"/>
              </a:rPr>
              <a:t>喫煙と消化性</a:t>
            </a:r>
            <a:r>
              <a:rPr lang="zh-TW" altLang="en-US" sz="3600" dirty="0" smtClean="0">
                <a:latin typeface="ＭＳ ゴシック" pitchFamily="49" charset="-128"/>
                <a:ea typeface="ＭＳ ゴシック" pitchFamily="49" charset="-128"/>
              </a:rPr>
              <a:t>潰瘍</a:t>
            </a:r>
            <a:endParaRPr lang="zh-TW" altLang="en-US" sz="36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1666081396"/>
              </p:ext>
            </p:extLst>
          </p:nvPr>
        </p:nvGraphicFramePr>
        <p:xfrm>
          <a:off x="395536" y="1220853"/>
          <a:ext cx="4464496" cy="4419448"/>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2150151" y="2084675"/>
            <a:ext cx="492443" cy="1611980"/>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ピロリ菌感染</a:t>
            </a:r>
            <a:endParaRPr kumimoji="1" lang="ja-JP" altLang="en-US" sz="2000" b="1" dirty="0">
              <a:latin typeface="ＭＳ ゴシック" pitchFamily="49" charset="-128"/>
              <a:ea typeface="ＭＳ ゴシック" pitchFamily="49" charset="-128"/>
            </a:endParaRPr>
          </a:p>
        </p:txBody>
      </p:sp>
      <p:sp>
        <p:nvSpPr>
          <p:cNvPr id="5" name="テキスト ボックス 4"/>
          <p:cNvSpPr txBox="1"/>
          <p:nvPr/>
        </p:nvSpPr>
        <p:spPr>
          <a:xfrm>
            <a:off x="2855460" y="2451701"/>
            <a:ext cx="492443" cy="598882"/>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喫煙</a:t>
            </a:r>
            <a:endParaRPr kumimoji="1" lang="ja-JP" altLang="en-US" sz="2000" b="1" dirty="0">
              <a:latin typeface="ＭＳ ゴシック" pitchFamily="49" charset="-128"/>
              <a:ea typeface="ＭＳ ゴシック" pitchFamily="49" charset="-128"/>
            </a:endParaRPr>
          </a:p>
        </p:txBody>
      </p:sp>
      <p:sp>
        <p:nvSpPr>
          <p:cNvPr id="6" name="テキスト ボックス 5"/>
          <p:cNvSpPr txBox="1"/>
          <p:nvPr/>
        </p:nvSpPr>
        <p:spPr>
          <a:xfrm>
            <a:off x="3563739" y="2991206"/>
            <a:ext cx="492443" cy="1865254"/>
          </a:xfrm>
          <a:prstGeom prst="rect">
            <a:avLst/>
          </a:prstGeom>
          <a:noFill/>
        </p:spPr>
        <p:txBody>
          <a:bodyPr vert="eaVert" wrap="none" rtlCol="0">
            <a:spAutoFit/>
          </a:bodyPr>
          <a:lstStyle/>
          <a:p>
            <a:r>
              <a:rPr lang="ja-JP" altLang="en-US" sz="2000" b="1" dirty="0" smtClean="0">
                <a:latin typeface="ＭＳ ゴシック" pitchFamily="49" charset="-128"/>
                <a:ea typeface="ＭＳ ゴシック" pitchFamily="49" charset="-128"/>
              </a:rPr>
              <a:t>精神安定剤内服</a:t>
            </a:r>
            <a:endParaRPr kumimoji="1" lang="ja-JP" altLang="en-US" sz="2000" b="1" dirty="0">
              <a:latin typeface="ＭＳ ゴシック" pitchFamily="49" charset="-128"/>
              <a:ea typeface="ＭＳ ゴシック" pitchFamily="49" charset="-128"/>
            </a:endParaRPr>
          </a:p>
        </p:txBody>
      </p:sp>
      <p:graphicFrame>
        <p:nvGraphicFramePr>
          <p:cNvPr id="7" name="グラフ 6"/>
          <p:cNvGraphicFramePr/>
          <p:nvPr>
            <p:extLst>
              <p:ext uri="{D42A27DB-BD31-4B8C-83A1-F6EECF244321}">
                <p14:modId xmlns="" xmlns:p14="http://schemas.microsoft.com/office/powerpoint/2010/main" val="1603823772"/>
              </p:ext>
            </p:extLst>
          </p:nvPr>
        </p:nvGraphicFramePr>
        <p:xfrm>
          <a:off x="4716016" y="1239679"/>
          <a:ext cx="4200352" cy="4364996"/>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6743854" y="1852819"/>
            <a:ext cx="492443" cy="598882"/>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喫煙</a:t>
            </a:r>
            <a:endParaRPr kumimoji="1" lang="ja-JP" altLang="en-US" sz="2000" b="1" dirty="0">
              <a:latin typeface="ＭＳ ゴシック" pitchFamily="49" charset="-128"/>
              <a:ea typeface="ＭＳ ゴシック" pitchFamily="49" charset="-128"/>
            </a:endParaRPr>
          </a:p>
        </p:txBody>
      </p:sp>
      <p:sp>
        <p:nvSpPr>
          <p:cNvPr id="9" name="テキスト ボックス 8"/>
          <p:cNvSpPr txBox="1"/>
          <p:nvPr/>
        </p:nvSpPr>
        <p:spPr>
          <a:xfrm>
            <a:off x="7547851" y="4432942"/>
            <a:ext cx="492443" cy="598882"/>
          </a:xfrm>
          <a:prstGeom prst="rect">
            <a:avLst/>
          </a:prstGeom>
          <a:noFill/>
        </p:spPr>
        <p:txBody>
          <a:bodyPr vert="eaVert" wrap="none" rtlCol="0">
            <a:spAutoFit/>
          </a:bodyPr>
          <a:lstStyle/>
          <a:p>
            <a:r>
              <a:rPr lang="ja-JP" altLang="en-US" sz="2000" b="1" dirty="0">
                <a:latin typeface="ＭＳ ゴシック" pitchFamily="49" charset="-128"/>
                <a:ea typeface="ＭＳ ゴシック" pitchFamily="49" charset="-128"/>
              </a:rPr>
              <a:t>飲酒</a:t>
            </a:r>
            <a:endParaRPr kumimoji="1" lang="ja-JP" altLang="en-US" sz="2000" b="1" dirty="0">
              <a:latin typeface="ＭＳ ゴシック" pitchFamily="49" charset="-128"/>
              <a:ea typeface="ＭＳ ゴシック" pitchFamily="49" charset="-128"/>
            </a:endParaRPr>
          </a:p>
        </p:txBody>
      </p:sp>
      <p:sp>
        <p:nvSpPr>
          <p:cNvPr id="10" name="右中かっこ 9"/>
          <p:cNvSpPr/>
          <p:nvPr/>
        </p:nvSpPr>
        <p:spPr>
          <a:xfrm rot="5400000">
            <a:off x="2750755" y="5072222"/>
            <a:ext cx="108013" cy="10862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2" name="テキスト ボックス 11"/>
          <p:cNvSpPr txBox="1"/>
          <p:nvPr/>
        </p:nvSpPr>
        <p:spPr>
          <a:xfrm>
            <a:off x="1619672" y="5692068"/>
            <a:ext cx="2448272" cy="584775"/>
          </a:xfrm>
          <a:prstGeom prst="rect">
            <a:avLst/>
          </a:prstGeom>
          <a:noFill/>
          <a:ln>
            <a:solidFill>
              <a:schemeClr val="tx1"/>
            </a:solidFill>
          </a:ln>
        </p:spPr>
        <p:txBody>
          <a:bodyPr wrap="square" rtlCol="0">
            <a:spAutoFit/>
          </a:bodyPr>
          <a:lstStyle/>
          <a:p>
            <a:r>
              <a:rPr kumimoji="1" lang="ja-JP" altLang="en-US" sz="1600" b="1" dirty="0" smtClean="0">
                <a:latin typeface="ＭＳ ゴシック" pitchFamily="49" charset="-128"/>
                <a:ea typeface="ＭＳ ゴシック" pitchFamily="49" charset="-128"/>
              </a:rPr>
              <a:t>喫煙は、ピロリ菌感染に</a:t>
            </a:r>
            <a:endParaRPr kumimoji="1" lang="en-US" altLang="ja-JP" sz="1600" b="1" dirty="0" smtClean="0">
              <a:latin typeface="ＭＳ ゴシック" pitchFamily="49" charset="-128"/>
              <a:ea typeface="ＭＳ ゴシック" pitchFamily="49" charset="-128"/>
            </a:endParaRPr>
          </a:p>
          <a:p>
            <a:r>
              <a:rPr kumimoji="1" lang="ja-JP" altLang="en-US" sz="1600" b="1" dirty="0" smtClean="0">
                <a:latin typeface="ＭＳ ゴシック" pitchFamily="49" charset="-128"/>
                <a:ea typeface="ＭＳ ゴシック" pitchFamily="49" charset="-128"/>
              </a:rPr>
              <a:t>次いで重要な危険因子</a:t>
            </a:r>
            <a:endParaRPr kumimoji="1" lang="ja-JP" altLang="en-US" sz="1600" b="1" dirty="0">
              <a:latin typeface="ＭＳ ゴシック" pitchFamily="49" charset="-128"/>
              <a:ea typeface="ＭＳ ゴシック" pitchFamily="49" charset="-128"/>
            </a:endParaRPr>
          </a:p>
        </p:txBody>
      </p:sp>
      <p:sp>
        <p:nvSpPr>
          <p:cNvPr id="13" name="テキスト ボックス 12"/>
          <p:cNvSpPr txBox="1"/>
          <p:nvPr/>
        </p:nvSpPr>
        <p:spPr>
          <a:xfrm>
            <a:off x="5654937" y="5692068"/>
            <a:ext cx="2726221" cy="584775"/>
          </a:xfrm>
          <a:prstGeom prst="rect">
            <a:avLst/>
          </a:prstGeom>
          <a:noFill/>
          <a:ln>
            <a:solidFill>
              <a:schemeClr val="tx1"/>
            </a:solidFill>
          </a:ln>
        </p:spPr>
        <p:txBody>
          <a:bodyPr wrap="square" rtlCol="0">
            <a:spAutoFit/>
          </a:bodyPr>
          <a:lstStyle/>
          <a:p>
            <a:r>
              <a:rPr kumimoji="1" lang="ja-JP" altLang="en-US" sz="1600" b="1" dirty="0" smtClean="0">
                <a:latin typeface="ＭＳ ゴシック" pitchFamily="49" charset="-128"/>
                <a:ea typeface="ＭＳ ゴシック" pitchFamily="49" charset="-128"/>
              </a:rPr>
              <a:t>喫煙はピロリ菌抗体陽性者の中では最大の危険因子</a:t>
            </a:r>
            <a:endParaRPr kumimoji="1" lang="ja-JP" altLang="en-US" sz="1600" b="1" dirty="0">
              <a:latin typeface="ＭＳ ゴシック" pitchFamily="49" charset="-128"/>
              <a:ea typeface="ＭＳ ゴシック" pitchFamily="49" charset="-128"/>
            </a:endParaRPr>
          </a:p>
        </p:txBody>
      </p:sp>
      <p:sp>
        <p:nvSpPr>
          <p:cNvPr id="15" name="テキスト ボックス 14"/>
          <p:cNvSpPr txBox="1"/>
          <p:nvPr/>
        </p:nvSpPr>
        <p:spPr>
          <a:xfrm>
            <a:off x="0" y="820743"/>
            <a:ext cx="1043608" cy="400110"/>
          </a:xfrm>
          <a:prstGeom prst="rect">
            <a:avLst/>
          </a:prstGeom>
          <a:noFill/>
        </p:spPr>
        <p:txBody>
          <a:bodyPr wrap="squar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16" name="テキスト ボックス 15"/>
          <p:cNvSpPr txBox="1"/>
          <p:nvPr/>
        </p:nvSpPr>
        <p:spPr>
          <a:xfrm>
            <a:off x="4427984" y="839569"/>
            <a:ext cx="1008112" cy="400110"/>
          </a:xfrm>
          <a:prstGeom prst="rect">
            <a:avLst/>
          </a:prstGeom>
          <a:noFill/>
        </p:spPr>
        <p:txBody>
          <a:bodyPr wrap="squar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17" name="テキスト ボックス 16"/>
          <p:cNvSpPr txBox="1"/>
          <p:nvPr/>
        </p:nvSpPr>
        <p:spPr>
          <a:xfrm>
            <a:off x="1452307" y="1866284"/>
            <a:ext cx="461665" cy="2368597"/>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危険因子のない対象者</a:t>
            </a:r>
            <a:endParaRPr kumimoji="1" lang="ja-JP" altLang="en-US" b="1" dirty="0">
              <a:latin typeface="ＭＳ ゴシック" pitchFamily="49" charset="-128"/>
              <a:ea typeface="ＭＳ ゴシック" pitchFamily="49" charset="-128"/>
            </a:endParaRPr>
          </a:p>
        </p:txBody>
      </p:sp>
      <p:sp>
        <p:nvSpPr>
          <p:cNvPr id="18" name="テキスト ボックス 17"/>
          <p:cNvSpPr txBox="1"/>
          <p:nvPr/>
        </p:nvSpPr>
        <p:spPr>
          <a:xfrm>
            <a:off x="6010452" y="2351193"/>
            <a:ext cx="461665" cy="2368597"/>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危険因子のない対象者</a:t>
            </a:r>
            <a:endParaRPr kumimoji="1" lang="ja-JP" altLang="en-US" b="1" dirty="0">
              <a:latin typeface="ＭＳ ゴシック" pitchFamily="49" charset="-128"/>
              <a:ea typeface="ＭＳ ゴシック" pitchFamily="49" charset="-128"/>
            </a:endParaRPr>
          </a:p>
        </p:txBody>
      </p:sp>
      <p:sp>
        <p:nvSpPr>
          <p:cNvPr id="11" name="正方形/長方形 10"/>
          <p:cNvSpPr/>
          <p:nvPr/>
        </p:nvSpPr>
        <p:spPr>
          <a:xfrm>
            <a:off x="4691360" y="6453336"/>
            <a:ext cx="4104988" cy="307777"/>
          </a:xfrm>
          <a:prstGeom prst="rect">
            <a:avLst/>
          </a:prstGeom>
        </p:spPr>
        <p:txBody>
          <a:bodyPr wrap="square">
            <a:spAutoFit/>
          </a:bodyPr>
          <a:lstStyle/>
          <a:p>
            <a:pPr>
              <a:defRPr/>
            </a:pPr>
            <a:r>
              <a:rPr lang="en-US" altLang="ja-JP" sz="1400" dirty="0" err="1">
                <a:latin typeface="ＭＳ ゴシック" pitchFamily="49" charset="-128"/>
                <a:ea typeface="ＭＳ ゴシック" pitchFamily="49" charset="-128"/>
              </a:rPr>
              <a:t>Rosenstock</a:t>
            </a:r>
            <a:r>
              <a:rPr lang="en-US" altLang="ja-JP" sz="1400" dirty="0">
                <a:latin typeface="ＭＳ ゴシック" pitchFamily="49" charset="-128"/>
                <a:ea typeface="ＭＳ ゴシック" pitchFamily="49" charset="-128"/>
              </a:rPr>
              <a:t> S, </a:t>
            </a:r>
            <a:r>
              <a:rPr lang="en-US" altLang="ja-JP" sz="1400" dirty="0" smtClean="0">
                <a:latin typeface="ＭＳ ゴシック" pitchFamily="49" charset="-128"/>
                <a:ea typeface="ＭＳ ゴシック" pitchFamily="49" charset="-128"/>
              </a:rPr>
              <a:t>et al:</a:t>
            </a:r>
            <a:r>
              <a:rPr lang="ja-JP" altLang="en-US" sz="1400" dirty="0" smtClean="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Gut 52; 186-193, 2003.</a:t>
            </a:r>
          </a:p>
        </p:txBody>
      </p:sp>
      <p:sp>
        <p:nvSpPr>
          <p:cNvPr id="19" name="テキスト ボックス 18"/>
          <p:cNvSpPr txBox="1"/>
          <p:nvPr/>
        </p:nvSpPr>
        <p:spPr>
          <a:xfrm>
            <a:off x="2483768" y="1475492"/>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20" name="テキスト ボックス 19"/>
          <p:cNvSpPr txBox="1"/>
          <p:nvPr/>
        </p:nvSpPr>
        <p:spPr>
          <a:xfrm>
            <a:off x="3203848" y="1844824"/>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21" name="テキスト ボックス 20"/>
          <p:cNvSpPr txBox="1"/>
          <p:nvPr/>
        </p:nvSpPr>
        <p:spPr>
          <a:xfrm>
            <a:off x="3839870" y="2483604"/>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22" name="テキスト ボックス 21"/>
          <p:cNvSpPr txBox="1"/>
          <p:nvPr/>
        </p:nvSpPr>
        <p:spPr>
          <a:xfrm>
            <a:off x="7152238" y="1331476"/>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
        <p:nvSpPr>
          <p:cNvPr id="23" name="テキスト ボックス 22"/>
          <p:cNvSpPr txBox="1"/>
          <p:nvPr/>
        </p:nvSpPr>
        <p:spPr>
          <a:xfrm>
            <a:off x="7872318" y="3995772"/>
            <a:ext cx="300082" cy="369332"/>
          </a:xfrm>
          <a:prstGeom prst="rect">
            <a:avLst/>
          </a:prstGeom>
          <a:noFill/>
        </p:spPr>
        <p:txBody>
          <a:bodyPr wrap="none" rtlCol="0">
            <a:spAutoFit/>
          </a:bodyPr>
          <a:lstStyle/>
          <a:p>
            <a:r>
              <a:rPr kumimoji="1" lang="ja-JP" altLang="en-US" dirty="0" smtClean="0">
                <a:ea typeface="ＭＳ ゴシック" pitchFamily="49" charset="-128"/>
              </a:rPr>
              <a:t>*</a:t>
            </a:r>
            <a:endParaRPr kumimoji="1" lang="ja-JP" altLang="en-US" dirty="0">
              <a:ea typeface="ＭＳ ゴシック" pitchFamily="49" charset="-128"/>
            </a:endParaRPr>
          </a:p>
        </p:txBody>
      </p:sp>
    </p:spTree>
    <p:extLst>
      <p:ext uri="{BB962C8B-B14F-4D97-AF65-F5344CB8AC3E}">
        <p14:creationId xmlns="" xmlns:p14="http://schemas.microsoft.com/office/powerpoint/2010/main" val="3094411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332656"/>
            <a:ext cx="7772400" cy="648072"/>
          </a:xfrm>
        </p:spPr>
        <p:txBody>
          <a:bodyPr>
            <a:normAutofit/>
          </a:bodyPr>
          <a:lstStyle/>
          <a:p>
            <a:r>
              <a:rPr lang="ja-JP" altLang="en-US" sz="3600" dirty="0" smtClean="0">
                <a:latin typeface="ＭＳ ゴシック" pitchFamily="49" charset="-128"/>
                <a:ea typeface="ＭＳ ゴシック" pitchFamily="49" charset="-128"/>
              </a:rPr>
              <a:t>喫煙する</a:t>
            </a:r>
            <a:r>
              <a:rPr lang="zh-TW" altLang="en-US" sz="3600" dirty="0" smtClean="0">
                <a:latin typeface="ＭＳ ゴシック" pitchFamily="49" charset="-128"/>
                <a:ea typeface="ＭＳ ゴシック" pitchFamily="49" charset="-128"/>
              </a:rPr>
              <a:t>妊婦</a:t>
            </a:r>
            <a:r>
              <a:rPr lang="ja-JP" altLang="en-US" sz="3600" dirty="0" smtClean="0">
                <a:latin typeface="ＭＳ ゴシック" pitchFamily="49" charset="-128"/>
                <a:ea typeface="ＭＳ ゴシック" pitchFamily="49" charset="-128"/>
              </a:rPr>
              <a:t>と夫の喫煙</a:t>
            </a:r>
            <a:endParaRPr lang="zh-TW" altLang="en-US" sz="36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1692053656"/>
              </p:ext>
            </p:extLst>
          </p:nvPr>
        </p:nvGraphicFramePr>
        <p:xfrm>
          <a:off x="1115616" y="1340768"/>
          <a:ext cx="7488832"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827584" y="1020798"/>
            <a:ext cx="1043608" cy="400110"/>
          </a:xfrm>
          <a:prstGeom prst="rect">
            <a:avLst/>
          </a:prstGeom>
          <a:noFill/>
        </p:spPr>
        <p:txBody>
          <a:bodyPr wrap="square" rtlCol="0">
            <a:spAutoFit/>
          </a:bodyPr>
          <a:lstStyle/>
          <a:p>
            <a:r>
              <a:rPr kumimoji="1" lang="ja-JP" altLang="en-US" sz="2000" b="1" dirty="0" smtClean="0">
                <a:latin typeface="ＭＳ ゴシック" pitchFamily="49" charset="-128"/>
                <a:ea typeface="ＭＳ ゴシック" pitchFamily="49" charset="-128"/>
              </a:rPr>
              <a:t>（％）</a:t>
            </a:r>
            <a:endParaRPr kumimoji="1" lang="ja-JP" altLang="en-US" sz="2000" b="1" dirty="0">
              <a:latin typeface="ＭＳ ゴシック" pitchFamily="49" charset="-128"/>
              <a:ea typeface="ＭＳ ゴシック" pitchFamily="49" charset="-128"/>
            </a:endParaRPr>
          </a:p>
        </p:txBody>
      </p:sp>
      <p:sp>
        <p:nvSpPr>
          <p:cNvPr id="6" name="右大かっこ 5"/>
          <p:cNvSpPr/>
          <p:nvPr/>
        </p:nvSpPr>
        <p:spPr>
          <a:xfrm rot="5400000">
            <a:off x="5018202" y="4314552"/>
            <a:ext cx="187715" cy="3384376"/>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5" name="テキスト ボックス 4"/>
          <p:cNvSpPr txBox="1"/>
          <p:nvPr/>
        </p:nvSpPr>
        <p:spPr>
          <a:xfrm>
            <a:off x="3779912" y="5912882"/>
            <a:ext cx="2507418" cy="400110"/>
          </a:xfrm>
          <a:prstGeom prst="rect">
            <a:avLst/>
          </a:prstGeom>
          <a:solidFill>
            <a:schemeClr val="bg1"/>
          </a:solidFill>
        </p:spPr>
        <p:txBody>
          <a:bodyPr wrap="none" rtlCol="0">
            <a:spAutoFit/>
          </a:bodyPr>
          <a:lstStyle/>
          <a:p>
            <a:r>
              <a:rPr kumimoji="1" lang="ja-JP" altLang="en-US" sz="2000" b="1" dirty="0" smtClean="0">
                <a:latin typeface="ＭＳ ゴシック" pitchFamily="49" charset="-128"/>
                <a:ea typeface="ＭＳ ゴシック" pitchFamily="49" charset="-128"/>
              </a:rPr>
              <a:t>妊娠中の母親の喫煙</a:t>
            </a:r>
            <a:endParaRPr kumimoji="1" lang="ja-JP" altLang="en-US" sz="2000" b="1" dirty="0">
              <a:latin typeface="ＭＳ ゴシック" pitchFamily="49" charset="-128"/>
              <a:ea typeface="ＭＳ ゴシック" pitchFamily="49" charset="-128"/>
            </a:endParaRPr>
          </a:p>
        </p:txBody>
      </p:sp>
      <p:sp>
        <p:nvSpPr>
          <p:cNvPr id="7" name="テキスト ボックス 6"/>
          <p:cNvSpPr txBox="1"/>
          <p:nvPr/>
        </p:nvSpPr>
        <p:spPr>
          <a:xfrm>
            <a:off x="611590" y="1412776"/>
            <a:ext cx="492443" cy="1358705"/>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夫の喫煙率</a:t>
            </a:r>
            <a:endParaRPr kumimoji="1" lang="ja-JP" altLang="en-US" sz="2000" b="1" dirty="0">
              <a:latin typeface="ＭＳ ゴシック" pitchFamily="49" charset="-128"/>
              <a:ea typeface="ＭＳ ゴシック" pitchFamily="49" charset="-128"/>
            </a:endParaRPr>
          </a:p>
        </p:txBody>
      </p:sp>
      <p:sp>
        <p:nvSpPr>
          <p:cNvPr id="8" name="正方形/長方形 7"/>
          <p:cNvSpPr/>
          <p:nvPr/>
        </p:nvSpPr>
        <p:spPr>
          <a:xfrm>
            <a:off x="4734272" y="6361583"/>
            <a:ext cx="3870176" cy="307777"/>
          </a:xfrm>
          <a:prstGeom prst="rect">
            <a:avLst/>
          </a:prstGeom>
        </p:spPr>
        <p:txBody>
          <a:bodyPr wrap="square">
            <a:spAutoFit/>
          </a:bodyPr>
          <a:lstStyle/>
          <a:p>
            <a:r>
              <a:rPr lang="ja-JP" altLang="en-US" sz="1400" dirty="0">
                <a:latin typeface="ＭＳ ゴシック" pitchFamily="49" charset="-128"/>
                <a:ea typeface="ＭＳ ゴシック" pitchFamily="49" charset="-128"/>
              </a:rPr>
              <a:t>平成</a:t>
            </a:r>
            <a:r>
              <a:rPr lang="en-US" altLang="ja-JP" sz="1400" dirty="0">
                <a:latin typeface="ＭＳ ゴシック" pitchFamily="49" charset="-128"/>
                <a:ea typeface="ＭＳ ゴシック" pitchFamily="49" charset="-128"/>
              </a:rPr>
              <a:t>12</a:t>
            </a:r>
            <a:r>
              <a:rPr lang="ja-JP" altLang="en-US" sz="1400" dirty="0">
                <a:latin typeface="ＭＳ ゴシック" pitchFamily="49" charset="-128"/>
                <a:ea typeface="ＭＳ ゴシック" pitchFamily="49" charset="-128"/>
              </a:rPr>
              <a:t>年乳幼児身体発育調査報告書より作図</a:t>
            </a:r>
          </a:p>
        </p:txBody>
      </p:sp>
    </p:spTree>
    <p:extLst>
      <p:ext uri="{BB962C8B-B14F-4D97-AF65-F5344CB8AC3E}">
        <p14:creationId xmlns="" xmlns:p14="http://schemas.microsoft.com/office/powerpoint/2010/main" val="217476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20080"/>
          </a:xfrm>
        </p:spPr>
        <p:txBody>
          <a:bodyPr>
            <a:normAutofit/>
          </a:bodyPr>
          <a:lstStyle/>
          <a:p>
            <a:r>
              <a:rPr lang="ja-JP" altLang="en-US" sz="3600" dirty="0" smtClean="0">
                <a:latin typeface="ＭＳ ゴシック" pitchFamily="49" charset="-128"/>
                <a:ea typeface="ＭＳ ゴシック" pitchFamily="49" charset="-128"/>
              </a:rPr>
              <a:t>喫煙と</a:t>
            </a:r>
            <a:r>
              <a:rPr lang="zh-TW" altLang="en-US" sz="3600" dirty="0" smtClean="0">
                <a:latin typeface="ＭＳ ゴシック" pitchFamily="49" charset="-128"/>
                <a:ea typeface="ＭＳ ゴシック" pitchFamily="49" charset="-128"/>
              </a:rPr>
              <a:t>皮</a:t>
            </a:r>
            <a:r>
              <a:rPr lang="ja-JP" altLang="en-US" sz="3600" dirty="0" err="1" smtClean="0">
                <a:latin typeface="ＭＳ ゴシック" pitchFamily="49" charset="-128"/>
                <a:ea typeface="ＭＳ ゴシック" pitchFamily="49" charset="-128"/>
              </a:rPr>
              <a:t>ふの</a:t>
            </a:r>
            <a:r>
              <a:rPr lang="ja-JP" altLang="en-US" sz="3600" dirty="0" smtClean="0">
                <a:latin typeface="ＭＳ ゴシック" pitchFamily="49" charset="-128"/>
                <a:ea typeface="ＭＳ ゴシック" pitchFamily="49" charset="-128"/>
              </a:rPr>
              <a:t>シワ</a:t>
            </a:r>
            <a:endParaRPr lang="zh-TW" altLang="en-US" sz="3600" dirty="0">
              <a:latin typeface="ＭＳ ゴシック" pitchFamily="49" charset="-128"/>
              <a:ea typeface="ＭＳ ゴシック" pitchFamily="49" charset="-128"/>
            </a:endParaRPr>
          </a:p>
        </p:txBody>
      </p:sp>
      <p:sp>
        <p:nvSpPr>
          <p:cNvPr id="7" name="Line 7"/>
          <p:cNvSpPr>
            <a:spLocks noChangeShapeType="1"/>
          </p:cNvSpPr>
          <p:nvPr/>
        </p:nvSpPr>
        <p:spPr bwMode="auto">
          <a:xfrm>
            <a:off x="2052538" y="1312862"/>
            <a:ext cx="0" cy="4143375"/>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8" name="Rectangle 9"/>
          <p:cNvSpPr>
            <a:spLocks noChangeArrowheads="1"/>
          </p:cNvSpPr>
          <p:nvPr/>
        </p:nvSpPr>
        <p:spPr bwMode="auto">
          <a:xfrm>
            <a:off x="2339876" y="5238749"/>
            <a:ext cx="360362" cy="217488"/>
          </a:xfrm>
          <a:prstGeom prst="rect">
            <a:avLst/>
          </a:prstGeom>
          <a:solidFill>
            <a:schemeClr val="tx2">
              <a:lumMod val="60000"/>
              <a:lumOff val="40000"/>
            </a:schemeClr>
          </a:solidFill>
          <a:ln w="9525">
            <a:solidFill>
              <a:schemeClr val="tx1"/>
            </a:solidFill>
            <a:miter lim="800000"/>
            <a:headEnd/>
            <a:tailEnd/>
          </a:ln>
          <a:effectLst/>
          <a:extLst/>
        </p:spPr>
        <p:txBody>
          <a:bodyPr wrap="none" anchor="ctr"/>
          <a:lstStyle/>
          <a:p>
            <a:endParaRPr lang="ja-JP" altLang="en-US">
              <a:latin typeface="ＭＳ ゴシック" pitchFamily="49" charset="-128"/>
              <a:ea typeface="ＭＳ ゴシック" pitchFamily="49" charset="-128"/>
            </a:endParaRPr>
          </a:p>
        </p:txBody>
      </p:sp>
      <p:sp>
        <p:nvSpPr>
          <p:cNvPr id="9" name="Rectangle 10"/>
          <p:cNvSpPr>
            <a:spLocks noChangeArrowheads="1"/>
          </p:cNvSpPr>
          <p:nvPr/>
        </p:nvSpPr>
        <p:spPr bwMode="auto">
          <a:xfrm>
            <a:off x="2700238" y="4916487"/>
            <a:ext cx="360363" cy="539750"/>
          </a:xfrm>
          <a:prstGeom prst="rect">
            <a:avLst/>
          </a:prstGeom>
          <a:solidFill>
            <a:srgbClr val="FF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0" name="Rectangle 12"/>
          <p:cNvSpPr>
            <a:spLocks noChangeArrowheads="1"/>
          </p:cNvSpPr>
          <p:nvPr/>
        </p:nvSpPr>
        <p:spPr bwMode="auto">
          <a:xfrm>
            <a:off x="3060601" y="4230687"/>
            <a:ext cx="360362" cy="1225550"/>
          </a:xfrm>
          <a:prstGeom prst="rect">
            <a:avLst/>
          </a:prstGeom>
          <a:solidFill>
            <a:srgbClr val="CC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1" name="Rectangle 13"/>
          <p:cNvSpPr>
            <a:spLocks noChangeArrowheads="1"/>
          </p:cNvSpPr>
          <p:nvPr/>
        </p:nvSpPr>
        <p:spPr bwMode="auto">
          <a:xfrm>
            <a:off x="3708301" y="5060949"/>
            <a:ext cx="360362" cy="395288"/>
          </a:xfrm>
          <a:prstGeom prst="rect">
            <a:avLst/>
          </a:prstGeom>
          <a:solidFill>
            <a:schemeClr val="tx2">
              <a:lumMod val="60000"/>
              <a:lumOff val="40000"/>
            </a:schemeClr>
          </a:solidFill>
          <a:ln w="9525">
            <a:solidFill>
              <a:schemeClr val="tx1"/>
            </a:solidFill>
            <a:miter lim="800000"/>
            <a:headEnd/>
            <a:tailEnd/>
          </a:ln>
          <a:effectLst/>
          <a:extLst/>
        </p:spPr>
        <p:txBody>
          <a:bodyPr wrap="none" anchor="ctr"/>
          <a:lstStyle/>
          <a:p>
            <a:endParaRPr lang="ja-JP" altLang="en-US">
              <a:latin typeface="ＭＳ ゴシック" pitchFamily="49" charset="-128"/>
              <a:ea typeface="ＭＳ ゴシック" pitchFamily="49" charset="-128"/>
            </a:endParaRPr>
          </a:p>
        </p:txBody>
      </p:sp>
      <p:sp>
        <p:nvSpPr>
          <p:cNvPr id="12" name="Rectangle 14"/>
          <p:cNvSpPr>
            <a:spLocks noChangeArrowheads="1"/>
          </p:cNvSpPr>
          <p:nvPr/>
        </p:nvSpPr>
        <p:spPr bwMode="auto">
          <a:xfrm>
            <a:off x="4068663" y="5022849"/>
            <a:ext cx="360363" cy="433388"/>
          </a:xfrm>
          <a:prstGeom prst="rect">
            <a:avLst/>
          </a:prstGeom>
          <a:solidFill>
            <a:srgbClr val="FF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3" name="Rectangle 15"/>
          <p:cNvSpPr>
            <a:spLocks noChangeArrowheads="1"/>
          </p:cNvSpPr>
          <p:nvPr/>
        </p:nvSpPr>
        <p:spPr bwMode="auto">
          <a:xfrm>
            <a:off x="4427438" y="3544887"/>
            <a:ext cx="360363" cy="1911350"/>
          </a:xfrm>
          <a:prstGeom prst="rect">
            <a:avLst/>
          </a:prstGeom>
          <a:solidFill>
            <a:srgbClr val="CC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4" name="Rectangle 16"/>
          <p:cNvSpPr>
            <a:spLocks noChangeArrowheads="1"/>
          </p:cNvSpPr>
          <p:nvPr/>
        </p:nvSpPr>
        <p:spPr bwMode="auto">
          <a:xfrm>
            <a:off x="5076726" y="4230687"/>
            <a:ext cx="360362" cy="1225550"/>
          </a:xfrm>
          <a:prstGeom prst="rect">
            <a:avLst/>
          </a:prstGeom>
          <a:solidFill>
            <a:schemeClr val="tx2">
              <a:lumMod val="60000"/>
              <a:lumOff val="40000"/>
            </a:schemeClr>
          </a:solidFill>
          <a:ln w="9525">
            <a:solidFill>
              <a:schemeClr val="tx1"/>
            </a:solidFill>
            <a:miter lim="800000"/>
            <a:headEnd/>
            <a:tailEnd/>
          </a:ln>
          <a:effectLst/>
          <a:extLst/>
        </p:spPr>
        <p:txBody>
          <a:bodyPr wrap="none" anchor="ctr"/>
          <a:lstStyle/>
          <a:p>
            <a:endParaRPr lang="ja-JP" altLang="en-US">
              <a:latin typeface="ＭＳ ゴシック" pitchFamily="49" charset="-128"/>
              <a:ea typeface="ＭＳ ゴシック" pitchFamily="49" charset="-128"/>
            </a:endParaRPr>
          </a:p>
        </p:txBody>
      </p:sp>
      <p:sp>
        <p:nvSpPr>
          <p:cNvPr id="15" name="Rectangle 17"/>
          <p:cNvSpPr>
            <a:spLocks noChangeArrowheads="1"/>
          </p:cNvSpPr>
          <p:nvPr/>
        </p:nvSpPr>
        <p:spPr bwMode="auto">
          <a:xfrm>
            <a:off x="5437088" y="3367087"/>
            <a:ext cx="360363" cy="2089150"/>
          </a:xfrm>
          <a:prstGeom prst="rect">
            <a:avLst/>
          </a:prstGeom>
          <a:solidFill>
            <a:srgbClr val="FF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6" name="Rectangle 18"/>
          <p:cNvSpPr>
            <a:spLocks noChangeArrowheads="1"/>
          </p:cNvSpPr>
          <p:nvPr/>
        </p:nvSpPr>
        <p:spPr bwMode="auto">
          <a:xfrm>
            <a:off x="5795863" y="2828924"/>
            <a:ext cx="360363" cy="2627313"/>
          </a:xfrm>
          <a:prstGeom prst="rect">
            <a:avLst/>
          </a:prstGeom>
          <a:solidFill>
            <a:srgbClr val="CC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7" name="Rectangle 19"/>
          <p:cNvSpPr>
            <a:spLocks noChangeArrowheads="1"/>
          </p:cNvSpPr>
          <p:nvPr/>
        </p:nvSpPr>
        <p:spPr bwMode="auto">
          <a:xfrm>
            <a:off x="6445151" y="3368674"/>
            <a:ext cx="360362" cy="2087563"/>
          </a:xfrm>
          <a:prstGeom prst="rect">
            <a:avLst/>
          </a:prstGeom>
          <a:solidFill>
            <a:schemeClr val="tx2">
              <a:lumMod val="60000"/>
              <a:lumOff val="40000"/>
            </a:schemeClr>
          </a:solidFill>
          <a:ln w="9525">
            <a:solidFill>
              <a:schemeClr val="tx1"/>
            </a:solidFill>
            <a:miter lim="800000"/>
            <a:headEnd/>
            <a:tailEnd/>
          </a:ln>
          <a:effectLst/>
          <a:extLst/>
        </p:spPr>
        <p:txBody>
          <a:bodyPr wrap="none" anchor="ctr"/>
          <a:lstStyle/>
          <a:p>
            <a:endParaRPr lang="ja-JP" altLang="en-US">
              <a:latin typeface="ＭＳ ゴシック" pitchFamily="49" charset="-128"/>
              <a:ea typeface="ＭＳ ゴシック" pitchFamily="49" charset="-128"/>
            </a:endParaRPr>
          </a:p>
        </p:txBody>
      </p:sp>
      <p:sp>
        <p:nvSpPr>
          <p:cNvPr id="18" name="Rectangle 20"/>
          <p:cNvSpPr>
            <a:spLocks noChangeArrowheads="1"/>
          </p:cNvSpPr>
          <p:nvPr/>
        </p:nvSpPr>
        <p:spPr bwMode="auto">
          <a:xfrm>
            <a:off x="6803926" y="3008312"/>
            <a:ext cx="360362" cy="2447925"/>
          </a:xfrm>
          <a:prstGeom prst="rect">
            <a:avLst/>
          </a:prstGeom>
          <a:solidFill>
            <a:srgbClr val="FF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19" name="Rectangle 21"/>
          <p:cNvSpPr>
            <a:spLocks noChangeArrowheads="1"/>
          </p:cNvSpPr>
          <p:nvPr/>
        </p:nvSpPr>
        <p:spPr bwMode="auto">
          <a:xfrm>
            <a:off x="7164288" y="1893887"/>
            <a:ext cx="360363" cy="3562350"/>
          </a:xfrm>
          <a:prstGeom prst="rect">
            <a:avLst/>
          </a:prstGeom>
          <a:solidFill>
            <a:srgbClr val="CC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ＭＳ ゴシック" pitchFamily="49" charset="-128"/>
              <a:ea typeface="ＭＳ ゴシック" pitchFamily="49" charset="-128"/>
            </a:endParaRPr>
          </a:p>
        </p:txBody>
      </p:sp>
      <p:sp>
        <p:nvSpPr>
          <p:cNvPr id="20" name="Line 22"/>
          <p:cNvSpPr>
            <a:spLocks noChangeShapeType="1"/>
          </p:cNvSpPr>
          <p:nvPr/>
        </p:nvSpPr>
        <p:spPr bwMode="auto">
          <a:xfrm>
            <a:off x="1977926" y="4408487"/>
            <a:ext cx="1460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1" name="Line 23"/>
          <p:cNvSpPr>
            <a:spLocks noChangeShapeType="1"/>
          </p:cNvSpPr>
          <p:nvPr/>
        </p:nvSpPr>
        <p:spPr bwMode="auto">
          <a:xfrm>
            <a:off x="1979513" y="3400424"/>
            <a:ext cx="1460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2" name="Line 24"/>
          <p:cNvSpPr>
            <a:spLocks noChangeShapeType="1"/>
          </p:cNvSpPr>
          <p:nvPr/>
        </p:nvSpPr>
        <p:spPr bwMode="auto">
          <a:xfrm>
            <a:off x="1979513" y="2392362"/>
            <a:ext cx="1460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3" name="Line 25"/>
          <p:cNvSpPr>
            <a:spLocks noChangeShapeType="1"/>
          </p:cNvSpPr>
          <p:nvPr/>
        </p:nvSpPr>
        <p:spPr bwMode="auto">
          <a:xfrm>
            <a:off x="1979513" y="1384299"/>
            <a:ext cx="1460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4" name="Line 8"/>
          <p:cNvSpPr>
            <a:spLocks noChangeShapeType="1"/>
          </p:cNvSpPr>
          <p:nvPr/>
        </p:nvSpPr>
        <p:spPr bwMode="auto">
          <a:xfrm>
            <a:off x="2052538" y="5456237"/>
            <a:ext cx="575945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latin typeface="ＭＳ ゴシック" pitchFamily="49" charset="-128"/>
              <a:ea typeface="ＭＳ ゴシック" pitchFamily="49" charset="-128"/>
            </a:endParaRPr>
          </a:p>
        </p:txBody>
      </p:sp>
      <p:sp>
        <p:nvSpPr>
          <p:cNvPr id="25" name="Text Box 27"/>
          <p:cNvSpPr txBox="1">
            <a:spLocks noChangeArrowheads="1"/>
          </p:cNvSpPr>
          <p:nvPr/>
        </p:nvSpPr>
        <p:spPr bwMode="auto">
          <a:xfrm>
            <a:off x="2268438" y="5470524"/>
            <a:ext cx="6127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ＭＳ ゴシック" pitchFamily="49" charset="-128"/>
                <a:ea typeface="ＭＳ ゴシック" pitchFamily="49" charset="-128"/>
              </a:rPr>
              <a:t>40</a:t>
            </a:r>
            <a:r>
              <a:rPr lang="ja-JP" altLang="en-US" sz="2400">
                <a:latin typeface="ＭＳ ゴシック" pitchFamily="49" charset="-128"/>
                <a:ea typeface="ＭＳ ゴシック" pitchFamily="49" charset="-128"/>
              </a:rPr>
              <a:t>～</a:t>
            </a:r>
            <a:r>
              <a:rPr lang="en-US" altLang="ja-JP" sz="2400">
                <a:latin typeface="ＭＳ ゴシック" pitchFamily="49" charset="-128"/>
                <a:ea typeface="ＭＳ ゴシック" pitchFamily="49" charset="-128"/>
              </a:rPr>
              <a:t>44</a:t>
            </a:r>
            <a:r>
              <a:rPr lang="ja-JP" altLang="en-US" sz="2400">
                <a:latin typeface="ＭＳ ゴシック" pitchFamily="49" charset="-128"/>
                <a:ea typeface="ＭＳ ゴシック" pitchFamily="49" charset="-128"/>
              </a:rPr>
              <a:t>　 </a:t>
            </a:r>
            <a:r>
              <a:rPr lang="en-US" altLang="ja-JP" sz="2400">
                <a:latin typeface="ＭＳ ゴシック" pitchFamily="49" charset="-128"/>
                <a:ea typeface="ＭＳ ゴシック" pitchFamily="49" charset="-128"/>
              </a:rPr>
              <a:t>45</a:t>
            </a:r>
            <a:r>
              <a:rPr lang="ja-JP" altLang="en-US" sz="2400">
                <a:latin typeface="ＭＳ ゴシック" pitchFamily="49" charset="-128"/>
                <a:ea typeface="ＭＳ ゴシック" pitchFamily="49" charset="-128"/>
              </a:rPr>
              <a:t>～</a:t>
            </a:r>
            <a:r>
              <a:rPr lang="en-US" altLang="ja-JP" sz="2400">
                <a:latin typeface="ＭＳ ゴシック" pitchFamily="49" charset="-128"/>
                <a:ea typeface="ＭＳ ゴシック" pitchFamily="49" charset="-128"/>
              </a:rPr>
              <a:t>49</a:t>
            </a:r>
            <a:r>
              <a:rPr lang="ja-JP" altLang="en-US" sz="2400">
                <a:latin typeface="ＭＳ ゴシック" pitchFamily="49" charset="-128"/>
                <a:ea typeface="ＭＳ ゴシック" pitchFamily="49" charset="-128"/>
              </a:rPr>
              <a:t>　 </a:t>
            </a:r>
            <a:r>
              <a:rPr lang="en-US" altLang="ja-JP" sz="2400">
                <a:latin typeface="ＭＳ ゴシック" pitchFamily="49" charset="-128"/>
                <a:ea typeface="ＭＳ ゴシック" pitchFamily="49" charset="-128"/>
              </a:rPr>
              <a:t>50</a:t>
            </a:r>
            <a:r>
              <a:rPr lang="ja-JP" altLang="en-US" sz="2400">
                <a:latin typeface="ＭＳ ゴシック" pitchFamily="49" charset="-128"/>
                <a:ea typeface="ＭＳ ゴシック" pitchFamily="49" charset="-128"/>
              </a:rPr>
              <a:t>～</a:t>
            </a:r>
            <a:r>
              <a:rPr lang="en-US" altLang="ja-JP" sz="2400">
                <a:latin typeface="ＭＳ ゴシック" pitchFamily="49" charset="-128"/>
                <a:ea typeface="ＭＳ ゴシック" pitchFamily="49" charset="-128"/>
              </a:rPr>
              <a:t>54</a:t>
            </a:r>
            <a:r>
              <a:rPr lang="ja-JP" altLang="en-US" sz="2400">
                <a:latin typeface="ＭＳ ゴシック" pitchFamily="49" charset="-128"/>
                <a:ea typeface="ＭＳ ゴシック" pitchFamily="49" charset="-128"/>
              </a:rPr>
              <a:t>　 </a:t>
            </a:r>
            <a:r>
              <a:rPr lang="en-US" altLang="ja-JP" sz="2400">
                <a:latin typeface="ＭＳ ゴシック" pitchFamily="49" charset="-128"/>
                <a:ea typeface="ＭＳ ゴシック" pitchFamily="49" charset="-128"/>
              </a:rPr>
              <a:t>55</a:t>
            </a:r>
            <a:r>
              <a:rPr lang="ja-JP" altLang="en-US" sz="2400">
                <a:latin typeface="ＭＳ ゴシック" pitchFamily="49" charset="-128"/>
                <a:ea typeface="ＭＳ ゴシック" pitchFamily="49" charset="-128"/>
              </a:rPr>
              <a:t>～</a:t>
            </a:r>
            <a:r>
              <a:rPr lang="en-US" altLang="ja-JP" sz="2400">
                <a:latin typeface="ＭＳ ゴシック" pitchFamily="49" charset="-128"/>
                <a:ea typeface="ＭＳ ゴシック" pitchFamily="49" charset="-128"/>
              </a:rPr>
              <a:t>59</a:t>
            </a:r>
            <a:r>
              <a:rPr lang="ja-JP" altLang="en-US" sz="2400">
                <a:latin typeface="ＭＳ ゴシック" pitchFamily="49" charset="-128"/>
                <a:ea typeface="ＭＳ ゴシック" pitchFamily="49" charset="-128"/>
              </a:rPr>
              <a:t>（歳）</a:t>
            </a:r>
          </a:p>
        </p:txBody>
      </p:sp>
      <p:sp>
        <p:nvSpPr>
          <p:cNvPr id="26" name="Text Box 28"/>
          <p:cNvSpPr txBox="1">
            <a:spLocks noChangeArrowheads="1"/>
          </p:cNvSpPr>
          <p:nvPr/>
        </p:nvSpPr>
        <p:spPr bwMode="auto">
          <a:xfrm>
            <a:off x="1547713" y="4192587"/>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ＭＳ ゴシック" pitchFamily="49" charset="-128"/>
                <a:ea typeface="ＭＳ ゴシック" pitchFamily="49" charset="-128"/>
              </a:rPr>
              <a:t>20</a:t>
            </a:r>
          </a:p>
        </p:txBody>
      </p:sp>
      <p:sp>
        <p:nvSpPr>
          <p:cNvPr id="27" name="Text Box 29"/>
          <p:cNvSpPr txBox="1">
            <a:spLocks noChangeArrowheads="1"/>
          </p:cNvSpPr>
          <p:nvPr/>
        </p:nvSpPr>
        <p:spPr bwMode="auto">
          <a:xfrm>
            <a:off x="1547713" y="3184524"/>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a:latin typeface="ＭＳ ゴシック" pitchFamily="49" charset="-128"/>
                <a:ea typeface="ＭＳ ゴシック" pitchFamily="49" charset="-128"/>
              </a:rPr>
              <a:t>40</a:t>
            </a:r>
          </a:p>
        </p:txBody>
      </p:sp>
      <p:sp>
        <p:nvSpPr>
          <p:cNvPr id="28" name="Text Box 30"/>
          <p:cNvSpPr txBox="1">
            <a:spLocks noChangeArrowheads="1"/>
          </p:cNvSpPr>
          <p:nvPr/>
        </p:nvSpPr>
        <p:spPr bwMode="auto">
          <a:xfrm>
            <a:off x="1547713" y="2176462"/>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ＭＳ ゴシック" pitchFamily="49" charset="-128"/>
                <a:ea typeface="ＭＳ ゴシック" pitchFamily="49" charset="-128"/>
              </a:rPr>
              <a:t>60</a:t>
            </a:r>
          </a:p>
        </p:txBody>
      </p:sp>
      <p:sp>
        <p:nvSpPr>
          <p:cNvPr id="29" name="Text Box 31"/>
          <p:cNvSpPr txBox="1">
            <a:spLocks noChangeArrowheads="1"/>
          </p:cNvSpPr>
          <p:nvPr/>
        </p:nvSpPr>
        <p:spPr bwMode="auto">
          <a:xfrm>
            <a:off x="1547713" y="1168399"/>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ＭＳ ゴシック" pitchFamily="49" charset="-128"/>
                <a:ea typeface="ＭＳ ゴシック" pitchFamily="49" charset="-128"/>
              </a:rPr>
              <a:t>80</a:t>
            </a:r>
          </a:p>
        </p:txBody>
      </p:sp>
      <p:sp>
        <p:nvSpPr>
          <p:cNvPr id="30" name="Text Box 32"/>
          <p:cNvSpPr txBox="1">
            <a:spLocks noChangeArrowheads="1"/>
          </p:cNvSpPr>
          <p:nvPr/>
        </p:nvSpPr>
        <p:spPr bwMode="auto">
          <a:xfrm>
            <a:off x="993715" y="458616"/>
            <a:ext cx="553998" cy="5324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400" dirty="0">
                <a:latin typeface="ＭＳ ゴシック" pitchFamily="49" charset="-128"/>
                <a:ea typeface="ＭＳ ゴシック" pitchFamily="49" charset="-128"/>
              </a:rPr>
              <a:t>中～高度の皮膚のシワのある人（％）</a:t>
            </a:r>
          </a:p>
        </p:txBody>
      </p:sp>
      <p:sp>
        <p:nvSpPr>
          <p:cNvPr id="31" name="Text Box 33"/>
          <p:cNvSpPr txBox="1">
            <a:spLocks noChangeArrowheads="1"/>
          </p:cNvSpPr>
          <p:nvPr/>
        </p:nvSpPr>
        <p:spPr bwMode="auto">
          <a:xfrm>
            <a:off x="2190690" y="4121149"/>
            <a:ext cx="55399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400">
                <a:latin typeface="ＭＳ ゴシック" pitchFamily="49" charset="-128"/>
                <a:ea typeface="ＭＳ ゴシック" pitchFamily="49" charset="-128"/>
              </a:rPr>
              <a:t>非喫煙</a:t>
            </a:r>
          </a:p>
        </p:txBody>
      </p:sp>
      <p:sp>
        <p:nvSpPr>
          <p:cNvPr id="32" name="Text Box 34"/>
          <p:cNvSpPr txBox="1">
            <a:spLocks noChangeArrowheads="1"/>
          </p:cNvSpPr>
          <p:nvPr/>
        </p:nvSpPr>
        <p:spPr bwMode="auto">
          <a:xfrm>
            <a:off x="2587565" y="3544887"/>
            <a:ext cx="553998"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400">
                <a:latin typeface="ＭＳ ゴシック" pitchFamily="49" charset="-128"/>
                <a:ea typeface="ＭＳ ゴシック" pitchFamily="49" charset="-128"/>
              </a:rPr>
              <a:t>過去喫煙</a:t>
            </a:r>
          </a:p>
        </p:txBody>
      </p:sp>
      <p:sp>
        <p:nvSpPr>
          <p:cNvPr id="33" name="Text Box 35"/>
          <p:cNvSpPr txBox="1">
            <a:spLocks noChangeArrowheads="1"/>
          </p:cNvSpPr>
          <p:nvPr/>
        </p:nvSpPr>
        <p:spPr bwMode="auto">
          <a:xfrm>
            <a:off x="2982853" y="3184524"/>
            <a:ext cx="55399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400">
                <a:latin typeface="ＭＳ ゴシック" pitchFamily="49" charset="-128"/>
                <a:ea typeface="ＭＳ ゴシック" pitchFamily="49" charset="-128"/>
              </a:rPr>
              <a:t>現喫煙</a:t>
            </a:r>
          </a:p>
        </p:txBody>
      </p:sp>
      <p:sp>
        <p:nvSpPr>
          <p:cNvPr id="34" name="Text Box 36"/>
          <p:cNvSpPr txBox="1">
            <a:spLocks noChangeArrowheads="1"/>
          </p:cNvSpPr>
          <p:nvPr/>
        </p:nvSpPr>
        <p:spPr bwMode="auto">
          <a:xfrm>
            <a:off x="890131" y="6096658"/>
            <a:ext cx="8084264"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err="1">
                <a:latin typeface="ＭＳ ゴシック" pitchFamily="49" charset="-128"/>
                <a:ea typeface="ＭＳ ゴシック" pitchFamily="49" charset="-128"/>
              </a:rPr>
              <a:t>Castelo-Branco</a:t>
            </a:r>
            <a:r>
              <a:rPr lang="en-US" altLang="ja-JP" sz="1400" dirty="0">
                <a:latin typeface="ＭＳ ゴシック" pitchFamily="49" charset="-128"/>
                <a:ea typeface="ＭＳ ゴシック" pitchFamily="49" charset="-128"/>
              </a:rPr>
              <a:t> C, et al. </a:t>
            </a:r>
            <a:r>
              <a:rPr lang="en-US" altLang="ja-JP" sz="1400" dirty="0" err="1" smtClean="0">
                <a:latin typeface="ＭＳ ゴシック" pitchFamily="49" charset="-128"/>
                <a:ea typeface="ＭＳ ゴシック" pitchFamily="49" charset="-128"/>
              </a:rPr>
              <a:t>Maturitas</a:t>
            </a:r>
            <a:r>
              <a:rPr lang="en-US" altLang="ja-JP" sz="1400" dirty="0" smtClean="0">
                <a:latin typeface="ＭＳ ゴシック" pitchFamily="49" charset="-128"/>
                <a:ea typeface="ＭＳ ゴシック" pitchFamily="49" charset="-128"/>
              </a:rPr>
              <a:t> 29; </a:t>
            </a:r>
            <a:r>
              <a:rPr lang="en-US" altLang="ja-JP" sz="1400" dirty="0">
                <a:latin typeface="ＭＳ ゴシック" pitchFamily="49" charset="-128"/>
                <a:ea typeface="ＭＳ ゴシック" pitchFamily="49" charset="-128"/>
              </a:rPr>
              <a:t>75, 1998</a:t>
            </a:r>
            <a:r>
              <a:rPr lang="en-US" altLang="ja-JP" sz="1400" dirty="0" smtClean="0">
                <a:latin typeface="ＭＳ ゴシック" pitchFamily="49" charset="-128"/>
                <a:ea typeface="ＭＳ ゴシック" pitchFamily="49" charset="-128"/>
              </a:rPr>
              <a:t>.</a:t>
            </a:r>
          </a:p>
          <a:p>
            <a:r>
              <a:rPr lang="ja-JP" altLang="en-US" sz="1400" dirty="0">
                <a:latin typeface="ＭＳ ゴシック" pitchFamily="49" charset="-128"/>
                <a:ea typeface="ＭＳ ゴシック" pitchFamily="49" charset="-128"/>
              </a:rPr>
              <a:t>日本内科学会旧認定内科専門医会タバコ対策推進委員会制作／喫煙と健康に関するスライド集</a:t>
            </a:r>
            <a:r>
              <a:rPr lang="ja-JP" altLang="en-US" sz="1400" dirty="0" smtClean="0">
                <a:latin typeface="ＭＳ ゴシック" pitchFamily="49" charset="-128"/>
                <a:ea typeface="ＭＳ ゴシック" pitchFamily="49" charset="-128"/>
              </a:rPr>
              <a:t>より</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714908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962" y="1916832"/>
            <a:ext cx="8252784" cy="2952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2" name="タイトル 1"/>
          <p:cNvSpPr>
            <a:spLocks noGrp="1"/>
          </p:cNvSpPr>
          <p:nvPr>
            <p:ph type="title"/>
          </p:nvPr>
        </p:nvSpPr>
        <p:spPr/>
        <p:txBody>
          <a:bodyPr>
            <a:normAutofit/>
          </a:bodyPr>
          <a:lstStyle/>
          <a:p>
            <a:r>
              <a:rPr kumimoji="1" lang="ja-JP" altLang="en-US" sz="3600" dirty="0" smtClean="0">
                <a:latin typeface="ＭＳ ゴシック" pitchFamily="49" charset="-128"/>
                <a:ea typeface="ＭＳ ゴシック" pitchFamily="49" charset="-128"/>
              </a:rPr>
              <a:t>“喫煙は皮</a:t>
            </a:r>
            <a:r>
              <a:rPr kumimoji="1" lang="ja-JP" altLang="en-US" sz="3600" dirty="0" err="1" smtClean="0">
                <a:latin typeface="ＭＳ ゴシック" pitchFamily="49" charset="-128"/>
                <a:ea typeface="ＭＳ ゴシック" pitchFamily="49" charset="-128"/>
              </a:rPr>
              <a:t>ふの</a:t>
            </a:r>
            <a:r>
              <a:rPr kumimoji="1" lang="ja-JP" altLang="en-US" sz="3600" dirty="0" smtClean="0">
                <a:latin typeface="ＭＳ ゴシック" pitchFamily="49" charset="-128"/>
                <a:ea typeface="ＭＳ ゴシック" pitchFamily="49" charset="-128"/>
              </a:rPr>
              <a:t>老化を促進する”</a:t>
            </a:r>
            <a:endParaRPr kumimoji="1" lang="ja-JP" altLang="en-US" sz="36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20613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3127" y="1772816"/>
            <a:ext cx="8397746" cy="3312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2" name="タイトル 1"/>
          <p:cNvSpPr>
            <a:spLocks noGrp="1"/>
          </p:cNvSpPr>
          <p:nvPr>
            <p:ph type="title"/>
          </p:nvPr>
        </p:nvSpPr>
        <p:spPr/>
        <p:txBody>
          <a:bodyPr>
            <a:normAutofit/>
          </a:bodyPr>
          <a:lstStyle/>
          <a:p>
            <a:r>
              <a:rPr kumimoji="1" lang="ja-JP" altLang="en-US" sz="2000" b="1" dirty="0" smtClean="0">
                <a:latin typeface="ＭＳ ゴシック" pitchFamily="49" charset="-128"/>
                <a:ea typeface="ＭＳ ゴシック" pitchFamily="49" charset="-128"/>
              </a:rPr>
              <a:t>“タバコ煙にはベンゼン、ニトロソアミン、ホルムアルデヒド、</a:t>
            </a:r>
            <a:r>
              <a:rPr kumimoji="1" lang="en-US" altLang="ja-JP" sz="2000" b="1" dirty="0" smtClean="0">
                <a:latin typeface="ＭＳ ゴシック" pitchFamily="49" charset="-128"/>
                <a:ea typeface="ＭＳ ゴシック" pitchFamily="49" charset="-128"/>
              </a:rPr>
              <a:t/>
            </a:r>
            <a:br>
              <a:rPr kumimoji="1" lang="en-US" altLang="ja-JP" sz="2000" b="1" dirty="0" smtClean="0">
                <a:latin typeface="ＭＳ ゴシック" pitchFamily="49" charset="-128"/>
                <a:ea typeface="ＭＳ ゴシック" pitchFamily="49" charset="-128"/>
              </a:rPr>
            </a:br>
            <a:r>
              <a:rPr kumimoji="1" lang="ja-JP" altLang="en-US" sz="2000" b="1" dirty="0" smtClean="0">
                <a:latin typeface="ＭＳ ゴシック" pitchFamily="49" charset="-128"/>
                <a:ea typeface="ＭＳ ゴシック" pitchFamily="49" charset="-128"/>
              </a:rPr>
              <a:t>シアン化水素が含まれている”</a:t>
            </a:r>
            <a:endParaRPr kumimoji="1" lang="ja-JP" altLang="en-US" sz="2000"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4814360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3" name="Picture 11" descr="Twins, 22, made up to show how they would look at 40 if Kirsty, left, was a smoker and Kelly, right, was not"/>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900113" y="1557338"/>
            <a:ext cx="7416800" cy="4449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4764" name="Text Box 12"/>
          <p:cNvSpPr txBox="1">
            <a:spLocks noChangeArrowheads="1"/>
          </p:cNvSpPr>
          <p:nvPr/>
        </p:nvSpPr>
        <p:spPr bwMode="auto">
          <a:xfrm>
            <a:off x="755576" y="6237312"/>
            <a:ext cx="817403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a:latin typeface="ＭＳ ゴシック" pitchFamily="49" charset="-128"/>
                <a:ea typeface="ＭＳ ゴシック" pitchFamily="49" charset="-128"/>
              </a:rPr>
              <a:t>BBC </a:t>
            </a:r>
            <a:r>
              <a:rPr lang="en-US" altLang="ja-JP" sz="1400" dirty="0" smtClean="0">
                <a:latin typeface="ＭＳ ゴシック" pitchFamily="49" charset="-128"/>
                <a:ea typeface="ＭＳ ゴシック" pitchFamily="49" charset="-128"/>
              </a:rPr>
              <a:t>NEWS</a:t>
            </a:r>
            <a:r>
              <a:rPr lang="ja-JP" altLang="en-US" sz="1400" dirty="0" smtClean="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http</a:t>
            </a:r>
            <a:r>
              <a:rPr lang="en-US" altLang="ja-JP" sz="1400" dirty="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news.bbc.co.uk/1/hi/health/1566191.stm</a:t>
            </a:r>
          </a:p>
          <a:p>
            <a:r>
              <a:rPr lang="ja-JP" altLang="en-US" sz="14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74767" name="Rectangle 15"/>
          <p:cNvSpPr>
            <a:spLocks noGrp="1" noChangeArrowheads="1"/>
          </p:cNvSpPr>
          <p:nvPr>
            <p:ph type="title"/>
          </p:nvPr>
        </p:nvSpPr>
        <p:spPr>
          <a:xfrm>
            <a:off x="467544" y="188640"/>
            <a:ext cx="8229600" cy="1143000"/>
          </a:xfrm>
        </p:spPr>
        <p:txBody>
          <a:bodyPr>
            <a:normAutofit fontScale="90000"/>
          </a:bodyPr>
          <a:lstStyle/>
          <a:p>
            <a:r>
              <a:rPr lang="ja-JP" altLang="en-US" sz="4000" dirty="0">
                <a:latin typeface="ＭＳ ゴシック" pitchFamily="49" charset="-128"/>
                <a:ea typeface="ＭＳ ゴシック" pitchFamily="49" charset="-128"/>
              </a:rPr>
              <a:t>喫煙と非喫煙</a:t>
            </a:r>
            <a:br>
              <a:rPr lang="ja-JP" altLang="en-US" sz="4000" dirty="0">
                <a:latin typeface="ＭＳ ゴシック" pitchFamily="49" charset="-128"/>
                <a:ea typeface="ＭＳ ゴシック" pitchFamily="49" charset="-128"/>
              </a:rPr>
            </a:br>
            <a:r>
              <a:rPr lang="ja-JP" altLang="en-US" sz="4000" dirty="0">
                <a:latin typeface="ＭＳ ゴシック" pitchFamily="49" charset="-128"/>
                <a:ea typeface="ＭＳ ゴシック" pitchFamily="49" charset="-128"/>
              </a:rPr>
              <a:t>双子の皮膚の老化</a:t>
            </a:r>
          </a:p>
        </p:txBody>
      </p:sp>
    </p:spTree>
    <p:extLst>
      <p:ext uri="{BB962C8B-B14F-4D97-AF65-F5344CB8AC3E}">
        <p14:creationId xmlns="" xmlns:p14="http://schemas.microsoft.com/office/powerpoint/2010/main" val="33413173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9"/>
            <a:ext cx="7772400" cy="1152128"/>
          </a:xfrm>
        </p:spPr>
        <p:txBody>
          <a:bodyPr>
            <a:normAutofit/>
          </a:bodyPr>
          <a:lstStyle/>
          <a:p>
            <a:r>
              <a:rPr lang="ja-JP" altLang="en-US" sz="3200" dirty="0" smtClean="0">
                <a:ea typeface="ＭＳ ゴシック" pitchFamily="49" charset="-128"/>
              </a:rPr>
              <a:t>非喫煙者と喫煙者</a:t>
            </a:r>
            <a:r>
              <a:rPr lang="ja-JP" altLang="en-US" sz="3200" dirty="0">
                <a:ea typeface="ＭＳ ゴシック" pitchFamily="49" charset="-128"/>
              </a:rPr>
              <a:t/>
            </a:r>
            <a:br>
              <a:rPr lang="ja-JP" altLang="en-US" sz="3200" dirty="0">
                <a:ea typeface="ＭＳ ゴシック" pitchFamily="49" charset="-128"/>
              </a:rPr>
            </a:br>
            <a:r>
              <a:rPr lang="ja-JP" altLang="en-US" sz="3200" dirty="0">
                <a:ea typeface="ＭＳ ゴシック" pitchFamily="49" charset="-128"/>
              </a:rPr>
              <a:t>何が違うと思いますか</a:t>
            </a:r>
            <a:endParaRPr lang="zh-TW" altLang="en-US" sz="3200" dirty="0">
              <a:latin typeface="ＭＳ ゴシック" pitchFamily="49" charset="-128"/>
              <a:ea typeface="ＭＳ ゴシック" pitchFamily="49" charset="-128"/>
            </a:endParaRPr>
          </a:p>
        </p:txBody>
      </p:sp>
      <p:pic>
        <p:nvPicPr>
          <p:cNvPr id="4" name="Picture 38" descr="40Mo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829950" y="3891426"/>
            <a:ext cx="2732087" cy="21859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39" descr="40M40P"/>
          <p:cNvPicPr>
            <a:picLocks noChangeAspect="1" noChangeArrowheads="1"/>
          </p:cNvPicPr>
          <p:nvPr/>
        </p:nvPicPr>
        <p:blipFill>
          <a:blip r:embed="rId4" cstate="print">
            <a:extLst>
              <a:ext uri="{28A0092B-C50C-407E-A947-70E740481C1C}">
                <a14:useLocalDpi xmlns="" xmlns:a14="http://schemas.microsoft.com/office/drawing/2010/main" val="0"/>
              </a:ext>
            </a:extLst>
          </a:blip>
          <a:srcRect r="1543"/>
          <a:stretch>
            <a:fillRect/>
          </a:stretch>
        </p:blipFill>
        <p:spPr>
          <a:xfrm>
            <a:off x="5582925" y="3891426"/>
            <a:ext cx="2736850" cy="21859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 name="Picture 40" descr="20F0P"/>
          <p:cNvPicPr>
            <a:picLocks noChangeAspect="1" noChangeArrowheads="1"/>
          </p:cNvPicPr>
          <p:nvPr/>
        </p:nvPicPr>
        <p:blipFill>
          <a:blip r:embed="rId5" cstate="print">
            <a:extLst>
              <a:ext uri="{28A0092B-C50C-407E-A947-70E740481C1C}">
                <a14:useLocalDpi xmlns="" xmlns:a14="http://schemas.microsoft.com/office/drawing/2010/main" val="0"/>
              </a:ext>
            </a:extLst>
          </a:blip>
          <a:srcRect l="3827" r="3288" b="4790"/>
          <a:stretch>
            <a:fillRect/>
          </a:stretch>
        </p:blipFill>
        <p:spPr>
          <a:xfrm>
            <a:off x="826775" y="1587964"/>
            <a:ext cx="2735262" cy="2082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 name="Picture 41" descr="20F20P"/>
          <p:cNvPicPr>
            <a:picLocks noChangeAspect="1" noChangeArrowheads="1"/>
          </p:cNvPicPr>
          <p:nvPr/>
        </p:nvPicPr>
        <p:blipFill>
          <a:blip r:embed="rId6" cstate="print">
            <a:lum bright="6000"/>
            <a:extLst>
              <a:ext uri="{28A0092B-C50C-407E-A947-70E740481C1C}">
                <a14:useLocalDpi xmlns="" xmlns:a14="http://schemas.microsoft.com/office/drawing/2010/main" val="0"/>
              </a:ext>
            </a:extLst>
          </a:blip>
          <a:srcRect/>
          <a:stretch>
            <a:fillRect/>
          </a:stretch>
        </p:blipFill>
        <p:spPr>
          <a:xfrm>
            <a:off x="5582925" y="1514939"/>
            <a:ext cx="2771775" cy="21875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 name="Text Box 42"/>
          <p:cNvSpPr txBox="1">
            <a:spLocks noChangeArrowheads="1"/>
          </p:cNvSpPr>
          <p:nvPr/>
        </p:nvSpPr>
        <p:spPr bwMode="auto">
          <a:xfrm>
            <a:off x="3566800" y="1927689"/>
            <a:ext cx="172354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ＭＳ ゴシック" pitchFamily="49" charset="-128"/>
                <a:ea typeface="ＭＳ ゴシック" pitchFamily="49" charset="-128"/>
              </a:rPr>
              <a:t>20</a:t>
            </a:r>
            <a:r>
              <a:rPr lang="ja-JP" altLang="en-US" sz="2400">
                <a:latin typeface="ＭＳ ゴシック" pitchFamily="49" charset="-128"/>
                <a:ea typeface="ＭＳ ゴシック" pitchFamily="49" charset="-128"/>
              </a:rPr>
              <a:t>歳代女性</a:t>
            </a:r>
          </a:p>
        </p:txBody>
      </p:sp>
      <p:sp>
        <p:nvSpPr>
          <p:cNvPr id="9" name="Text Box 43"/>
          <p:cNvSpPr txBox="1">
            <a:spLocks noChangeArrowheads="1"/>
          </p:cNvSpPr>
          <p:nvPr/>
        </p:nvSpPr>
        <p:spPr bwMode="auto">
          <a:xfrm>
            <a:off x="3495362" y="4447051"/>
            <a:ext cx="172354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ＭＳ ゴシック" pitchFamily="49" charset="-128"/>
                <a:ea typeface="ＭＳ ゴシック" pitchFamily="49" charset="-128"/>
              </a:rPr>
              <a:t>40</a:t>
            </a:r>
            <a:r>
              <a:rPr lang="ja-JP" altLang="en-US" sz="2400">
                <a:latin typeface="ＭＳ ゴシック" pitchFamily="49" charset="-128"/>
                <a:ea typeface="ＭＳ ゴシック" pitchFamily="49" charset="-128"/>
              </a:rPr>
              <a:t>歳代男性</a:t>
            </a:r>
          </a:p>
        </p:txBody>
      </p:sp>
      <p:sp>
        <p:nvSpPr>
          <p:cNvPr id="10" name="AutoShape 44"/>
          <p:cNvSpPr>
            <a:spLocks noChangeArrowheads="1"/>
          </p:cNvSpPr>
          <p:nvPr/>
        </p:nvSpPr>
        <p:spPr bwMode="auto">
          <a:xfrm>
            <a:off x="3711262" y="4972514"/>
            <a:ext cx="1727200" cy="503237"/>
          </a:xfrm>
          <a:prstGeom prst="leftRightArrow">
            <a:avLst>
              <a:gd name="adj1" fmla="val 50000"/>
              <a:gd name="adj2" fmla="val 68644"/>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latin typeface="ＭＳ ゴシック" pitchFamily="49" charset="-128"/>
              <a:ea typeface="ＭＳ ゴシック" pitchFamily="49" charset="-128"/>
            </a:endParaRPr>
          </a:p>
        </p:txBody>
      </p:sp>
      <p:sp>
        <p:nvSpPr>
          <p:cNvPr id="11" name="AutoShape 45"/>
          <p:cNvSpPr>
            <a:spLocks noChangeArrowheads="1"/>
          </p:cNvSpPr>
          <p:nvPr/>
        </p:nvSpPr>
        <p:spPr bwMode="auto">
          <a:xfrm>
            <a:off x="3711262" y="2451564"/>
            <a:ext cx="1727200" cy="503237"/>
          </a:xfrm>
          <a:prstGeom prst="leftRightArrow">
            <a:avLst>
              <a:gd name="adj1" fmla="val 50000"/>
              <a:gd name="adj2" fmla="val 68644"/>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latin typeface="ＭＳ ゴシック" pitchFamily="49" charset="-128"/>
              <a:ea typeface="ＭＳ ゴシック" pitchFamily="49" charset="-128"/>
            </a:endParaRPr>
          </a:p>
        </p:txBody>
      </p:sp>
      <p:sp>
        <p:nvSpPr>
          <p:cNvPr id="12" name="Rectangle 46"/>
          <p:cNvSpPr>
            <a:spLocks noChangeArrowheads="1"/>
          </p:cNvSpPr>
          <p:nvPr/>
        </p:nvSpPr>
        <p:spPr bwMode="auto">
          <a:xfrm>
            <a:off x="856725" y="6237312"/>
            <a:ext cx="817403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1400" dirty="0">
                <a:latin typeface="ＭＳ ゴシック" pitchFamily="49" charset="-128"/>
                <a:ea typeface="ＭＳ ゴシック" pitchFamily="49" charset="-128"/>
              </a:rPr>
              <a:t>三村歯科医院（京都）三村善郎歯科医師　</a:t>
            </a:r>
            <a:r>
              <a:rPr lang="ja-JP" altLang="en-US" sz="1400" dirty="0" smtClean="0">
                <a:latin typeface="ＭＳ ゴシック" pitchFamily="49" charset="-128"/>
                <a:ea typeface="ＭＳ ゴシック" pitchFamily="49" charset="-128"/>
              </a:rPr>
              <a:t>提供</a:t>
            </a:r>
            <a:endParaRPr lang="en-US" altLang="ja-JP" sz="1400" dirty="0" smtClean="0">
              <a:latin typeface="ＭＳ ゴシック" pitchFamily="49" charset="-128"/>
              <a:ea typeface="ＭＳ ゴシック" pitchFamily="49" charset="-128"/>
            </a:endParaRPr>
          </a:p>
          <a:p>
            <a:r>
              <a:rPr lang="ja-JP" altLang="en-US" sz="1400" dirty="0" smtClean="0">
                <a:latin typeface="ＭＳ ゴシック" pitchFamily="49" charset="-128"/>
                <a:ea typeface="ＭＳ ゴシック" pitchFamily="49" charset="-128"/>
              </a:rPr>
              <a:t>日本</a:t>
            </a:r>
            <a:r>
              <a:rPr lang="ja-JP" altLang="en-US" sz="1400" dirty="0">
                <a:latin typeface="ＭＳ ゴシック" pitchFamily="49" charset="-128"/>
                <a:ea typeface="ＭＳ ゴシック" pitchFamily="49" charset="-128"/>
              </a:rPr>
              <a:t>内科学会旧認定内科専門医会タバコ対策推進委員会制作／喫煙と健康に関するスライド集</a:t>
            </a:r>
            <a:r>
              <a:rPr lang="ja-JP" altLang="en-US" sz="1400" dirty="0" smtClean="0">
                <a:latin typeface="ＭＳ ゴシック" pitchFamily="49" charset="-128"/>
                <a:ea typeface="ＭＳ ゴシック" pitchFamily="49" charset="-128"/>
              </a:rPr>
              <a:t>より </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4015634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720080"/>
          </a:xfrm>
        </p:spPr>
        <p:txBody>
          <a:bodyPr>
            <a:normAutofit/>
          </a:bodyPr>
          <a:lstStyle/>
          <a:p>
            <a:r>
              <a:rPr lang="ja-JP" altLang="en-US" sz="3600" dirty="0">
                <a:latin typeface="ＭＳ ゴシック" pitchFamily="49" charset="-128"/>
                <a:ea typeface="ＭＳ ゴシック" pitchFamily="49" charset="-128"/>
              </a:rPr>
              <a:t>タバコは歯茎を黒くします</a:t>
            </a:r>
            <a:endParaRPr lang="zh-TW" altLang="en-US" sz="3600" dirty="0">
              <a:latin typeface="ＭＳ ゴシック" pitchFamily="49" charset="-128"/>
              <a:ea typeface="ＭＳ ゴシック" pitchFamily="49" charset="-128"/>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1377435100"/>
              </p:ext>
            </p:extLst>
          </p:nvPr>
        </p:nvGraphicFramePr>
        <p:xfrm>
          <a:off x="395288" y="1379538"/>
          <a:ext cx="7859712" cy="4465637"/>
        </p:xfrm>
        <a:graphic>
          <a:graphicData uri="http://schemas.openxmlformats.org/presentationml/2006/ole">
            <p:oleObj spid="_x0000_s10402" name="グラフ" r:id="rId4" imgW="8229600" imgH="4524225" progId="MSGraph.Chart.8">
              <p:embed followColorScheme="full"/>
            </p:oleObj>
          </a:graphicData>
        </a:graphic>
      </p:graphicFrame>
      <p:sp>
        <p:nvSpPr>
          <p:cNvPr id="5" name="Text Box 4"/>
          <p:cNvSpPr txBox="1">
            <a:spLocks noChangeArrowheads="1"/>
          </p:cNvSpPr>
          <p:nvPr/>
        </p:nvSpPr>
        <p:spPr bwMode="auto">
          <a:xfrm>
            <a:off x="1931794" y="6237312"/>
            <a:ext cx="703269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ＭＳ ゴシック" pitchFamily="49" charset="-128"/>
                <a:ea typeface="ＭＳ ゴシック" pitchFamily="49" charset="-128"/>
              </a:rPr>
              <a:t>埴岡 隆ら</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日本口腔衛生学会雑誌 </a:t>
            </a:r>
            <a:r>
              <a:rPr lang="en-US" altLang="ja-JP" sz="1200" dirty="0" smtClean="0">
                <a:latin typeface="ＭＳ ゴシック" pitchFamily="49" charset="-128"/>
                <a:ea typeface="ＭＳ ゴシック" pitchFamily="49" charset="-128"/>
              </a:rPr>
              <a:t>43; 40-47, </a:t>
            </a:r>
            <a:r>
              <a:rPr lang="en-US" altLang="ja-JP" sz="1200" dirty="0">
                <a:latin typeface="ＭＳ ゴシック" pitchFamily="49" charset="-128"/>
                <a:ea typeface="ＭＳ ゴシック" pitchFamily="49" charset="-128"/>
              </a:rPr>
              <a:t>1993</a:t>
            </a:r>
            <a:r>
              <a:rPr lang="en-US" altLang="ja-JP" sz="1200" dirty="0" smtClean="0">
                <a:latin typeface="ＭＳ ゴシック" pitchFamily="49" charset="-128"/>
                <a:ea typeface="ＭＳ ゴシック" pitchFamily="49" charset="-128"/>
              </a:rPr>
              <a:t>.</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6" name="Text Box 5"/>
          <p:cNvSpPr txBox="1">
            <a:spLocks noChangeArrowheads="1"/>
          </p:cNvSpPr>
          <p:nvPr/>
        </p:nvSpPr>
        <p:spPr bwMode="auto">
          <a:xfrm>
            <a:off x="1547813" y="5589588"/>
            <a:ext cx="6915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a:latin typeface="ＭＳ ゴシック" pitchFamily="49" charset="-128"/>
                <a:ea typeface="ＭＳ ゴシック" pitchFamily="49" charset="-128"/>
              </a:rPr>
              <a:t>色は簡単に消えません．タバコをやめてから</a:t>
            </a:r>
            <a:r>
              <a:rPr lang="en-US" altLang="ja-JP" sz="2000">
                <a:latin typeface="ＭＳ ゴシック" pitchFamily="49" charset="-128"/>
                <a:ea typeface="ＭＳ ゴシック" pitchFamily="49" charset="-128"/>
              </a:rPr>
              <a:t>3</a:t>
            </a:r>
            <a:r>
              <a:rPr lang="ja-JP" altLang="en-US" sz="2000">
                <a:latin typeface="ＭＳ ゴシック" pitchFamily="49" charset="-128"/>
                <a:ea typeface="ＭＳ ゴシック" pitchFamily="49" charset="-128"/>
              </a:rPr>
              <a:t>年は必要です</a:t>
            </a:r>
          </a:p>
        </p:txBody>
      </p:sp>
      <p:sp>
        <p:nvSpPr>
          <p:cNvPr id="7" name="Text Box 10"/>
          <p:cNvSpPr txBox="1">
            <a:spLocks noChangeArrowheads="1"/>
          </p:cNvSpPr>
          <p:nvPr/>
        </p:nvSpPr>
        <p:spPr bwMode="auto">
          <a:xfrm>
            <a:off x="300077" y="1820863"/>
            <a:ext cx="553998" cy="34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400">
                <a:latin typeface="ＭＳ ゴシック" pitchFamily="49" charset="-128"/>
                <a:ea typeface="ＭＳ ゴシック" pitchFamily="49" charset="-128"/>
              </a:rPr>
              <a:t>歯肉のメラニン色素沈着</a:t>
            </a:r>
          </a:p>
        </p:txBody>
      </p:sp>
      <p:sp>
        <p:nvSpPr>
          <p:cNvPr id="8" name="Text Box 11"/>
          <p:cNvSpPr txBox="1">
            <a:spLocks noChangeArrowheads="1"/>
          </p:cNvSpPr>
          <p:nvPr/>
        </p:nvSpPr>
        <p:spPr bwMode="auto">
          <a:xfrm>
            <a:off x="603250" y="1049338"/>
            <a:ext cx="793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latin typeface="ＭＳ ゴシック" pitchFamily="49" charset="-128"/>
                <a:ea typeface="ＭＳ ゴシック" pitchFamily="49" charset="-128"/>
              </a:rPr>
              <a:t>(</a:t>
            </a:r>
            <a:r>
              <a:rPr lang="ja-JP" altLang="en-US" sz="2400" dirty="0">
                <a:latin typeface="ＭＳ ゴシック" pitchFamily="49" charset="-128"/>
                <a:ea typeface="ＭＳ ゴシック" pitchFamily="49" charset="-128"/>
              </a:rPr>
              <a:t>％</a:t>
            </a:r>
            <a:r>
              <a:rPr lang="en-US" altLang="ja-JP" sz="2400" dirty="0">
                <a:latin typeface="ＭＳ ゴシック" pitchFamily="49" charset="-128"/>
                <a:ea typeface="ＭＳ ゴシック" pitchFamily="49" charset="-128"/>
              </a:rPr>
              <a:t>)</a:t>
            </a:r>
          </a:p>
        </p:txBody>
      </p:sp>
    </p:spTree>
    <p:extLst>
      <p:ext uri="{BB962C8B-B14F-4D97-AF65-F5344CB8AC3E}">
        <p14:creationId xmlns="" xmlns:p14="http://schemas.microsoft.com/office/powerpoint/2010/main" val="34626856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latin typeface="ＭＳ ゴシック" pitchFamily="49" charset="-128"/>
                <a:ea typeface="ＭＳ ゴシック" pitchFamily="49" charset="-128"/>
              </a:rPr>
              <a:t>吸わない子と吸う子の平均身長（男子）</a:t>
            </a:r>
            <a:endParaRPr kumimoji="1" lang="ja-JP" altLang="en-US" sz="2800" dirty="0">
              <a:latin typeface="ＭＳ ゴシック" pitchFamily="49" charset="-128"/>
              <a:ea typeface="ＭＳ ゴシック" pitchFamily="49" charset="-128"/>
            </a:endParaRPr>
          </a:p>
        </p:txBody>
      </p:sp>
      <p:graphicFrame>
        <p:nvGraphicFramePr>
          <p:cNvPr id="4" name="コンテンツ プレースホルダー 3"/>
          <p:cNvGraphicFramePr>
            <a:graphicFrameLocks noGrp="1"/>
          </p:cNvGraphicFramePr>
          <p:nvPr>
            <p:ph idx="1"/>
            <p:extLst>
              <p:ext uri="{D42A27DB-BD31-4B8C-83A1-F6EECF244321}">
                <p14:modId xmlns="" xmlns:p14="http://schemas.microsoft.com/office/powerpoint/2010/main" val="864793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251520" y="1484784"/>
            <a:ext cx="1107996" cy="461665"/>
          </a:xfrm>
          <a:prstGeom prst="rect">
            <a:avLst/>
          </a:prstGeom>
          <a:noFill/>
        </p:spPr>
        <p:txBody>
          <a:bodyPr wrap="none" rtlCol="0">
            <a:spAutoFit/>
          </a:bodyPr>
          <a:lstStyle/>
          <a:p>
            <a:r>
              <a:rPr kumimoji="1" lang="ja-JP" altLang="en-US" sz="2400" dirty="0" smtClean="0">
                <a:latin typeface="ＭＳ ゴシック" pitchFamily="49" charset="-128"/>
                <a:ea typeface="ＭＳ ゴシック" pitchFamily="49" charset="-128"/>
              </a:rPr>
              <a:t>（</a:t>
            </a:r>
            <a:r>
              <a:rPr kumimoji="1" lang="en-US" altLang="ja-JP" sz="2400" dirty="0" smtClean="0">
                <a:latin typeface="ＭＳ ゴシック" pitchFamily="49" charset="-128"/>
                <a:ea typeface="ＭＳ ゴシック" pitchFamily="49" charset="-128"/>
              </a:rPr>
              <a:t>cm</a:t>
            </a:r>
            <a:r>
              <a:rPr kumimoji="1" lang="ja-JP" altLang="en-US" sz="2400" dirty="0" smtClean="0">
                <a:latin typeface="ＭＳ ゴシック" pitchFamily="49" charset="-128"/>
                <a:ea typeface="ＭＳ ゴシック" pitchFamily="49" charset="-128"/>
              </a:rPr>
              <a:t>）</a:t>
            </a:r>
            <a:endParaRPr kumimoji="1" lang="ja-JP" altLang="en-US" sz="2400" dirty="0">
              <a:latin typeface="ＭＳ ゴシック" pitchFamily="49" charset="-128"/>
              <a:ea typeface="ＭＳ ゴシック" pitchFamily="49" charset="-128"/>
            </a:endParaRPr>
          </a:p>
        </p:txBody>
      </p:sp>
      <p:sp>
        <p:nvSpPr>
          <p:cNvPr id="5" name="正方形/長方形 4"/>
          <p:cNvSpPr/>
          <p:nvPr/>
        </p:nvSpPr>
        <p:spPr>
          <a:xfrm>
            <a:off x="2646555" y="6381328"/>
            <a:ext cx="6480720" cy="307777"/>
          </a:xfrm>
          <a:prstGeom prst="rect">
            <a:avLst/>
          </a:prstGeom>
        </p:spPr>
        <p:txBody>
          <a:bodyPr wrap="square">
            <a:spAutoFit/>
          </a:bodyPr>
          <a:lstStyle/>
          <a:p>
            <a:r>
              <a:rPr lang="en-US" altLang="ja-JP" sz="1400" dirty="0" err="1">
                <a:latin typeface="ＭＳ ゴシック" pitchFamily="49" charset="-128"/>
                <a:ea typeface="ＭＳ ゴシック" pitchFamily="49" charset="-128"/>
              </a:rPr>
              <a:t>Lall</a:t>
            </a:r>
            <a:r>
              <a:rPr lang="en-US" altLang="ja-JP" sz="1400" dirty="0">
                <a:latin typeface="ＭＳ ゴシック" pitchFamily="49" charset="-128"/>
                <a:ea typeface="ＭＳ ゴシック" pitchFamily="49" charset="-128"/>
              </a:rPr>
              <a:t> KB, et al: J </a:t>
            </a:r>
            <a:r>
              <a:rPr lang="en-US" altLang="ja-JP" sz="1400" dirty="0" err="1">
                <a:latin typeface="ＭＳ ゴシック" pitchFamily="49" charset="-128"/>
                <a:ea typeface="ＭＳ ゴシック" pitchFamily="49" charset="-128"/>
              </a:rPr>
              <a:t>Epidemiol</a:t>
            </a:r>
            <a:r>
              <a:rPr lang="en-US" altLang="ja-JP" sz="1400" dirty="0">
                <a:latin typeface="ＭＳ ゴシック" pitchFamily="49" charset="-128"/>
                <a:ea typeface="ＭＳ ゴシック" pitchFamily="49" charset="-128"/>
              </a:rPr>
              <a:t> Community Health. 34: 295–298, 1980. </a:t>
            </a:r>
            <a:endParaRPr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5478573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a:latin typeface="ＭＳ ゴシック" pitchFamily="49" charset="-128"/>
                <a:ea typeface="ＭＳ ゴシック" pitchFamily="49" charset="-128"/>
              </a:rPr>
              <a:t>青少年における喫煙習慣と運動能力</a:t>
            </a:r>
            <a:br>
              <a:rPr lang="ja-JP" altLang="en-US" sz="3200" dirty="0">
                <a:latin typeface="ＭＳ ゴシック" pitchFamily="49" charset="-128"/>
                <a:ea typeface="ＭＳ ゴシック" pitchFamily="49" charset="-128"/>
              </a:rPr>
            </a:br>
            <a:r>
              <a:rPr lang="ja-JP" altLang="en-US" sz="3200" dirty="0">
                <a:latin typeface="ＭＳ ゴシック" pitchFamily="49" charset="-128"/>
                <a:ea typeface="ＭＳ ゴシック" pitchFamily="49" charset="-128"/>
              </a:rPr>
              <a:t>（</a:t>
            </a:r>
            <a:r>
              <a:rPr lang="en-US" altLang="ja-JP" sz="3200" dirty="0">
                <a:latin typeface="ＭＳ ゴシック" pitchFamily="49" charset="-128"/>
                <a:ea typeface="ＭＳ ゴシック" pitchFamily="49" charset="-128"/>
              </a:rPr>
              <a:t>12</a:t>
            </a:r>
            <a:r>
              <a:rPr lang="ja-JP" altLang="en-US" sz="3200" dirty="0">
                <a:latin typeface="ＭＳ ゴシック" pitchFamily="49" charset="-128"/>
                <a:ea typeface="ＭＳ ゴシック" pitchFamily="49" charset="-128"/>
              </a:rPr>
              <a:t>分間走の記録）との関係</a:t>
            </a:r>
            <a:endParaRPr kumimoji="1" lang="ja-JP" altLang="en-US" sz="3200" dirty="0">
              <a:latin typeface="ＭＳ ゴシック" pitchFamily="49" charset="-128"/>
              <a:ea typeface="ＭＳ ゴシック" pitchFamily="49" charset="-128"/>
            </a:endParaRPr>
          </a:p>
        </p:txBody>
      </p:sp>
      <p:graphicFrame>
        <p:nvGraphicFramePr>
          <p:cNvPr id="4" name="コンテンツ プレースホルダー 3"/>
          <p:cNvGraphicFramePr>
            <a:graphicFrameLocks noGrp="1"/>
          </p:cNvGraphicFramePr>
          <p:nvPr>
            <p:ph idx="1"/>
            <p:extLst>
              <p:ext uri="{D42A27DB-BD31-4B8C-83A1-F6EECF244321}">
                <p14:modId xmlns="" xmlns:p14="http://schemas.microsoft.com/office/powerpoint/2010/main" val="10869971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055" t="21265" r="6703" b="29132"/>
          <a:stretch/>
        </p:blipFill>
        <p:spPr bwMode="auto">
          <a:xfrm>
            <a:off x="4860032" y="4293096"/>
            <a:ext cx="1493678" cy="1215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descr="C:\Users\高野義久\1禁煙用\肺癌学会委員会活動\イラスト関係\17-19.12.30\9.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7153" t="9856" r="50000" b="34249"/>
          <a:stretch/>
        </p:blipFill>
        <p:spPr bwMode="auto">
          <a:xfrm>
            <a:off x="6948265" y="1700808"/>
            <a:ext cx="966776" cy="116252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テキスト ボックス 2"/>
          <p:cNvSpPr txBox="1"/>
          <p:nvPr/>
        </p:nvSpPr>
        <p:spPr>
          <a:xfrm>
            <a:off x="8028384" y="5099692"/>
            <a:ext cx="646331" cy="461665"/>
          </a:xfrm>
          <a:prstGeom prst="rect">
            <a:avLst/>
          </a:prstGeom>
          <a:noFill/>
        </p:spPr>
        <p:txBody>
          <a:bodyPr wrap="none" rtlCol="0">
            <a:spAutoFit/>
          </a:bodyPr>
          <a:lstStyle/>
          <a:p>
            <a:r>
              <a:rPr kumimoji="1" lang="en-US" altLang="ja-JP" sz="2400" dirty="0" smtClean="0">
                <a:latin typeface="ＭＳ ゴシック" pitchFamily="49" charset="-128"/>
                <a:ea typeface="ＭＳ ゴシック" pitchFamily="49" charset="-128"/>
              </a:rPr>
              <a:t>(m)</a:t>
            </a:r>
            <a:endParaRPr kumimoji="1" lang="ja-JP" altLang="en-US" sz="2400" dirty="0">
              <a:latin typeface="ＭＳ ゴシック" pitchFamily="49" charset="-128"/>
              <a:ea typeface="ＭＳ ゴシック" pitchFamily="49" charset="-128"/>
            </a:endParaRPr>
          </a:p>
        </p:txBody>
      </p:sp>
      <p:sp>
        <p:nvSpPr>
          <p:cNvPr id="5" name="正方形/長方形 4"/>
          <p:cNvSpPr/>
          <p:nvPr/>
        </p:nvSpPr>
        <p:spPr>
          <a:xfrm>
            <a:off x="4908733" y="6324718"/>
            <a:ext cx="3865161" cy="307777"/>
          </a:xfrm>
          <a:prstGeom prst="rect">
            <a:avLst/>
          </a:prstGeom>
        </p:spPr>
        <p:txBody>
          <a:bodyPr wrap="none">
            <a:spAutoFit/>
          </a:bodyPr>
          <a:lstStyle/>
          <a:p>
            <a:r>
              <a:rPr lang="en-US" altLang="ja-JP" sz="1400" dirty="0">
                <a:latin typeface="ＭＳ ゴシック" pitchFamily="49" charset="-128"/>
                <a:ea typeface="ＭＳ ゴシック" pitchFamily="49" charset="-128"/>
              </a:rPr>
              <a:t>Cooper KH, et al: JAMA 203:189-192, 1968.</a:t>
            </a:r>
          </a:p>
        </p:txBody>
      </p:sp>
    </p:spTree>
    <p:extLst>
      <p:ext uri="{BB962C8B-B14F-4D97-AF65-F5344CB8AC3E}">
        <p14:creationId xmlns="" xmlns:p14="http://schemas.microsoft.com/office/powerpoint/2010/main" val="5894683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672951"/>
            <a:ext cx="7772400" cy="1008112"/>
          </a:xfrm>
        </p:spPr>
        <p:txBody>
          <a:bodyPr>
            <a:normAutofit/>
          </a:bodyPr>
          <a:lstStyle/>
          <a:p>
            <a:r>
              <a:rPr lang="en-US" altLang="zh-TW" sz="4000" dirty="0">
                <a:latin typeface="ＭＳ ゴシック" pitchFamily="49" charset="-128"/>
                <a:ea typeface="ＭＳ ゴシック" pitchFamily="49" charset="-128"/>
              </a:rPr>
              <a:t>Ⅲ</a:t>
            </a:r>
            <a:r>
              <a:rPr lang="zh-TW" altLang="en-US" sz="4000" dirty="0">
                <a:latin typeface="ＭＳ ゴシック" pitchFamily="49" charset="-128"/>
                <a:ea typeface="ＭＳ ゴシック" pitchFamily="49" charset="-128"/>
              </a:rPr>
              <a:t>．</a:t>
            </a:r>
            <a:r>
              <a:rPr lang="zh-TW" altLang="en-US" sz="6000" dirty="0">
                <a:latin typeface="ＭＳ ゴシック" pitchFamily="49" charset="-128"/>
                <a:ea typeface="ＭＳ ゴシック" pitchFamily="49" charset="-128"/>
              </a:rPr>
              <a:t>受</a:t>
            </a:r>
            <a:r>
              <a:rPr lang="zh-TW" altLang="en-US" sz="4000" dirty="0">
                <a:latin typeface="ＭＳ ゴシック" pitchFamily="49" charset="-128"/>
                <a:ea typeface="ＭＳ ゴシック" pitchFamily="49" charset="-128"/>
              </a:rPr>
              <a:t>動喫煙</a:t>
            </a:r>
          </a:p>
        </p:txBody>
      </p:sp>
      <p:pic>
        <p:nvPicPr>
          <p:cNvPr id="12290" name="Picture 2" descr="C:\Users\高野義久\1禁煙用\画像資料\2007日本禁煙学会健康警告デザインJPE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1825079"/>
            <a:ext cx="4916893" cy="39582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テキスト ボックス 1"/>
          <p:cNvSpPr txBox="1"/>
          <p:nvPr/>
        </p:nvSpPr>
        <p:spPr>
          <a:xfrm>
            <a:off x="3026921" y="5857527"/>
            <a:ext cx="3236784" cy="307777"/>
          </a:xfrm>
          <a:prstGeom prst="rect">
            <a:avLst/>
          </a:prstGeom>
          <a:noFill/>
        </p:spPr>
        <p:txBody>
          <a:bodyPr wrap="none" rtlCol="0">
            <a:spAutoFit/>
          </a:bodyPr>
          <a:lstStyle/>
          <a:p>
            <a:r>
              <a:rPr lang="en-US" altLang="ja-JP" sz="1400" dirty="0" smtClean="0">
                <a:latin typeface="ＭＳ ゴシック" pitchFamily="49" charset="-128"/>
                <a:ea typeface="ＭＳ ゴシック" pitchFamily="49" charset="-128"/>
              </a:rPr>
              <a:t>2007</a:t>
            </a:r>
            <a:r>
              <a:rPr lang="ja-JP" altLang="en-US" sz="1400" dirty="0" smtClean="0">
                <a:latin typeface="ＭＳ ゴシック" pitchFamily="49" charset="-128"/>
                <a:ea typeface="ＭＳ ゴシック" pitchFamily="49" charset="-128"/>
              </a:rPr>
              <a:t>年日本</a:t>
            </a:r>
            <a:r>
              <a:rPr lang="ja-JP" altLang="en-US" sz="1400" dirty="0">
                <a:latin typeface="ＭＳ ゴシック" pitchFamily="49" charset="-128"/>
                <a:ea typeface="ＭＳ ゴシック" pitchFamily="49" charset="-128"/>
              </a:rPr>
              <a:t>禁煙学会健康警告</a:t>
            </a:r>
            <a:r>
              <a:rPr lang="ja-JP" altLang="en-US" sz="1400" dirty="0" smtClean="0">
                <a:latin typeface="ＭＳ ゴシック" pitchFamily="49" charset="-128"/>
                <a:ea typeface="ＭＳ ゴシック" pitchFamily="49" charset="-128"/>
              </a:rPr>
              <a:t>デザイン</a:t>
            </a:r>
            <a:endParaRPr kumimoji="1" lang="ja-JP" altLang="en-US" sz="1400" dirty="0">
              <a:latin typeface="ＭＳ ゴシック" pitchFamily="49" charset="-128"/>
              <a:ea typeface="ＭＳ ゴシック" pitchFamily="49" charset="-128"/>
            </a:endParaRPr>
          </a:p>
        </p:txBody>
      </p:sp>
      <p:sp>
        <p:nvSpPr>
          <p:cNvPr id="5" name="正方形/長方形 4"/>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9445139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132856"/>
            <a:ext cx="7772400" cy="1830065"/>
          </a:xfrm>
        </p:spPr>
        <p:txBody>
          <a:bodyPr>
            <a:normAutofit fontScale="90000"/>
          </a:bodyPr>
          <a:lstStyle/>
          <a:p>
            <a:r>
              <a:rPr lang="en-US" altLang="ja-JP" sz="3600" dirty="0">
                <a:latin typeface="ＭＳ ゴシック" pitchFamily="49" charset="-128"/>
                <a:ea typeface="ＭＳ ゴシック" pitchFamily="49" charset="-128"/>
              </a:rPr>
              <a:t>Ⅳ</a:t>
            </a:r>
            <a:r>
              <a:rPr lang="zh-TW" altLang="en-US" sz="3600" dirty="0" smtClean="0">
                <a:latin typeface="ＭＳ ゴシック" pitchFamily="49" charset="-128"/>
                <a:ea typeface="ＭＳ ゴシック" pitchFamily="49" charset="-128"/>
              </a:rPr>
              <a:t>．</a:t>
            </a:r>
            <a:r>
              <a:rPr lang="zh-TW" altLang="en-US" sz="6000" dirty="0">
                <a:latin typeface="ＭＳ ゴシック" pitchFamily="49" charset="-128"/>
                <a:ea typeface="ＭＳ ゴシック" pitchFamily="49" charset="-128"/>
              </a:rPr>
              <a:t>受</a:t>
            </a:r>
            <a:r>
              <a:rPr lang="zh-TW" altLang="en-US" sz="3600" dirty="0">
                <a:latin typeface="ＭＳ ゴシック" pitchFamily="49" charset="-128"/>
                <a:ea typeface="ＭＳ ゴシック" pitchFamily="49" charset="-128"/>
              </a:rPr>
              <a:t>動喫煙</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smtClean="0">
                <a:latin typeface="ＭＳ ゴシック" pitchFamily="49" charset="-128"/>
                <a:ea typeface="ＭＳ ゴシック" pitchFamily="49" charset="-128"/>
              </a:rPr>
              <a:t>（</a:t>
            </a:r>
            <a:r>
              <a:rPr lang="ja-JP" altLang="en-US" sz="3600" dirty="0">
                <a:latin typeface="ＭＳ ゴシック" pitchFamily="49" charset="-128"/>
                <a:ea typeface="ＭＳ ゴシック" pitchFamily="49" charset="-128"/>
              </a:rPr>
              <a:t>１）</a:t>
            </a:r>
            <a:r>
              <a:rPr lang="ja-JP" altLang="en-US" sz="6000" dirty="0">
                <a:latin typeface="ＭＳ ゴシック" pitchFamily="49" charset="-128"/>
                <a:ea typeface="ＭＳ ゴシック" pitchFamily="49" charset="-128"/>
              </a:rPr>
              <a:t>肺</a:t>
            </a:r>
            <a:r>
              <a:rPr lang="ja-JP" altLang="en-US" sz="3600" dirty="0">
                <a:latin typeface="ＭＳ ゴシック" pitchFamily="49" charset="-128"/>
                <a:ea typeface="ＭＳ ゴシック" pitchFamily="49" charset="-128"/>
              </a:rPr>
              <a:t>癌およびその他の肺疾患</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1709054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636165"/>
          </a:xfrm>
        </p:spPr>
        <p:txBody>
          <a:bodyPr>
            <a:normAutofit/>
          </a:bodyPr>
          <a:lstStyle/>
          <a:p>
            <a:r>
              <a:rPr lang="ja-JP" altLang="en-US" sz="3200" dirty="0" smtClean="0">
                <a:latin typeface="ＭＳ ゴシック" pitchFamily="49" charset="-128"/>
                <a:ea typeface="ＭＳ ゴシック" pitchFamily="49" charset="-128"/>
              </a:rPr>
              <a:t>非喫煙女性の肺腺癌と夫の喫煙状態</a:t>
            </a:r>
            <a:endParaRPr lang="ja-JP" altLang="en-US" sz="3200" dirty="0">
              <a:latin typeface="ＭＳ ゴシック" pitchFamily="49" charset="-128"/>
              <a:ea typeface="ＭＳ ゴシック" pitchFamily="49" charset="-128"/>
            </a:endParaRPr>
          </a:p>
        </p:txBody>
      </p:sp>
      <p:grpSp>
        <p:nvGrpSpPr>
          <p:cNvPr id="19" name="グループ化 18"/>
          <p:cNvGrpSpPr/>
          <p:nvPr/>
        </p:nvGrpSpPr>
        <p:grpSpPr>
          <a:xfrm>
            <a:off x="1355662" y="1408215"/>
            <a:ext cx="6981088" cy="3252236"/>
            <a:chOff x="1319764" y="2813051"/>
            <a:chExt cx="6981088" cy="2428025"/>
          </a:xfrm>
        </p:grpSpPr>
        <p:sp>
          <p:nvSpPr>
            <p:cNvPr id="2" name="正方形/長方形 1"/>
            <p:cNvSpPr/>
            <p:nvPr/>
          </p:nvSpPr>
          <p:spPr>
            <a:xfrm>
              <a:off x="1319764" y="4016940"/>
              <a:ext cx="1800200" cy="1224136"/>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5" name="正方形/長方形 4"/>
            <p:cNvSpPr/>
            <p:nvPr/>
          </p:nvSpPr>
          <p:spPr>
            <a:xfrm>
              <a:off x="3119964" y="4016940"/>
              <a:ext cx="1748919" cy="1224136"/>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6" name="正方形/長方形 5"/>
            <p:cNvSpPr/>
            <p:nvPr/>
          </p:nvSpPr>
          <p:spPr>
            <a:xfrm>
              <a:off x="4868882" y="4016940"/>
              <a:ext cx="3431969" cy="1224136"/>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7" name="正方形/長方形 6"/>
            <p:cNvSpPr/>
            <p:nvPr/>
          </p:nvSpPr>
          <p:spPr>
            <a:xfrm>
              <a:off x="4868883" y="2813051"/>
              <a:ext cx="3431969" cy="1200809"/>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8" name="正方形/長方形 7"/>
            <p:cNvSpPr/>
            <p:nvPr/>
          </p:nvSpPr>
          <p:spPr>
            <a:xfrm>
              <a:off x="3119963" y="3425119"/>
              <a:ext cx="1748919" cy="588741"/>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grpSp>
      <p:sp>
        <p:nvSpPr>
          <p:cNvPr id="12" name="テキスト ボックス 11"/>
          <p:cNvSpPr txBox="1"/>
          <p:nvPr/>
        </p:nvSpPr>
        <p:spPr>
          <a:xfrm>
            <a:off x="1393987" y="4735939"/>
            <a:ext cx="1734770"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吸わない</a:t>
            </a:r>
            <a:r>
              <a:rPr kumimoji="1" lang="en-US" altLang="ja-JP" sz="2000" b="1" dirty="0" smtClean="0">
                <a:latin typeface="ＭＳ ゴシック" pitchFamily="49" charset="-128"/>
                <a:ea typeface="ＭＳ ゴシック" pitchFamily="49" charset="-128"/>
              </a:rPr>
              <a:t>26</a:t>
            </a:r>
            <a:r>
              <a:rPr kumimoji="1" lang="ja-JP" altLang="en-US" sz="2000" b="1" dirty="0" smtClean="0">
                <a:latin typeface="ＭＳ ゴシック" pitchFamily="49" charset="-128"/>
                <a:ea typeface="ＭＳ ゴシック" pitchFamily="49" charset="-128"/>
              </a:rPr>
              <a:t>％</a:t>
            </a:r>
            <a:endParaRPr kumimoji="1" lang="ja-JP" altLang="en-US" sz="2000" b="1" dirty="0">
              <a:latin typeface="ＭＳ ゴシック" pitchFamily="49" charset="-128"/>
              <a:ea typeface="ＭＳ ゴシック" pitchFamily="49" charset="-128"/>
            </a:endParaRPr>
          </a:p>
        </p:txBody>
      </p:sp>
      <p:sp>
        <p:nvSpPr>
          <p:cNvPr id="13" name="テキスト ボックス 12"/>
          <p:cNvSpPr txBox="1"/>
          <p:nvPr/>
        </p:nvSpPr>
        <p:spPr>
          <a:xfrm>
            <a:off x="3291978" y="4746482"/>
            <a:ext cx="1476686" cy="400110"/>
          </a:xfrm>
          <a:prstGeom prst="rect">
            <a:avLst/>
          </a:prstGeom>
          <a:noFill/>
        </p:spPr>
        <p:txBody>
          <a:bodyPr wrap="none" rtlCol="0">
            <a:spAutoFit/>
          </a:bodyPr>
          <a:lstStyle/>
          <a:p>
            <a:r>
              <a:rPr lang="ja-JP" altLang="en-US" sz="2000" b="1" dirty="0">
                <a:latin typeface="ＭＳ ゴシック" pitchFamily="49" charset="-128"/>
                <a:ea typeface="ＭＳ ゴシック" pitchFamily="49" charset="-128"/>
              </a:rPr>
              <a:t>やめた</a:t>
            </a:r>
            <a:r>
              <a:rPr kumimoji="1" lang="en-US" altLang="ja-JP" sz="2000" b="1" dirty="0" smtClean="0">
                <a:latin typeface="ＭＳ ゴシック" pitchFamily="49" charset="-128"/>
                <a:ea typeface="ＭＳ ゴシック" pitchFamily="49" charset="-128"/>
              </a:rPr>
              <a:t>25</a:t>
            </a:r>
            <a:r>
              <a:rPr kumimoji="1" lang="ja-JP" altLang="en-US" sz="2000" b="1" dirty="0" smtClean="0">
                <a:latin typeface="ＭＳ ゴシック" pitchFamily="49" charset="-128"/>
                <a:ea typeface="ＭＳ ゴシック" pitchFamily="49" charset="-128"/>
              </a:rPr>
              <a:t>％</a:t>
            </a:r>
            <a:endParaRPr kumimoji="1" lang="ja-JP" altLang="en-US" sz="2000" b="1" dirty="0">
              <a:latin typeface="ＭＳ ゴシック" pitchFamily="49" charset="-128"/>
              <a:ea typeface="ＭＳ ゴシック" pitchFamily="49" charset="-128"/>
            </a:endParaRPr>
          </a:p>
        </p:txBody>
      </p:sp>
      <p:sp>
        <p:nvSpPr>
          <p:cNvPr id="14" name="テキスト ボックス 13"/>
          <p:cNvSpPr txBox="1"/>
          <p:nvPr/>
        </p:nvSpPr>
        <p:spPr>
          <a:xfrm>
            <a:off x="6011462" y="4746482"/>
            <a:ext cx="1218603"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吸う</a:t>
            </a:r>
            <a:r>
              <a:rPr lang="en-US" altLang="ja-JP" sz="2000" b="1" dirty="0">
                <a:latin typeface="ＭＳ ゴシック" pitchFamily="49" charset="-128"/>
                <a:ea typeface="ＭＳ ゴシック" pitchFamily="49" charset="-128"/>
              </a:rPr>
              <a:t>49</a:t>
            </a:r>
            <a:r>
              <a:rPr kumimoji="1" lang="ja-JP" altLang="en-US" sz="2000" b="1" dirty="0" smtClean="0">
                <a:latin typeface="ＭＳ ゴシック" pitchFamily="49" charset="-128"/>
                <a:ea typeface="ＭＳ ゴシック" pitchFamily="49" charset="-128"/>
              </a:rPr>
              <a:t>％</a:t>
            </a:r>
            <a:endParaRPr kumimoji="1" lang="ja-JP" altLang="en-US" sz="2000" b="1" dirty="0">
              <a:latin typeface="ＭＳ ゴシック" pitchFamily="49" charset="-128"/>
              <a:ea typeface="ＭＳ ゴシック" pitchFamily="49" charset="-128"/>
            </a:endParaRPr>
          </a:p>
        </p:txBody>
      </p:sp>
      <p:sp>
        <p:nvSpPr>
          <p:cNvPr id="11" name="テキスト ボックス 10"/>
          <p:cNvSpPr txBox="1"/>
          <p:nvPr/>
        </p:nvSpPr>
        <p:spPr>
          <a:xfrm>
            <a:off x="2025086" y="2622350"/>
            <a:ext cx="415498"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１</a:t>
            </a:r>
            <a:endParaRPr kumimoji="1" lang="ja-JP" altLang="en-US" dirty="0">
              <a:latin typeface="ＭＳ ゴシック" pitchFamily="49" charset="-128"/>
              <a:ea typeface="ＭＳ ゴシック" pitchFamily="49" charset="-128"/>
            </a:endParaRPr>
          </a:p>
        </p:txBody>
      </p:sp>
      <p:sp>
        <p:nvSpPr>
          <p:cNvPr id="16" name="テキスト ボックス 15"/>
          <p:cNvSpPr txBox="1"/>
          <p:nvPr/>
        </p:nvSpPr>
        <p:spPr>
          <a:xfrm>
            <a:off x="3703949" y="1843099"/>
            <a:ext cx="646331" cy="369332"/>
          </a:xfrm>
          <a:prstGeom prst="rect">
            <a:avLst/>
          </a:prstGeom>
          <a:noFill/>
        </p:spPr>
        <p:txBody>
          <a:bodyPr wrap="none" rtlCol="0">
            <a:spAutoFit/>
          </a:bodyPr>
          <a:lstStyle/>
          <a:p>
            <a:r>
              <a:rPr lang="en-US" altLang="ja-JP" dirty="0">
                <a:latin typeface="ＭＳ ゴシック" pitchFamily="49" charset="-128"/>
                <a:ea typeface="ＭＳ ゴシック" pitchFamily="49" charset="-128"/>
              </a:rPr>
              <a:t>1.50</a:t>
            </a:r>
            <a:endParaRPr kumimoji="1" lang="ja-JP" altLang="en-US" dirty="0">
              <a:latin typeface="ＭＳ ゴシック" pitchFamily="49" charset="-128"/>
              <a:ea typeface="ＭＳ ゴシック" pitchFamily="49" charset="-128"/>
            </a:endParaRPr>
          </a:p>
        </p:txBody>
      </p:sp>
      <p:sp>
        <p:nvSpPr>
          <p:cNvPr id="17" name="テキスト ボックス 16"/>
          <p:cNvSpPr txBox="1"/>
          <p:nvPr/>
        </p:nvSpPr>
        <p:spPr>
          <a:xfrm>
            <a:off x="6294393" y="1038883"/>
            <a:ext cx="646331" cy="369332"/>
          </a:xfrm>
          <a:prstGeom prst="rect">
            <a:avLst/>
          </a:prstGeom>
          <a:noFill/>
        </p:spPr>
        <p:txBody>
          <a:bodyPr wrap="none" rtlCol="0">
            <a:spAutoFit/>
          </a:bodyPr>
          <a:lstStyle/>
          <a:p>
            <a:r>
              <a:rPr lang="en-US" altLang="ja-JP" dirty="0" smtClean="0">
                <a:latin typeface="ＭＳ ゴシック" pitchFamily="49" charset="-128"/>
                <a:ea typeface="ＭＳ ゴシック" pitchFamily="49" charset="-128"/>
              </a:rPr>
              <a:t>2.03</a:t>
            </a:r>
            <a:endParaRPr kumimoji="1" lang="ja-JP" altLang="en-US" dirty="0">
              <a:latin typeface="ＭＳ ゴシック" pitchFamily="49" charset="-128"/>
              <a:ea typeface="ＭＳ ゴシック" pitchFamily="49" charset="-128"/>
            </a:endParaRPr>
          </a:p>
        </p:txBody>
      </p:sp>
      <p:sp>
        <p:nvSpPr>
          <p:cNvPr id="18" name="テキスト ボックス 17"/>
          <p:cNvSpPr txBox="1"/>
          <p:nvPr/>
        </p:nvSpPr>
        <p:spPr>
          <a:xfrm>
            <a:off x="6797095" y="1017769"/>
            <a:ext cx="300082" cy="369332"/>
          </a:xfrm>
          <a:prstGeom prst="rect">
            <a:avLst/>
          </a:prstGeom>
          <a:noFill/>
        </p:spPr>
        <p:txBody>
          <a:bodyPr wrap="none" rtlCol="0">
            <a:spAutoFit/>
          </a:bodyPr>
          <a:lstStyle/>
          <a:p>
            <a:r>
              <a:rPr lang="ja-JP" altLang="en-US" dirty="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20" name="テキスト ボックス 19"/>
          <p:cNvSpPr txBox="1"/>
          <p:nvPr/>
        </p:nvSpPr>
        <p:spPr>
          <a:xfrm>
            <a:off x="910384" y="973307"/>
            <a:ext cx="2808312" cy="923330"/>
          </a:xfrm>
          <a:prstGeom prst="rect">
            <a:avLst/>
          </a:prstGeom>
          <a:noFill/>
        </p:spPr>
        <p:txBody>
          <a:bodyPr wrap="square" rtlCol="0">
            <a:spAutoFit/>
          </a:bodyPr>
          <a:lstStyle/>
          <a:p>
            <a:r>
              <a:rPr lang="ja-JP" altLang="en-US" dirty="0" smtClean="0">
                <a:latin typeface="ＭＳ ゴシック" pitchFamily="49" charset="-128"/>
                <a:ea typeface="ＭＳ ゴシック" pitchFamily="49" charset="-128"/>
              </a:rPr>
              <a:t>受動喫煙を避ければ、</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防ぐことができた肺腺癌</a:t>
            </a:r>
            <a:endParaRPr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女性の肺癌の</a:t>
            </a:r>
            <a:r>
              <a:rPr lang="en-US" altLang="ja-JP" dirty="0" smtClean="0">
                <a:latin typeface="ＭＳ ゴシック" pitchFamily="49" charset="-128"/>
                <a:ea typeface="ＭＳ ゴシック" pitchFamily="49" charset="-128"/>
              </a:rPr>
              <a:t>37</a:t>
            </a:r>
            <a:r>
              <a:rPr lang="ja-JP" altLang="en-US" dirty="0" smtClean="0">
                <a:latin typeface="ＭＳ ゴシック" pitchFamily="49" charset="-128"/>
                <a:ea typeface="ＭＳ ゴシック" pitchFamily="49" charset="-128"/>
              </a:rPr>
              <a:t>％に相当</a:t>
            </a:r>
            <a:endParaRPr kumimoji="1" lang="ja-JP" altLang="en-US" dirty="0">
              <a:latin typeface="ＭＳ ゴシック" pitchFamily="49" charset="-128"/>
              <a:ea typeface="ＭＳ ゴシック" pitchFamily="49" charset="-128"/>
            </a:endParaRPr>
          </a:p>
        </p:txBody>
      </p:sp>
      <p:sp>
        <p:nvSpPr>
          <p:cNvPr id="21" name="正方形/長方形 20"/>
          <p:cNvSpPr/>
          <p:nvPr/>
        </p:nvSpPr>
        <p:spPr>
          <a:xfrm>
            <a:off x="577877" y="1142262"/>
            <a:ext cx="328635" cy="3231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4" name="左大かっこ 3"/>
          <p:cNvSpPr/>
          <p:nvPr/>
        </p:nvSpPr>
        <p:spPr>
          <a:xfrm rot="16200000">
            <a:off x="4333168" y="3076558"/>
            <a:ext cx="100027" cy="4419064"/>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10" name="テキスト ボックス 9"/>
          <p:cNvSpPr txBox="1"/>
          <p:nvPr/>
        </p:nvSpPr>
        <p:spPr>
          <a:xfrm>
            <a:off x="3521406" y="5135540"/>
            <a:ext cx="1723549" cy="400110"/>
          </a:xfrm>
          <a:prstGeom prst="rect">
            <a:avLst/>
          </a:prstGeom>
          <a:solidFill>
            <a:schemeClr val="bg1"/>
          </a:solidFill>
        </p:spPr>
        <p:txBody>
          <a:bodyPr wrap="none" rtlCol="0">
            <a:spAutoFit/>
          </a:bodyPr>
          <a:lstStyle/>
          <a:p>
            <a:r>
              <a:rPr kumimoji="1" lang="ja-JP" altLang="en-US" sz="2000" b="1" dirty="0" smtClean="0">
                <a:latin typeface="ＭＳ ゴシック" pitchFamily="49" charset="-128"/>
                <a:ea typeface="ＭＳ ゴシック" pitchFamily="49" charset="-128"/>
              </a:rPr>
              <a:t>夫の喫煙状況</a:t>
            </a:r>
            <a:endParaRPr kumimoji="1" lang="ja-JP" altLang="en-US" sz="2000" b="1" dirty="0">
              <a:latin typeface="ＭＳ ゴシック" pitchFamily="49" charset="-128"/>
              <a:ea typeface="ＭＳ ゴシック" pitchFamily="49" charset="-128"/>
            </a:endParaRPr>
          </a:p>
        </p:txBody>
      </p:sp>
      <p:sp>
        <p:nvSpPr>
          <p:cNvPr id="22" name="Text Box 21"/>
          <p:cNvSpPr txBox="1">
            <a:spLocks noChangeArrowheads="1"/>
          </p:cNvSpPr>
          <p:nvPr/>
        </p:nvSpPr>
        <p:spPr bwMode="auto">
          <a:xfrm>
            <a:off x="2704978" y="5877272"/>
            <a:ext cx="640352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400" dirty="0">
                <a:latin typeface="ＭＳ ゴシック" pitchFamily="49" charset="-128"/>
                <a:ea typeface="ＭＳ ゴシック" pitchFamily="49" charset="-128"/>
              </a:rPr>
              <a:t>厚生労働省多目的</a:t>
            </a:r>
            <a:r>
              <a:rPr lang="ja-JP" altLang="en-US" sz="1400" dirty="0" smtClean="0">
                <a:latin typeface="ＭＳ ゴシック" pitchFamily="49" charset="-128"/>
                <a:ea typeface="ＭＳ ゴシック" pitchFamily="49" charset="-128"/>
              </a:rPr>
              <a:t>コホート</a:t>
            </a:r>
            <a:r>
              <a:rPr lang="en-US" altLang="ja-JP" sz="1400" dirty="0" smtClean="0">
                <a:latin typeface="ＭＳ ゴシック" pitchFamily="49" charset="-128"/>
                <a:ea typeface="ＭＳ ゴシック" pitchFamily="49" charset="-128"/>
              </a:rPr>
              <a:t>JPHC</a:t>
            </a:r>
            <a:r>
              <a:rPr lang="ja-JP" altLang="en-US" sz="1400" dirty="0" smtClean="0">
                <a:latin typeface="ＭＳ ゴシック" pitchFamily="49" charset="-128"/>
                <a:ea typeface="ＭＳ ゴシック" pitchFamily="49" charset="-128"/>
              </a:rPr>
              <a:t>研究（</a:t>
            </a:r>
            <a:r>
              <a:rPr lang="en-US" altLang="ja-JP" sz="1400" dirty="0" smtClean="0">
                <a:latin typeface="ＭＳ ゴシック" pitchFamily="49" charset="-128"/>
                <a:ea typeface="ＭＳ ゴシック" pitchFamily="49" charset="-128"/>
              </a:rPr>
              <a:t>10</a:t>
            </a:r>
            <a:r>
              <a:rPr lang="ja-JP" altLang="en-US" sz="1400" dirty="0">
                <a:latin typeface="ＭＳ ゴシック" pitchFamily="49" charset="-128"/>
                <a:ea typeface="ＭＳ ゴシック" pitchFamily="49" charset="-128"/>
              </a:rPr>
              <a:t>年間にわたる約</a:t>
            </a:r>
            <a:r>
              <a:rPr lang="en-US" altLang="ja-JP" sz="1400" dirty="0">
                <a:latin typeface="ＭＳ ゴシック" pitchFamily="49" charset="-128"/>
                <a:ea typeface="ＭＳ ゴシック" pitchFamily="49" charset="-128"/>
              </a:rPr>
              <a:t>9</a:t>
            </a:r>
            <a:r>
              <a:rPr lang="ja-JP" altLang="en-US" sz="1400" dirty="0">
                <a:latin typeface="ＭＳ ゴシック" pitchFamily="49" charset="-128"/>
                <a:ea typeface="ＭＳ ゴシック" pitchFamily="49" charset="-128"/>
              </a:rPr>
              <a:t>万人の追跡</a:t>
            </a:r>
            <a:r>
              <a:rPr lang="ja-JP" altLang="en-US" sz="1400" dirty="0" smtClean="0">
                <a:latin typeface="ＭＳ ゴシック" pitchFamily="49" charset="-128"/>
                <a:ea typeface="ＭＳ ゴシック" pitchFamily="49" charset="-128"/>
              </a:rPr>
              <a:t>調査）</a:t>
            </a:r>
            <a:endParaRPr lang="en-US" altLang="ja-JP" sz="1400" dirty="0" smtClean="0">
              <a:latin typeface="ＭＳ ゴシック" pitchFamily="49" charset="-128"/>
              <a:ea typeface="ＭＳ ゴシック" pitchFamily="49" charset="-128"/>
            </a:endParaRPr>
          </a:p>
          <a:p>
            <a:r>
              <a:rPr lang="en-US" altLang="ja-JP" sz="1400" dirty="0">
                <a:latin typeface="ＭＳ ゴシック" pitchFamily="49" charset="-128"/>
                <a:ea typeface="ＭＳ ゴシック" pitchFamily="49" charset="-128"/>
              </a:rPr>
              <a:t>http://epi.ncc.go.jp/jphc/outcome/309.html</a:t>
            </a:r>
            <a:r>
              <a:rPr lang="ja-JP" altLang="en-US" sz="1400" dirty="0" smtClean="0">
                <a:latin typeface="ＭＳ ゴシック" pitchFamily="49" charset="-128"/>
                <a:ea typeface="ＭＳ ゴシック" pitchFamily="49" charset="-128"/>
              </a:rPr>
              <a:t>より作図</a:t>
            </a:r>
            <a:endParaRPr lang="ja-JP" altLang="en-US" sz="1400" dirty="0">
              <a:latin typeface="ＭＳ ゴシック" pitchFamily="49" charset="-128"/>
              <a:ea typeface="ＭＳ ゴシック" pitchFamily="49" charset="-128"/>
            </a:endParaRPr>
          </a:p>
          <a:p>
            <a:r>
              <a:rPr lang="en-US" altLang="ja-JP" sz="1400" dirty="0">
                <a:latin typeface="ＭＳ ゴシック" pitchFamily="49" charset="-128"/>
                <a:ea typeface="ＭＳ ゴシック" pitchFamily="49" charset="-128"/>
              </a:rPr>
              <a:t>Inoue M, et al; JPHC Study Group</a:t>
            </a:r>
            <a:r>
              <a:rPr lang="en-US" altLang="ja-JP" sz="1400" dirty="0" smtClean="0">
                <a:latin typeface="ＭＳ ゴシック" pitchFamily="49" charset="-128"/>
                <a:ea typeface="ＭＳ ゴシック" pitchFamily="49" charset="-128"/>
              </a:rPr>
              <a:t>. </a:t>
            </a:r>
            <a:r>
              <a:rPr lang="en-US" altLang="ja-JP" sz="1400" dirty="0" err="1" smtClean="0">
                <a:latin typeface="ＭＳ ゴシック" pitchFamily="49" charset="-128"/>
                <a:ea typeface="ＭＳ ゴシック" pitchFamily="49" charset="-128"/>
              </a:rPr>
              <a:t>Prev</a:t>
            </a:r>
            <a:r>
              <a:rPr lang="en-US" altLang="ja-JP" sz="1400" dirty="0" smtClean="0">
                <a:latin typeface="ＭＳ ゴシック" pitchFamily="49" charset="-128"/>
                <a:ea typeface="ＭＳ ゴシック" pitchFamily="49" charset="-128"/>
              </a:rPr>
              <a:t> Med 38; 516-522, </a:t>
            </a:r>
            <a:r>
              <a:rPr lang="en-US" altLang="ja-JP" sz="1400" dirty="0">
                <a:latin typeface="ＭＳ ゴシック" pitchFamily="49" charset="-128"/>
                <a:ea typeface="ＭＳ ゴシック" pitchFamily="49" charset="-128"/>
              </a:rPr>
              <a:t>2004. </a:t>
            </a:r>
            <a:endParaRPr lang="en-US" altLang="ja-JP" sz="1400" dirty="0" smtClean="0">
              <a:latin typeface="ＭＳ ゴシック" pitchFamily="49" charset="-128"/>
              <a:ea typeface="ＭＳ ゴシック" pitchFamily="49" charset="-128"/>
            </a:endParaRPr>
          </a:p>
        </p:txBody>
      </p:sp>
      <p:cxnSp>
        <p:nvCxnSpPr>
          <p:cNvPr id="15" name="直線矢印コネクタ 14"/>
          <p:cNvCxnSpPr/>
          <p:nvPr/>
        </p:nvCxnSpPr>
        <p:spPr>
          <a:xfrm flipV="1">
            <a:off x="1355662" y="2132856"/>
            <a:ext cx="0" cy="2527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92976" y="2204864"/>
            <a:ext cx="738664" cy="2823850"/>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夫が吸わない女性と</a:t>
            </a:r>
            <a:endParaRPr kumimoji="1" lang="en-US" altLang="ja-JP" b="1" dirty="0" smtClean="0">
              <a:latin typeface="ＭＳ ゴシック" pitchFamily="49" charset="-128"/>
              <a:ea typeface="ＭＳ ゴシック" pitchFamily="49" charset="-128"/>
            </a:endParaRPr>
          </a:p>
          <a:p>
            <a:r>
              <a:rPr kumimoji="1" lang="ja-JP" altLang="en-US" b="1" dirty="0" smtClean="0">
                <a:latin typeface="ＭＳ ゴシック" pitchFamily="49" charset="-128"/>
                <a:ea typeface="ＭＳ ゴシック" pitchFamily="49" charset="-128"/>
              </a:rPr>
              <a:t>比較した肺癌リスク（倍）</a:t>
            </a:r>
            <a:endParaRPr kumimoji="1" lang="ja-JP" altLang="en-US" b="1"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2394706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630068"/>
          </a:xfrm>
        </p:spPr>
        <p:txBody>
          <a:bodyPr>
            <a:normAutofit/>
          </a:bodyPr>
          <a:lstStyle/>
          <a:p>
            <a:r>
              <a:rPr lang="ja-JP" altLang="en-US" sz="3200" dirty="0">
                <a:latin typeface="ＭＳ ゴシック" pitchFamily="49" charset="-128"/>
                <a:ea typeface="ＭＳ ゴシック" pitchFamily="49" charset="-128"/>
              </a:rPr>
              <a:t>受動</a:t>
            </a:r>
            <a:r>
              <a:rPr lang="ja-JP" altLang="en-US" sz="3200" dirty="0" smtClean="0">
                <a:latin typeface="ＭＳ ゴシック" pitchFamily="49" charset="-128"/>
                <a:ea typeface="ＭＳ ゴシック" pitchFamily="49" charset="-128"/>
              </a:rPr>
              <a:t>喫煙による呼吸器症状の悪化</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80868409"/>
              </p:ext>
            </p:extLst>
          </p:nvPr>
        </p:nvGraphicFramePr>
        <p:xfrm>
          <a:off x="810859" y="1228110"/>
          <a:ext cx="7776864"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2969146" y="1703933"/>
            <a:ext cx="465635" cy="1057522"/>
          </a:xfrm>
          <a:prstGeom prst="rect">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5" name="正方形/長方形 4"/>
          <p:cNvSpPr/>
          <p:nvPr/>
        </p:nvSpPr>
        <p:spPr>
          <a:xfrm>
            <a:off x="4130375" y="1835142"/>
            <a:ext cx="458150" cy="923129"/>
          </a:xfrm>
          <a:prstGeom prst="rect">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
        <p:nvSpPr>
          <p:cNvPr id="6" name="正方形/長方形 5"/>
          <p:cNvSpPr/>
          <p:nvPr/>
        </p:nvSpPr>
        <p:spPr>
          <a:xfrm>
            <a:off x="5292080" y="1936276"/>
            <a:ext cx="466205" cy="821995"/>
          </a:xfrm>
          <a:prstGeom prst="rect">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itchFamily="49" charset="-128"/>
              <a:ea typeface="ＭＳ ゴシック" pitchFamily="49" charset="-128"/>
            </a:endParaRPr>
          </a:p>
        </p:txBody>
      </p:sp>
      <p:sp>
        <p:nvSpPr>
          <p:cNvPr id="7" name="正方形/長方形 6"/>
          <p:cNvSpPr/>
          <p:nvPr/>
        </p:nvSpPr>
        <p:spPr>
          <a:xfrm>
            <a:off x="6452001" y="2130117"/>
            <a:ext cx="461485" cy="628154"/>
          </a:xfrm>
          <a:prstGeom prst="rect">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8" name="正方形/長方形 7"/>
          <p:cNvSpPr/>
          <p:nvPr/>
        </p:nvSpPr>
        <p:spPr>
          <a:xfrm>
            <a:off x="7609704" y="2209630"/>
            <a:ext cx="464674" cy="548641"/>
          </a:xfrm>
          <a:prstGeom prst="rect">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9" name="テキスト ボックス 8"/>
          <p:cNvSpPr txBox="1"/>
          <p:nvPr/>
        </p:nvSpPr>
        <p:spPr>
          <a:xfrm>
            <a:off x="3247081" y="1218818"/>
            <a:ext cx="300082" cy="369332"/>
          </a:xfrm>
          <a:prstGeom prst="rect">
            <a:avLst/>
          </a:prstGeom>
          <a:noFill/>
        </p:spPr>
        <p:txBody>
          <a:bodyPr wrap="none" rtlCol="0">
            <a:spAutoFit/>
          </a:bodyPr>
          <a:lstStyle/>
          <a:p>
            <a:r>
              <a:rPr lang="ja-JP" altLang="en-US" dirty="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0" name="テキスト ボックス 9"/>
          <p:cNvSpPr txBox="1"/>
          <p:nvPr/>
        </p:nvSpPr>
        <p:spPr>
          <a:xfrm>
            <a:off x="4471217" y="1372126"/>
            <a:ext cx="300082" cy="369332"/>
          </a:xfrm>
          <a:prstGeom prst="rect">
            <a:avLst/>
          </a:prstGeom>
          <a:noFill/>
        </p:spPr>
        <p:txBody>
          <a:bodyPr wrap="none" rtlCol="0">
            <a:spAutoFit/>
          </a:bodyPr>
          <a:lstStyle/>
          <a:p>
            <a:r>
              <a:rPr lang="ja-JP" altLang="en-US" dirty="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1" name="テキスト ボックス 10"/>
          <p:cNvSpPr txBox="1"/>
          <p:nvPr/>
        </p:nvSpPr>
        <p:spPr>
          <a:xfrm>
            <a:off x="5635395" y="1506850"/>
            <a:ext cx="300082" cy="369332"/>
          </a:xfrm>
          <a:prstGeom prst="rect">
            <a:avLst/>
          </a:prstGeom>
          <a:noFill/>
        </p:spPr>
        <p:txBody>
          <a:bodyPr wrap="none" rtlCol="0">
            <a:spAutoFit/>
          </a:bodyPr>
          <a:lstStyle/>
          <a:p>
            <a:r>
              <a:rPr lang="ja-JP" altLang="en-US" dirty="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2" name="テキスト ボックス 11"/>
          <p:cNvSpPr txBox="1"/>
          <p:nvPr/>
        </p:nvSpPr>
        <p:spPr>
          <a:xfrm>
            <a:off x="6812268" y="1640233"/>
            <a:ext cx="300082" cy="369332"/>
          </a:xfrm>
          <a:prstGeom prst="rect">
            <a:avLst/>
          </a:prstGeom>
          <a:noFill/>
        </p:spPr>
        <p:txBody>
          <a:bodyPr wrap="none" rtlCol="0">
            <a:spAutoFit/>
          </a:bodyPr>
          <a:lstStyle/>
          <a:p>
            <a:r>
              <a:rPr lang="ja-JP" altLang="en-US" dirty="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3" name="テキスト ボックス 12"/>
          <p:cNvSpPr txBox="1"/>
          <p:nvPr/>
        </p:nvSpPr>
        <p:spPr>
          <a:xfrm>
            <a:off x="7948866" y="1712241"/>
            <a:ext cx="300082" cy="369332"/>
          </a:xfrm>
          <a:prstGeom prst="rect">
            <a:avLst/>
          </a:prstGeom>
          <a:noFill/>
        </p:spPr>
        <p:txBody>
          <a:bodyPr wrap="none" rtlCol="0">
            <a:spAutoFit/>
          </a:bodyPr>
          <a:lstStyle/>
          <a:p>
            <a:r>
              <a:rPr lang="ja-JP" altLang="en-US" dirty="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4" name="テキスト ボックス 13"/>
          <p:cNvSpPr txBox="1"/>
          <p:nvPr/>
        </p:nvSpPr>
        <p:spPr>
          <a:xfrm>
            <a:off x="594835" y="818708"/>
            <a:ext cx="958917" cy="400110"/>
          </a:xfrm>
          <a:prstGeom prst="rect">
            <a:avLst/>
          </a:prstGeom>
          <a:noFill/>
        </p:spPr>
        <p:txBody>
          <a:bodyPr wrap="none" rtlCol="0">
            <a:spAutoFit/>
          </a:bodyPr>
          <a:lstStyle/>
          <a:p>
            <a:r>
              <a:rPr kumimoji="1" lang="ja-JP" altLang="en-US" sz="2000" b="1" dirty="0" smtClean="0">
                <a:latin typeface="ＭＳ ゴシック" pitchFamily="49" charset="-128"/>
                <a:ea typeface="ＭＳ ゴシック" pitchFamily="49" charset="-128"/>
              </a:rPr>
              <a:t>（倍）</a:t>
            </a:r>
            <a:endParaRPr kumimoji="1" lang="ja-JP" altLang="en-US" sz="2000" b="1" dirty="0">
              <a:latin typeface="ＭＳ ゴシック" pitchFamily="49" charset="-128"/>
              <a:ea typeface="ＭＳ ゴシック" pitchFamily="49" charset="-128"/>
            </a:endParaRPr>
          </a:p>
        </p:txBody>
      </p:sp>
      <p:sp>
        <p:nvSpPr>
          <p:cNvPr id="15" name="テキスト ボックス 14"/>
          <p:cNvSpPr txBox="1"/>
          <p:nvPr/>
        </p:nvSpPr>
        <p:spPr>
          <a:xfrm>
            <a:off x="1454391" y="5445224"/>
            <a:ext cx="1221052" cy="707886"/>
          </a:xfrm>
          <a:prstGeom prst="rect">
            <a:avLst/>
          </a:prstGeom>
          <a:noFill/>
        </p:spPr>
        <p:txBody>
          <a:bodyPr wrap="square" rtlCol="0">
            <a:spAutoFit/>
          </a:bodyPr>
          <a:lstStyle/>
          <a:p>
            <a:pPr algn="ctr"/>
            <a:r>
              <a:rPr kumimoji="1" lang="ja-JP" altLang="en-US" sz="2000" b="1" dirty="0" smtClean="0">
                <a:latin typeface="ＭＳ ゴシック" pitchFamily="49" charset="-128"/>
                <a:ea typeface="ＭＳ ゴシック" pitchFamily="49" charset="-128"/>
              </a:rPr>
              <a:t>受動喫煙なし</a:t>
            </a:r>
            <a:endParaRPr kumimoji="1" lang="ja-JP" altLang="en-US" sz="2000" b="1" dirty="0">
              <a:latin typeface="ＭＳ ゴシック" pitchFamily="49" charset="-128"/>
              <a:ea typeface="ＭＳ ゴシック" pitchFamily="49" charset="-128"/>
            </a:endParaRPr>
          </a:p>
        </p:txBody>
      </p:sp>
      <p:sp>
        <p:nvSpPr>
          <p:cNvPr id="16" name="正方形/長方形 15"/>
          <p:cNvSpPr/>
          <p:nvPr/>
        </p:nvSpPr>
        <p:spPr>
          <a:xfrm>
            <a:off x="4295572" y="6324718"/>
            <a:ext cx="4814443" cy="307777"/>
          </a:xfrm>
          <a:prstGeom prst="rect">
            <a:avLst/>
          </a:prstGeom>
        </p:spPr>
        <p:txBody>
          <a:bodyPr wrap="square">
            <a:spAutoFit/>
          </a:bodyPr>
          <a:lstStyle/>
          <a:p>
            <a:r>
              <a:rPr lang="en-US" altLang="ja-JP" sz="1400" dirty="0">
                <a:latin typeface="ＭＳ ゴシック" pitchFamily="49" charset="-128"/>
                <a:ea typeface="ＭＳ ゴシック" pitchFamily="49" charset="-128"/>
              </a:rPr>
              <a:t>Cook DG, Strachan </a:t>
            </a:r>
            <a:r>
              <a:rPr lang="en-US" altLang="ja-JP" sz="1400" dirty="0" smtClean="0">
                <a:latin typeface="ＭＳ ゴシック" pitchFamily="49" charset="-128"/>
                <a:ea typeface="ＭＳ ゴシック" pitchFamily="49" charset="-128"/>
              </a:rPr>
              <a:t>DP:  </a:t>
            </a:r>
            <a:r>
              <a:rPr lang="en-US" altLang="ja-JP" sz="1400" dirty="0">
                <a:latin typeface="ＭＳ ゴシック" pitchFamily="49" charset="-128"/>
                <a:ea typeface="ＭＳ ゴシック" pitchFamily="49" charset="-128"/>
              </a:rPr>
              <a:t>Thorax </a:t>
            </a:r>
            <a:r>
              <a:rPr lang="en-US" altLang="ja-JP" sz="1400" dirty="0" smtClean="0">
                <a:latin typeface="ＭＳ ゴシック" pitchFamily="49" charset="-128"/>
                <a:ea typeface="ＭＳ ゴシック" pitchFamily="49" charset="-128"/>
              </a:rPr>
              <a:t>52; 1081-1094</a:t>
            </a:r>
            <a:r>
              <a:rPr lang="en-US" altLang="ja-JP" sz="1400" dirty="0">
                <a:latin typeface="ＭＳ ゴシック" pitchFamily="49" charset="-128"/>
                <a:ea typeface="ＭＳ ゴシック" pitchFamily="49" charset="-128"/>
              </a:rPr>
              <a:t>, 1997.</a:t>
            </a:r>
          </a:p>
        </p:txBody>
      </p:sp>
      <p:sp>
        <p:nvSpPr>
          <p:cNvPr id="18" name="右矢印 17"/>
          <p:cNvSpPr/>
          <p:nvPr/>
        </p:nvSpPr>
        <p:spPr>
          <a:xfrm>
            <a:off x="818448" y="1825121"/>
            <a:ext cx="2080608" cy="44138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ＭＳ ゴシック" pitchFamily="49" charset="-128"/>
                <a:ea typeface="ＭＳ ゴシック" pitchFamily="49" charset="-128"/>
              </a:rPr>
              <a:t>受動喫煙による部分</a:t>
            </a:r>
            <a:endParaRPr kumimoji="1" lang="ja-JP" altLang="en-US" sz="1400" b="1" dirty="0">
              <a:solidFill>
                <a:schemeClr val="tx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7036995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492896"/>
            <a:ext cx="7772400" cy="1470025"/>
          </a:xfrm>
        </p:spPr>
        <p:txBody>
          <a:bodyPr>
            <a:normAutofit fontScale="90000"/>
          </a:bodyPr>
          <a:lstStyle/>
          <a:p>
            <a:r>
              <a:rPr lang="en-US" altLang="ja-JP" sz="4000" dirty="0">
                <a:latin typeface="ＭＳ ゴシック" pitchFamily="49" charset="-128"/>
                <a:ea typeface="ＭＳ ゴシック" pitchFamily="49" charset="-128"/>
              </a:rPr>
              <a:t>Ⅳ</a:t>
            </a:r>
            <a:r>
              <a:rPr lang="zh-TW" altLang="en-US" sz="4000" dirty="0">
                <a:latin typeface="ＭＳ ゴシック" pitchFamily="49" charset="-128"/>
                <a:ea typeface="ＭＳ ゴシック" pitchFamily="49" charset="-128"/>
              </a:rPr>
              <a:t>．</a:t>
            </a:r>
            <a:r>
              <a:rPr lang="zh-TW" altLang="en-US" sz="6000" dirty="0">
                <a:latin typeface="ＭＳ ゴシック" pitchFamily="49" charset="-128"/>
                <a:ea typeface="ＭＳ ゴシック" pitchFamily="49" charset="-128"/>
              </a:rPr>
              <a:t>受</a:t>
            </a:r>
            <a:r>
              <a:rPr lang="zh-TW" altLang="en-US" sz="4000" dirty="0">
                <a:latin typeface="ＭＳ ゴシック" pitchFamily="49" charset="-128"/>
                <a:ea typeface="ＭＳ ゴシック" pitchFamily="49" charset="-128"/>
              </a:rPr>
              <a:t>動喫煙</a:t>
            </a:r>
            <a:r>
              <a:rPr lang="en-US" altLang="zh-TW" sz="4000" dirty="0" smtClean="0">
                <a:latin typeface="ＭＳ ゴシック" pitchFamily="49" charset="-128"/>
                <a:ea typeface="ＭＳ ゴシック" pitchFamily="49" charset="-128"/>
              </a:rPr>
              <a:t/>
            </a:r>
            <a:br>
              <a:rPr lang="en-US" altLang="zh-TW" sz="4000" dirty="0" smtClean="0">
                <a:latin typeface="ＭＳ ゴシック" pitchFamily="49" charset="-128"/>
                <a:ea typeface="ＭＳ ゴシック" pitchFamily="49" charset="-128"/>
              </a:rPr>
            </a:br>
            <a:r>
              <a:rPr lang="zh-TW" altLang="en-US" sz="4000" dirty="0" smtClean="0">
                <a:latin typeface="ＭＳ ゴシック" pitchFamily="49" charset="-128"/>
                <a:ea typeface="ＭＳ ゴシック" pitchFamily="49" charset="-128"/>
              </a:rPr>
              <a:t>（</a:t>
            </a:r>
            <a:r>
              <a:rPr lang="zh-TW" altLang="en-US" sz="4000" dirty="0">
                <a:latin typeface="ＭＳ ゴシック" pitchFamily="49" charset="-128"/>
                <a:ea typeface="ＭＳ ゴシック" pitchFamily="49" charset="-128"/>
              </a:rPr>
              <a:t>２）</a:t>
            </a:r>
            <a:r>
              <a:rPr lang="zh-TW" altLang="en-US" sz="6700" dirty="0">
                <a:latin typeface="ＭＳ ゴシック" pitchFamily="49" charset="-128"/>
                <a:ea typeface="ＭＳ ゴシック" pitchFamily="49" charset="-128"/>
              </a:rPr>
              <a:t>全</a:t>
            </a:r>
            <a:r>
              <a:rPr lang="zh-TW" altLang="en-US" sz="4000" dirty="0">
                <a:latin typeface="ＭＳ ゴシック" pitchFamily="49" charset="-128"/>
                <a:ea typeface="ＭＳ ゴシック" pitchFamily="49" charset="-128"/>
              </a:rPr>
              <a:t>般的問題</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4213007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412776"/>
            <a:ext cx="7772400" cy="1470025"/>
          </a:xfrm>
        </p:spPr>
        <p:txBody>
          <a:bodyPr/>
          <a:lstStyle/>
          <a:p>
            <a:r>
              <a:rPr lang="en-US" altLang="ja-JP" dirty="0">
                <a:latin typeface="ＭＳ ゴシック" pitchFamily="49" charset="-128"/>
                <a:ea typeface="ＭＳ ゴシック" pitchFamily="49" charset="-128"/>
              </a:rPr>
              <a:t>Ⅱ</a:t>
            </a:r>
            <a:r>
              <a:rPr lang="ja-JP" altLang="en-US" dirty="0" err="1">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肺</a:t>
            </a:r>
            <a:r>
              <a:rPr lang="ja-JP" altLang="en-US" dirty="0">
                <a:latin typeface="ＭＳ ゴシック" pitchFamily="49" charset="-128"/>
                <a:ea typeface="ＭＳ ゴシック" pitchFamily="49" charset="-128"/>
              </a:rPr>
              <a:t>癌の現状</a:t>
            </a:r>
            <a:endParaRPr kumimoji="1" lang="ja-JP" altLang="en-US" dirty="0">
              <a:latin typeface="ＭＳ ゴシック" pitchFamily="49" charset="-128"/>
              <a:ea typeface="ＭＳ ゴシック" pitchFamily="49" charset="-128"/>
            </a:endParaRPr>
          </a:p>
        </p:txBody>
      </p:sp>
      <p:sp>
        <p:nvSpPr>
          <p:cNvPr id="6" name="正方形/長方形 5"/>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pic>
        <p:nvPicPr>
          <p:cNvPr id="18437" name="Picture 5" descr="C:\Users\高野義久\1禁煙用\肺癌学会委員会活動\イラスト関係\CT.jpg"/>
          <p:cNvPicPr>
            <a:picLocks noChangeAspect="1" noChangeArrowheads="1"/>
          </p:cNvPicPr>
          <p:nvPr/>
        </p:nvPicPr>
        <p:blipFill rotWithShape="1">
          <a:blip r:embed="rId2" cstate="print">
            <a:grayscl/>
            <a:extLst>
              <a:ext uri="{28A0092B-C50C-407E-A947-70E740481C1C}">
                <a14:useLocalDpi xmlns="" xmlns:a14="http://schemas.microsoft.com/office/drawing/2010/main" val="0"/>
              </a:ext>
            </a:extLst>
          </a:blip>
          <a:srcRect t="9345" b="6839"/>
          <a:stretch/>
        </p:blipFill>
        <p:spPr bwMode="auto">
          <a:xfrm>
            <a:off x="2600037" y="3170713"/>
            <a:ext cx="4000500" cy="285007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96675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720080"/>
          </a:xfrm>
        </p:spPr>
        <p:txBody>
          <a:bodyPr>
            <a:normAutofit/>
          </a:bodyPr>
          <a:lstStyle/>
          <a:p>
            <a:r>
              <a:rPr lang="ja-JP" altLang="en-US" sz="2800" dirty="0">
                <a:latin typeface="ＭＳ ゴシック" pitchFamily="49" charset="-128"/>
                <a:ea typeface="ＭＳ ゴシック" pitchFamily="49" charset="-128"/>
              </a:rPr>
              <a:t>家族の喫煙と赤ちゃんの尿中コチニン</a:t>
            </a:r>
            <a:r>
              <a:rPr lang="ja-JP" altLang="en-US" sz="2800" dirty="0" smtClean="0">
                <a:latin typeface="ＭＳ ゴシック" pitchFamily="49" charset="-128"/>
                <a:ea typeface="ＭＳ ゴシック" pitchFamily="49" charset="-128"/>
              </a:rPr>
              <a:t>濃度</a:t>
            </a:r>
            <a:endParaRPr lang="ja-JP" altLang="en-US" sz="2800" dirty="0">
              <a:latin typeface="ＭＳ ゴシック" pitchFamily="49" charset="-128"/>
              <a:ea typeface="ＭＳ ゴシック" pitchFamily="49" charset="-128"/>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4251597847"/>
              </p:ext>
            </p:extLst>
          </p:nvPr>
        </p:nvGraphicFramePr>
        <p:xfrm>
          <a:off x="466725" y="1215507"/>
          <a:ext cx="8229600" cy="4524375"/>
        </p:xfrm>
        <a:graphic>
          <a:graphicData uri="http://schemas.openxmlformats.org/presentationml/2006/ole">
            <p:oleObj spid="_x0000_s11410" name="グラフ" r:id="rId4" imgW="8229600" imgH="4524225" progId="MSGraph.Chart.8">
              <p:embed followColorScheme="full"/>
            </p:oleObj>
          </a:graphicData>
        </a:graphic>
      </p:graphicFrame>
      <p:sp>
        <p:nvSpPr>
          <p:cNvPr id="5" name="Text Box 4"/>
          <p:cNvSpPr txBox="1">
            <a:spLocks noChangeArrowheads="1"/>
          </p:cNvSpPr>
          <p:nvPr/>
        </p:nvSpPr>
        <p:spPr bwMode="auto">
          <a:xfrm>
            <a:off x="4932363" y="5465244"/>
            <a:ext cx="38735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b="1" dirty="0">
                <a:latin typeface="ＭＳ ゴシック" pitchFamily="49" charset="-128"/>
                <a:ea typeface="ＭＳ ゴシック" pitchFamily="49" charset="-128"/>
              </a:rPr>
              <a:t>尿中ニコチン</a:t>
            </a:r>
            <a:r>
              <a:rPr lang="en-US" altLang="ja-JP" sz="1800" b="1" dirty="0">
                <a:latin typeface="ＭＳ ゴシック" pitchFamily="49" charset="-128"/>
                <a:ea typeface="ＭＳ ゴシック" pitchFamily="49" charset="-128"/>
              </a:rPr>
              <a:t>/</a:t>
            </a:r>
            <a:r>
              <a:rPr lang="ja-JP" altLang="en-US" sz="1800" b="1" dirty="0">
                <a:latin typeface="ＭＳ ゴシック" pitchFamily="49" charset="-128"/>
                <a:ea typeface="ＭＳ ゴシック" pitchFamily="49" charset="-128"/>
              </a:rPr>
              <a:t>クレアチニン</a:t>
            </a:r>
            <a:r>
              <a:rPr lang="en-US" altLang="ja-JP" sz="1800" b="1" dirty="0">
                <a:latin typeface="ＭＳ ゴシック" pitchFamily="49" charset="-128"/>
                <a:ea typeface="ＭＳ ゴシック" pitchFamily="49" charset="-128"/>
              </a:rPr>
              <a:t>(</a:t>
            </a:r>
            <a:r>
              <a:rPr lang="en-US" altLang="ja-JP" sz="1800" b="1" dirty="0" err="1">
                <a:latin typeface="ＭＳ ゴシック" pitchFamily="49" charset="-128"/>
                <a:ea typeface="ＭＳ ゴシック" pitchFamily="49" charset="-128"/>
              </a:rPr>
              <a:t>ng</a:t>
            </a:r>
            <a:r>
              <a:rPr lang="en-US" altLang="ja-JP" sz="1800" b="1" dirty="0">
                <a:latin typeface="ＭＳ ゴシック" pitchFamily="49" charset="-128"/>
                <a:ea typeface="ＭＳ ゴシック" pitchFamily="49" charset="-128"/>
              </a:rPr>
              <a:t>/mg)</a:t>
            </a:r>
          </a:p>
        </p:txBody>
      </p:sp>
      <p:sp>
        <p:nvSpPr>
          <p:cNvPr id="6" name="Text Box 7"/>
          <p:cNvSpPr txBox="1">
            <a:spLocks noChangeArrowheads="1"/>
          </p:cNvSpPr>
          <p:nvPr/>
        </p:nvSpPr>
        <p:spPr bwMode="auto">
          <a:xfrm>
            <a:off x="846011" y="6165304"/>
            <a:ext cx="817403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a:latin typeface="ＭＳ ゴシック" pitchFamily="49" charset="-128"/>
              </a:rPr>
              <a:t>Greenberg RA, et al. N </a:t>
            </a:r>
            <a:r>
              <a:rPr lang="en-US" altLang="ja-JP" sz="1400" dirty="0" err="1">
                <a:latin typeface="ＭＳ ゴシック" pitchFamily="49" charset="-128"/>
              </a:rPr>
              <a:t>Engl</a:t>
            </a:r>
            <a:r>
              <a:rPr lang="en-US" altLang="ja-JP" sz="1400" dirty="0">
                <a:latin typeface="ＭＳ ゴシック" pitchFamily="49" charset="-128"/>
              </a:rPr>
              <a:t> J </a:t>
            </a:r>
            <a:r>
              <a:rPr lang="en-US" altLang="ja-JP" sz="1400" dirty="0" smtClean="0">
                <a:latin typeface="ＭＳ ゴシック" pitchFamily="49" charset="-128"/>
              </a:rPr>
              <a:t>Med 310; 1075-1078, </a:t>
            </a:r>
            <a:r>
              <a:rPr lang="en-US" altLang="ja-JP" sz="1400" dirty="0">
                <a:latin typeface="ＭＳ ゴシック" pitchFamily="49" charset="-128"/>
              </a:rPr>
              <a:t>1984</a:t>
            </a:r>
            <a:r>
              <a:rPr lang="en-US" altLang="ja-JP" sz="1400" dirty="0" smtClean="0">
                <a:latin typeface="ＭＳ ゴシック" pitchFamily="49" charset="-128"/>
              </a:rPr>
              <a:t>.</a:t>
            </a:r>
          </a:p>
          <a:p>
            <a:r>
              <a:rPr lang="ja-JP" altLang="en-US" sz="14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Tree>
    <p:extLst>
      <p:ext uri="{BB962C8B-B14F-4D97-AF65-F5344CB8AC3E}">
        <p14:creationId xmlns="" xmlns:p14="http://schemas.microsoft.com/office/powerpoint/2010/main" val="3847844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551125"/>
          </a:xfrm>
        </p:spPr>
        <p:txBody>
          <a:bodyPr>
            <a:normAutofit fontScale="90000"/>
          </a:bodyPr>
          <a:lstStyle/>
          <a:p>
            <a:r>
              <a:rPr lang="ja-JP" altLang="en-US" sz="3200" dirty="0">
                <a:latin typeface="ＭＳ ゴシック" pitchFamily="49" charset="-128"/>
                <a:ea typeface="ＭＳ ゴシック" pitchFamily="49" charset="-128"/>
              </a:rPr>
              <a:t>受動喫煙と乳幼児突然死症候群</a:t>
            </a:r>
          </a:p>
        </p:txBody>
      </p:sp>
      <p:graphicFrame>
        <p:nvGraphicFramePr>
          <p:cNvPr id="5" name="Object 2"/>
          <p:cNvGraphicFramePr>
            <a:graphicFrameLocks noChangeAspect="1"/>
          </p:cNvGraphicFramePr>
          <p:nvPr>
            <p:extLst>
              <p:ext uri="{D42A27DB-BD31-4B8C-83A1-F6EECF244321}">
                <p14:modId xmlns="" xmlns:p14="http://schemas.microsoft.com/office/powerpoint/2010/main" val="570160804"/>
              </p:ext>
            </p:extLst>
          </p:nvPr>
        </p:nvGraphicFramePr>
        <p:xfrm>
          <a:off x="827088" y="980728"/>
          <a:ext cx="7797800" cy="5285581"/>
        </p:xfrm>
        <a:graphic>
          <a:graphicData uri="http://schemas.openxmlformats.org/presentationml/2006/ole">
            <p:oleObj spid="_x0000_s12436" name="グラフ" r:id="rId4" imgW="8229600" imgH="5848186" progId="MSGraph.Chart.8">
              <p:embed followColorScheme="full"/>
            </p:oleObj>
          </a:graphicData>
        </a:graphic>
      </p:graphicFrame>
      <p:sp>
        <p:nvSpPr>
          <p:cNvPr id="6" name="Rectangle 5"/>
          <p:cNvSpPr>
            <a:spLocks noChangeArrowheads="1"/>
          </p:cNvSpPr>
          <p:nvPr/>
        </p:nvSpPr>
        <p:spPr bwMode="auto">
          <a:xfrm>
            <a:off x="1820897" y="6279703"/>
            <a:ext cx="707158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dirty="0" err="1">
                <a:latin typeface="ＭＳ ゴシック" pitchFamily="49" charset="-128"/>
                <a:ea typeface="ＭＳ ゴシック" pitchFamily="49" charset="-128"/>
              </a:rPr>
              <a:t>Klonoff</a:t>
            </a:r>
            <a:r>
              <a:rPr lang="en-US" altLang="ja-JP" sz="1200" dirty="0">
                <a:latin typeface="ＭＳ ゴシック" pitchFamily="49" charset="-128"/>
                <a:ea typeface="ＭＳ ゴシック" pitchFamily="49" charset="-128"/>
              </a:rPr>
              <a:t>-Cohen HS, et al. JAMA. 273:795, 1995</a:t>
            </a:r>
            <a:r>
              <a:rPr lang="en-US" altLang="ja-JP" sz="1200" dirty="0" smtClean="0">
                <a:latin typeface="ＭＳ ゴシック" pitchFamily="49" charset="-128"/>
                <a:ea typeface="ＭＳ ゴシック" pitchFamily="49" charset="-128"/>
              </a:rPr>
              <a:t>.</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7" name="Text Box 6"/>
          <p:cNvSpPr txBox="1">
            <a:spLocks noChangeArrowheads="1"/>
          </p:cNvSpPr>
          <p:nvPr/>
        </p:nvSpPr>
        <p:spPr bwMode="auto">
          <a:xfrm>
            <a:off x="611560" y="764704"/>
            <a:ext cx="100836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800" b="1" dirty="0">
                <a:latin typeface="ＭＳ ゴシック" pitchFamily="49" charset="-128"/>
                <a:ea typeface="ＭＳ ゴシック" pitchFamily="49" charset="-128"/>
              </a:rPr>
              <a:t>（倍）</a:t>
            </a:r>
          </a:p>
        </p:txBody>
      </p:sp>
    </p:spTree>
    <p:extLst>
      <p:ext uri="{BB962C8B-B14F-4D97-AF65-F5344CB8AC3E}">
        <p14:creationId xmlns="" xmlns:p14="http://schemas.microsoft.com/office/powerpoint/2010/main" val="41873754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1720" y="1484784"/>
            <a:ext cx="5328592" cy="4567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419872" y="6175176"/>
            <a:ext cx="5400600" cy="584775"/>
          </a:xfrm>
          <a:prstGeom prst="rect">
            <a:avLst/>
          </a:prstGeom>
        </p:spPr>
        <p:txBody>
          <a:bodyPr wrap="square">
            <a:spAutoFit/>
          </a:bodyPr>
          <a:lstStyle/>
          <a:p>
            <a:r>
              <a:rPr lang="en-US" altLang="ja-JP" sz="1600" dirty="0" smtClean="0">
                <a:ea typeface="ＭＳ ゴシック" pitchFamily="49" charset="-128"/>
              </a:rPr>
              <a:t>© </a:t>
            </a:r>
            <a:r>
              <a:rPr lang="ja-JP" altLang="ja-JP" sz="1600" dirty="0" smtClean="0">
                <a:ea typeface="ＭＳ ゴシック" pitchFamily="49" charset="-128"/>
              </a:rPr>
              <a:t>Southeast </a:t>
            </a:r>
            <a:r>
              <a:rPr lang="ja-JP" altLang="ja-JP" sz="1600" dirty="0">
                <a:ea typeface="ＭＳ ゴシック" pitchFamily="49" charset="-128"/>
              </a:rPr>
              <a:t>Asia Tobacco </a:t>
            </a:r>
            <a:r>
              <a:rPr lang="ja-JP" altLang="ja-JP" sz="1600" dirty="0" smtClean="0">
                <a:ea typeface="ＭＳ ゴシック" pitchFamily="49" charset="-128"/>
              </a:rPr>
              <a:t>Control Allianc</a:t>
            </a:r>
            <a:r>
              <a:rPr lang="en-US" altLang="ja-JP" sz="1600" dirty="0" smtClean="0">
                <a:ea typeface="ＭＳ ゴシック" pitchFamily="49" charset="-128"/>
              </a:rPr>
              <a:t>e</a:t>
            </a:r>
            <a:r>
              <a:rPr lang="ja-JP" altLang="en-US" sz="1600" dirty="0" smtClean="0">
                <a:ea typeface="ＭＳ ゴシック" pitchFamily="49" charset="-128"/>
              </a:rPr>
              <a:t>（</a:t>
            </a:r>
            <a:r>
              <a:rPr lang="ja-JP" altLang="ja-JP" sz="1600" dirty="0" smtClean="0">
                <a:ea typeface="ＭＳ ゴシック" pitchFamily="49" charset="-128"/>
              </a:rPr>
              <a:t>SEATCA</a:t>
            </a:r>
            <a:r>
              <a:rPr lang="ja-JP" altLang="en-US" sz="1600" dirty="0" smtClean="0">
                <a:ea typeface="ＭＳ ゴシック" pitchFamily="49" charset="-128"/>
              </a:rPr>
              <a:t>）</a:t>
            </a:r>
            <a:endParaRPr lang="en-US" altLang="ja-JP" sz="1600" dirty="0" smtClean="0">
              <a:ea typeface="ＭＳ ゴシック" pitchFamily="49" charset="-128"/>
            </a:endParaRPr>
          </a:p>
          <a:p>
            <a:r>
              <a:rPr lang="en-US" altLang="ja-JP" sz="1600" dirty="0">
                <a:ea typeface="ＭＳ ゴシック" pitchFamily="49" charset="-128"/>
              </a:rPr>
              <a:t>Thailand </a:t>
            </a:r>
            <a:r>
              <a:rPr lang="ja-JP" altLang="ja-JP" sz="1600" dirty="0" smtClean="0">
                <a:ea typeface="ＭＳ ゴシック" pitchFamily="49" charset="-128"/>
              </a:rPr>
              <a:t> </a:t>
            </a:r>
            <a:endParaRPr lang="ja-JP" altLang="en-US" sz="1600" dirty="0">
              <a:ea typeface="ＭＳ ゴシック" pitchFamily="49" charset="-128"/>
            </a:endParaRPr>
          </a:p>
        </p:txBody>
      </p:sp>
      <p:sp>
        <p:nvSpPr>
          <p:cNvPr id="2" name="テキスト ボックス 1"/>
          <p:cNvSpPr txBox="1"/>
          <p:nvPr/>
        </p:nvSpPr>
        <p:spPr>
          <a:xfrm>
            <a:off x="2977623" y="955272"/>
            <a:ext cx="3476786" cy="369332"/>
          </a:xfrm>
          <a:prstGeom prst="rect">
            <a:avLst/>
          </a:prstGeom>
          <a:noFill/>
        </p:spPr>
        <p:txBody>
          <a:bodyPr wrap="none" rtlCol="0">
            <a:spAutoFit/>
          </a:bodyPr>
          <a:lstStyle/>
          <a:p>
            <a:r>
              <a:rPr lang="en-US" altLang="ja-JP" dirty="0"/>
              <a:t>Cigarette Smoke Kills Those Nearby</a:t>
            </a:r>
            <a:endParaRPr kumimoji="1" lang="ja-JP" altLang="en-US" dirty="0"/>
          </a:p>
        </p:txBody>
      </p:sp>
      <p:sp>
        <p:nvSpPr>
          <p:cNvPr id="3" name="タイトル 2"/>
          <p:cNvSpPr>
            <a:spLocks noGrp="1"/>
          </p:cNvSpPr>
          <p:nvPr>
            <p:ph type="title"/>
          </p:nvPr>
        </p:nvSpPr>
        <p:spPr>
          <a:xfrm>
            <a:off x="457200" y="188640"/>
            <a:ext cx="8229600" cy="1143000"/>
          </a:xfrm>
        </p:spPr>
        <p:txBody>
          <a:bodyPr>
            <a:normAutofit/>
          </a:bodyPr>
          <a:lstStyle/>
          <a:p>
            <a:r>
              <a:rPr lang="ja-JP" altLang="en-US" sz="2800" dirty="0" smtClean="0">
                <a:latin typeface="ＭＳ ゴシック" pitchFamily="49" charset="-128"/>
                <a:ea typeface="ＭＳ ゴシック" pitchFamily="49" charset="-128"/>
              </a:rPr>
              <a:t>“喫煙はそばにいる人を殺してしまう”</a:t>
            </a:r>
            <a:endParaRPr kumimoji="1" lang="ja-JP" altLang="en-US" sz="28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7995586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487064"/>
          </a:xfrm>
        </p:spPr>
        <p:txBody>
          <a:bodyPr>
            <a:noAutofit/>
          </a:bodyPr>
          <a:lstStyle/>
          <a:p>
            <a:r>
              <a:rPr lang="ja-JP" altLang="en-US" sz="2800" dirty="0">
                <a:latin typeface="ＭＳ ゴシック" pitchFamily="49" charset="-128"/>
                <a:ea typeface="ＭＳ ゴシック" pitchFamily="49" charset="-128"/>
              </a:rPr>
              <a:t>小児の受動喫煙と知的低下</a:t>
            </a:r>
          </a:p>
        </p:txBody>
      </p:sp>
      <p:sp>
        <p:nvSpPr>
          <p:cNvPr id="4" name="Rectangle 4"/>
          <p:cNvSpPr>
            <a:spLocks noChangeArrowheads="1"/>
          </p:cNvSpPr>
          <p:nvPr/>
        </p:nvSpPr>
        <p:spPr bwMode="auto">
          <a:xfrm>
            <a:off x="1904124" y="6279703"/>
            <a:ext cx="698835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dirty="0" err="1">
                <a:latin typeface="ＭＳ ゴシック" pitchFamily="49" charset="-128"/>
                <a:ea typeface="ＭＳ ゴシック" pitchFamily="49" charset="-128"/>
              </a:rPr>
              <a:t>Yolton</a:t>
            </a:r>
            <a:r>
              <a:rPr lang="en-US" altLang="ja-JP" sz="1200" dirty="0">
                <a:latin typeface="ＭＳ ゴシック" pitchFamily="49" charset="-128"/>
                <a:ea typeface="ＭＳ ゴシック" pitchFamily="49" charset="-128"/>
              </a:rPr>
              <a:t> K, et al. Environmental Health Perspectives. 113:98, 2005</a:t>
            </a:r>
            <a:r>
              <a:rPr lang="en-US" altLang="ja-JP" sz="1200" dirty="0" smtClean="0">
                <a:latin typeface="ＭＳ ゴシック" pitchFamily="49" charset="-128"/>
                <a:ea typeface="ＭＳ ゴシック" pitchFamily="49" charset="-128"/>
              </a:rPr>
              <a:t>.</a:t>
            </a:r>
          </a:p>
          <a:p>
            <a:r>
              <a:rPr lang="ja-JP" altLang="en-US" sz="12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
        <p:nvSpPr>
          <p:cNvPr id="5" name="Text Box 7"/>
          <p:cNvSpPr txBox="1">
            <a:spLocks noChangeArrowheads="1"/>
          </p:cNvSpPr>
          <p:nvPr/>
        </p:nvSpPr>
        <p:spPr bwMode="auto">
          <a:xfrm>
            <a:off x="2827338" y="685800"/>
            <a:ext cx="793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5415ED"/>
                </a:solidFill>
                <a:latin typeface="ＭＳ ゴシック" pitchFamily="49" charset="-128"/>
                <a:ea typeface="ＭＳ ゴシック" pitchFamily="49" charset="-128"/>
              </a:rPr>
              <a:t>数学</a:t>
            </a:r>
            <a:endParaRPr lang="ja-JP" altLang="en-US" sz="2400">
              <a:latin typeface="ＭＳ ゴシック" pitchFamily="49" charset="-128"/>
              <a:ea typeface="ＭＳ ゴシック" pitchFamily="49" charset="-128"/>
            </a:endParaRPr>
          </a:p>
        </p:txBody>
      </p:sp>
      <p:sp>
        <p:nvSpPr>
          <p:cNvPr id="6" name="Text Box 8"/>
          <p:cNvSpPr txBox="1">
            <a:spLocks noChangeArrowheads="1"/>
          </p:cNvSpPr>
          <p:nvPr/>
        </p:nvSpPr>
        <p:spPr bwMode="auto">
          <a:xfrm>
            <a:off x="2827338" y="1143000"/>
            <a:ext cx="1098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DA1693"/>
                </a:solidFill>
                <a:latin typeface="ＭＳ ゴシック" pitchFamily="49" charset="-128"/>
                <a:ea typeface="ＭＳ ゴシック" pitchFamily="49" charset="-128"/>
              </a:rPr>
              <a:t>読む力</a:t>
            </a:r>
            <a:endParaRPr lang="ja-JP" altLang="en-US" sz="2400">
              <a:latin typeface="ＭＳ ゴシック" pitchFamily="49" charset="-128"/>
              <a:ea typeface="ＭＳ ゴシック" pitchFamily="49" charset="-128"/>
            </a:endParaRPr>
          </a:p>
        </p:txBody>
      </p:sp>
      <p:graphicFrame>
        <p:nvGraphicFramePr>
          <p:cNvPr id="7" name="Object 11"/>
          <p:cNvGraphicFramePr>
            <a:graphicFrameLocks noChangeAspect="1"/>
          </p:cNvGraphicFramePr>
          <p:nvPr>
            <p:extLst>
              <p:ext uri="{D42A27DB-BD31-4B8C-83A1-F6EECF244321}">
                <p14:modId xmlns="" xmlns:p14="http://schemas.microsoft.com/office/powerpoint/2010/main" val="2570218097"/>
              </p:ext>
            </p:extLst>
          </p:nvPr>
        </p:nvGraphicFramePr>
        <p:xfrm>
          <a:off x="395288" y="620714"/>
          <a:ext cx="8424862" cy="5545138"/>
        </p:xfrm>
        <a:graphic>
          <a:graphicData uri="http://schemas.openxmlformats.org/presentationml/2006/ole">
            <p:oleObj spid="_x0000_s13459" name="ワークシート" r:id="rId4" imgW="7696110" imgH="3543447" progId="Excel.Sheet.8">
              <p:embed/>
            </p:oleObj>
          </a:graphicData>
        </a:graphic>
      </p:graphicFrame>
      <p:sp>
        <p:nvSpPr>
          <p:cNvPr id="8" name="Text Box 14"/>
          <p:cNvSpPr txBox="1">
            <a:spLocks noChangeArrowheads="1"/>
          </p:cNvSpPr>
          <p:nvPr/>
        </p:nvSpPr>
        <p:spPr bwMode="auto">
          <a:xfrm>
            <a:off x="2265046" y="3500438"/>
            <a:ext cx="492443" cy="852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b="1">
                <a:solidFill>
                  <a:schemeClr val="bg1"/>
                </a:solidFill>
                <a:latin typeface="ＭＳ ゴシック" pitchFamily="49" charset="-128"/>
                <a:ea typeface="ＭＳ ゴシック" pitchFamily="49" charset="-128"/>
              </a:rPr>
              <a:t>読解力</a:t>
            </a:r>
          </a:p>
        </p:txBody>
      </p:sp>
      <p:sp>
        <p:nvSpPr>
          <p:cNvPr id="9" name="Text Box 15"/>
          <p:cNvSpPr txBox="1">
            <a:spLocks noChangeArrowheads="1"/>
          </p:cNvSpPr>
          <p:nvPr/>
        </p:nvSpPr>
        <p:spPr bwMode="auto">
          <a:xfrm>
            <a:off x="1688783" y="3644900"/>
            <a:ext cx="492443" cy="598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b="1" dirty="0">
                <a:solidFill>
                  <a:schemeClr val="bg1"/>
                </a:solidFill>
                <a:latin typeface="ＭＳ ゴシック" pitchFamily="49" charset="-128"/>
                <a:ea typeface="ＭＳ ゴシック" pitchFamily="49" charset="-128"/>
              </a:rPr>
              <a:t>数学</a:t>
            </a:r>
          </a:p>
        </p:txBody>
      </p:sp>
      <p:sp>
        <p:nvSpPr>
          <p:cNvPr id="10" name="Text Box 16"/>
          <p:cNvSpPr txBox="1">
            <a:spLocks noChangeArrowheads="1"/>
          </p:cNvSpPr>
          <p:nvPr/>
        </p:nvSpPr>
        <p:spPr bwMode="auto">
          <a:xfrm>
            <a:off x="3344546" y="3860800"/>
            <a:ext cx="492443"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r>
              <a:rPr lang="ja-JP" altLang="en-US" sz="2000" b="1">
                <a:solidFill>
                  <a:schemeClr val="bg1"/>
                </a:solidFill>
                <a:latin typeface="ＭＳ ゴシック" pitchFamily="49" charset="-128"/>
                <a:ea typeface="ＭＳ ゴシック" pitchFamily="49" charset="-128"/>
              </a:rPr>
              <a:t>数学</a:t>
            </a:r>
          </a:p>
        </p:txBody>
      </p:sp>
      <p:sp>
        <p:nvSpPr>
          <p:cNvPr id="11" name="Text Box 17"/>
          <p:cNvSpPr txBox="1">
            <a:spLocks noChangeArrowheads="1"/>
          </p:cNvSpPr>
          <p:nvPr/>
        </p:nvSpPr>
        <p:spPr bwMode="auto">
          <a:xfrm>
            <a:off x="5000308" y="3933825"/>
            <a:ext cx="492443"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r>
              <a:rPr lang="ja-JP" altLang="en-US" sz="2000" b="1">
                <a:solidFill>
                  <a:schemeClr val="bg1"/>
                </a:solidFill>
                <a:latin typeface="ＭＳ ゴシック" pitchFamily="49" charset="-128"/>
                <a:ea typeface="ＭＳ ゴシック" pitchFamily="49" charset="-128"/>
              </a:rPr>
              <a:t>数学</a:t>
            </a:r>
          </a:p>
        </p:txBody>
      </p:sp>
      <p:sp>
        <p:nvSpPr>
          <p:cNvPr id="12" name="Text Box 18"/>
          <p:cNvSpPr txBox="1">
            <a:spLocks noChangeArrowheads="1"/>
          </p:cNvSpPr>
          <p:nvPr/>
        </p:nvSpPr>
        <p:spPr bwMode="auto">
          <a:xfrm>
            <a:off x="6656071" y="4581574"/>
            <a:ext cx="492443" cy="598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b="1" dirty="0">
                <a:solidFill>
                  <a:schemeClr val="bg1"/>
                </a:solidFill>
                <a:latin typeface="ＭＳ ゴシック" pitchFamily="49" charset="-128"/>
                <a:ea typeface="ＭＳ ゴシック" pitchFamily="49" charset="-128"/>
              </a:rPr>
              <a:t>数学</a:t>
            </a:r>
          </a:p>
        </p:txBody>
      </p:sp>
      <p:sp>
        <p:nvSpPr>
          <p:cNvPr id="13" name="Text Box 19"/>
          <p:cNvSpPr txBox="1">
            <a:spLocks noChangeArrowheads="1"/>
          </p:cNvSpPr>
          <p:nvPr/>
        </p:nvSpPr>
        <p:spPr bwMode="auto">
          <a:xfrm>
            <a:off x="3920808" y="4076700"/>
            <a:ext cx="492443"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r>
              <a:rPr lang="ja-JP" altLang="en-US" sz="2000" b="1">
                <a:solidFill>
                  <a:schemeClr val="bg1"/>
                </a:solidFill>
                <a:latin typeface="ＭＳ ゴシック" pitchFamily="49" charset="-128"/>
                <a:ea typeface="ＭＳ ゴシック" pitchFamily="49" charset="-128"/>
              </a:rPr>
              <a:t>読解力</a:t>
            </a:r>
          </a:p>
        </p:txBody>
      </p:sp>
      <p:sp>
        <p:nvSpPr>
          <p:cNvPr id="14" name="Text Box 20"/>
          <p:cNvSpPr txBox="1">
            <a:spLocks noChangeArrowheads="1"/>
          </p:cNvSpPr>
          <p:nvPr/>
        </p:nvSpPr>
        <p:spPr bwMode="auto">
          <a:xfrm>
            <a:off x="5576571" y="4149725"/>
            <a:ext cx="492443" cy="852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b="1">
                <a:solidFill>
                  <a:schemeClr val="bg1"/>
                </a:solidFill>
                <a:latin typeface="ＭＳ ゴシック" pitchFamily="49" charset="-128"/>
                <a:ea typeface="ＭＳ ゴシック" pitchFamily="49" charset="-128"/>
              </a:rPr>
              <a:t>読解力</a:t>
            </a:r>
          </a:p>
        </p:txBody>
      </p:sp>
      <p:sp>
        <p:nvSpPr>
          <p:cNvPr id="15" name="Text Box 21"/>
          <p:cNvSpPr txBox="1">
            <a:spLocks noChangeArrowheads="1"/>
          </p:cNvSpPr>
          <p:nvPr/>
        </p:nvSpPr>
        <p:spPr bwMode="auto">
          <a:xfrm>
            <a:off x="7305358" y="4437112"/>
            <a:ext cx="492443" cy="852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spAutoFit/>
          </a:bodyPr>
          <a:lstStyle/>
          <a:p>
            <a:r>
              <a:rPr lang="ja-JP" altLang="en-US" sz="2000" b="1">
                <a:latin typeface="ＭＳ ゴシック" pitchFamily="49" charset="-128"/>
                <a:ea typeface="ＭＳ ゴシック" pitchFamily="49" charset="-128"/>
              </a:rPr>
              <a:t>読</a:t>
            </a:r>
            <a:r>
              <a:rPr lang="ja-JP" altLang="en-US" sz="2000" b="1">
                <a:solidFill>
                  <a:schemeClr val="bg1"/>
                </a:solidFill>
                <a:latin typeface="ＭＳ ゴシック" pitchFamily="49" charset="-128"/>
                <a:ea typeface="ＭＳ ゴシック" pitchFamily="49" charset="-128"/>
              </a:rPr>
              <a:t>解力</a:t>
            </a:r>
          </a:p>
        </p:txBody>
      </p:sp>
      <p:sp>
        <p:nvSpPr>
          <p:cNvPr id="17" name="Text Box 24"/>
          <p:cNvSpPr txBox="1">
            <a:spLocks noChangeArrowheads="1"/>
          </p:cNvSpPr>
          <p:nvPr/>
        </p:nvSpPr>
        <p:spPr bwMode="auto">
          <a:xfrm>
            <a:off x="6516688" y="5758215"/>
            <a:ext cx="2049462" cy="43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r>
              <a:rPr lang="ja-JP" altLang="en-US" sz="1800" b="1" dirty="0">
                <a:latin typeface="ＭＳ ゴシック" pitchFamily="49" charset="-128"/>
                <a:ea typeface="ＭＳ ゴシック" pitchFamily="49" charset="-128"/>
              </a:rPr>
              <a:t>コチニン濃度</a:t>
            </a:r>
          </a:p>
        </p:txBody>
      </p:sp>
      <p:sp>
        <p:nvSpPr>
          <p:cNvPr id="18" name="Text Box 25"/>
          <p:cNvSpPr txBox="1">
            <a:spLocks noChangeArrowheads="1"/>
          </p:cNvSpPr>
          <p:nvPr/>
        </p:nvSpPr>
        <p:spPr bwMode="auto">
          <a:xfrm>
            <a:off x="395288" y="549275"/>
            <a:ext cx="1200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latin typeface="ＭＳ ゴシック" pitchFamily="49" charset="-128"/>
                <a:ea typeface="ＭＳ ゴシック" pitchFamily="49" charset="-128"/>
              </a:rPr>
              <a:t>知能指数</a:t>
            </a:r>
          </a:p>
        </p:txBody>
      </p:sp>
    </p:spTree>
    <p:extLst>
      <p:ext uri="{BB962C8B-B14F-4D97-AF65-F5344CB8AC3E}">
        <p14:creationId xmlns="" xmlns:p14="http://schemas.microsoft.com/office/powerpoint/2010/main" val="2175900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576064"/>
          </a:xfrm>
        </p:spPr>
        <p:txBody>
          <a:bodyPr>
            <a:normAutofit/>
          </a:bodyPr>
          <a:lstStyle/>
          <a:p>
            <a:r>
              <a:rPr lang="ja-JP" altLang="en-US" sz="2400" dirty="0">
                <a:latin typeface="ＭＳ ゴシック" pitchFamily="49" charset="-128"/>
                <a:ea typeface="ＭＳ ゴシック" pitchFamily="49" charset="-128"/>
              </a:rPr>
              <a:t>受動喫煙により起こる疾患</a:t>
            </a:r>
          </a:p>
        </p:txBody>
      </p:sp>
      <p:graphicFrame>
        <p:nvGraphicFramePr>
          <p:cNvPr id="2" name="図表 1"/>
          <p:cNvGraphicFramePr/>
          <p:nvPr>
            <p:extLst>
              <p:ext uri="{D42A27DB-BD31-4B8C-83A1-F6EECF244321}">
                <p14:modId xmlns="" xmlns:p14="http://schemas.microsoft.com/office/powerpoint/2010/main" val="147892771"/>
              </p:ext>
            </p:extLst>
          </p:nvPr>
        </p:nvGraphicFramePr>
        <p:xfrm>
          <a:off x="1115616" y="524763"/>
          <a:ext cx="734481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4788024" y="6429419"/>
            <a:ext cx="3960440" cy="307777"/>
          </a:xfrm>
          <a:prstGeom prst="rect">
            <a:avLst/>
          </a:prstGeom>
        </p:spPr>
        <p:txBody>
          <a:bodyPr wrap="square">
            <a:spAutoFit/>
          </a:bodyPr>
          <a:lstStyle/>
          <a:p>
            <a:r>
              <a:rPr lang="en-US" altLang="ja-JP" sz="1400" dirty="0">
                <a:latin typeface="ＭＳ ゴシック" pitchFamily="49" charset="-128"/>
                <a:ea typeface="ＭＳ ゴシック" pitchFamily="49" charset="-128"/>
              </a:rPr>
              <a:t>National Cancer Institute. Monograph </a:t>
            </a:r>
            <a:r>
              <a:rPr lang="en-US" altLang="ja-JP" sz="1400" dirty="0" smtClean="0">
                <a:latin typeface="ＭＳ ゴシック" pitchFamily="49" charset="-128"/>
                <a:ea typeface="ＭＳ ゴシック" pitchFamily="49" charset="-128"/>
              </a:rPr>
              <a:t>10.</a:t>
            </a:r>
            <a:endParaRPr lang="ja-JP" altLang="en-US" sz="1400" dirty="0"/>
          </a:p>
        </p:txBody>
      </p:sp>
    </p:spTree>
    <p:extLst>
      <p:ext uri="{BB962C8B-B14F-4D97-AF65-F5344CB8AC3E}">
        <p14:creationId xmlns="" xmlns:p14="http://schemas.microsoft.com/office/powerpoint/2010/main" val="26252976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60648"/>
            <a:ext cx="7772400" cy="1296144"/>
          </a:xfrm>
        </p:spPr>
        <p:txBody>
          <a:bodyPr>
            <a:normAutofit/>
          </a:bodyPr>
          <a:lstStyle/>
          <a:p>
            <a:r>
              <a:rPr lang="ja-JP" altLang="en-US" sz="3600" dirty="0" smtClean="0">
                <a:latin typeface="ＭＳ ゴシック" pitchFamily="49" charset="-128"/>
                <a:ea typeface="ＭＳ ゴシック" pitchFamily="49" charset="-128"/>
              </a:rPr>
              <a:t>受動喫煙による死亡者数</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smtClean="0">
                <a:latin typeface="ＭＳ ゴシック" pitchFamily="49" charset="-128"/>
                <a:ea typeface="ＭＳ ゴシック" pitchFamily="49" charset="-128"/>
              </a:rPr>
              <a:t>少なくとも年間</a:t>
            </a:r>
            <a:r>
              <a:rPr lang="en-US" altLang="ja-JP" sz="3600" dirty="0" smtClean="0">
                <a:latin typeface="ＭＳ ゴシック" pitchFamily="49" charset="-128"/>
                <a:ea typeface="ＭＳ ゴシック" pitchFamily="49" charset="-128"/>
              </a:rPr>
              <a:t>6800</a:t>
            </a:r>
            <a:r>
              <a:rPr lang="ja-JP" altLang="en-US" sz="3600" dirty="0" smtClean="0">
                <a:latin typeface="ＭＳ ゴシック" pitchFamily="49" charset="-128"/>
                <a:ea typeface="ＭＳ ゴシック" pitchFamily="49" charset="-128"/>
              </a:rPr>
              <a:t>人</a:t>
            </a:r>
            <a:endParaRPr lang="ja-JP" altLang="en-US" sz="3600" dirty="0">
              <a:latin typeface="ＭＳ ゴシック" pitchFamily="49" charset="-128"/>
              <a:ea typeface="ＭＳ ゴシック" pitchFamily="49" charset="-128"/>
            </a:endParaRPr>
          </a:p>
        </p:txBody>
      </p:sp>
      <p:graphicFrame>
        <p:nvGraphicFramePr>
          <p:cNvPr id="5" name="図表 4"/>
          <p:cNvGraphicFramePr/>
          <p:nvPr>
            <p:extLst>
              <p:ext uri="{D42A27DB-BD31-4B8C-83A1-F6EECF244321}">
                <p14:modId xmlns="" xmlns:p14="http://schemas.microsoft.com/office/powerpoint/2010/main" val="1907507276"/>
              </p:ext>
            </p:extLst>
          </p:nvPr>
        </p:nvGraphicFramePr>
        <p:xfrm>
          <a:off x="539552" y="1844824"/>
          <a:ext cx="820891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2987824" y="5805264"/>
            <a:ext cx="5688632" cy="523220"/>
          </a:xfrm>
          <a:prstGeom prst="rect">
            <a:avLst/>
          </a:prstGeom>
          <a:noFill/>
        </p:spPr>
        <p:txBody>
          <a:bodyPr wrap="square" rtlCol="0">
            <a:spAutoFit/>
          </a:bodyPr>
          <a:lstStyle/>
          <a:p>
            <a:r>
              <a:rPr kumimoji="1" lang="ja-JP" altLang="en-US" sz="1400" dirty="0" smtClean="0">
                <a:latin typeface="ＭＳ ゴシック" pitchFamily="49" charset="-128"/>
                <a:ea typeface="ＭＳ ゴシック" pitchFamily="49" charset="-128"/>
              </a:rPr>
              <a:t>国立がんセンター・「喫煙と健康」</a:t>
            </a:r>
            <a:r>
              <a:rPr kumimoji="1" lang="en-US" altLang="ja-JP" sz="1400" dirty="0" smtClean="0">
                <a:latin typeface="ＭＳ ゴシック" pitchFamily="49" charset="-128"/>
                <a:ea typeface="ＭＳ ゴシック" pitchFamily="49" charset="-128"/>
              </a:rPr>
              <a:t>WHO</a:t>
            </a:r>
            <a:r>
              <a:rPr kumimoji="1" lang="ja-JP" altLang="en-US" sz="1400" dirty="0" smtClean="0">
                <a:latin typeface="ＭＳ ゴシック" pitchFamily="49" charset="-128"/>
                <a:ea typeface="ＭＳ ゴシック" pitchFamily="49" charset="-128"/>
              </a:rPr>
              <a:t>指定研究協力センター</a:t>
            </a:r>
            <a:endParaRPr kumimoji="1" lang="en-US" altLang="ja-JP" sz="1400" dirty="0" smtClean="0">
              <a:latin typeface="ＭＳ ゴシック" pitchFamily="49" charset="-128"/>
              <a:ea typeface="ＭＳ ゴシック" pitchFamily="49" charset="-128"/>
            </a:endParaRPr>
          </a:p>
          <a:p>
            <a:r>
              <a:rPr lang="en-US" altLang="ja-JP" sz="1400" dirty="0">
                <a:latin typeface="ＭＳ ゴシック" pitchFamily="49" charset="-128"/>
                <a:ea typeface="ＭＳ ゴシック" pitchFamily="49" charset="-128"/>
              </a:rPr>
              <a:t>http://www.ncc.go.jp/jp/information/pdf/20101021_tobacco.pdf</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8171247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9482" y="1916832"/>
            <a:ext cx="8439202"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391474" y="5805264"/>
            <a:ext cx="2501006" cy="923330"/>
          </a:xfrm>
          <a:prstGeom prst="rect">
            <a:avLst/>
          </a:prstGeom>
        </p:spPr>
        <p:txBody>
          <a:bodyPr wrap="none">
            <a:spAutoFit/>
          </a:bodyPr>
          <a:lstStyle/>
          <a:p>
            <a:r>
              <a:rPr lang="en-US" altLang="ja-JP" dirty="0" smtClean="0"/>
              <a:t>© European Union</a:t>
            </a:r>
          </a:p>
          <a:p>
            <a:r>
              <a:rPr lang="en-US" altLang="ja-JP" dirty="0" smtClean="0"/>
              <a:t>Pictorial health warnings</a:t>
            </a:r>
          </a:p>
          <a:p>
            <a:r>
              <a:rPr lang="en-US" altLang="ja-JP" dirty="0" smtClean="0"/>
              <a:t>United Kingdom</a:t>
            </a:r>
            <a:endParaRPr lang="ja-JP" altLang="en-US" dirty="0"/>
          </a:p>
        </p:txBody>
      </p:sp>
      <p:sp>
        <p:nvSpPr>
          <p:cNvPr id="2" name="タイトル 1"/>
          <p:cNvSpPr>
            <a:spLocks noGrp="1"/>
          </p:cNvSpPr>
          <p:nvPr>
            <p:ph type="title"/>
          </p:nvPr>
        </p:nvSpPr>
        <p:spPr/>
        <p:txBody>
          <a:bodyPr>
            <a:normAutofit/>
          </a:bodyPr>
          <a:lstStyle/>
          <a:p>
            <a:r>
              <a:rPr kumimoji="1" lang="ja-JP" altLang="en-US" sz="2800" dirty="0" smtClean="0">
                <a:latin typeface="ＭＳ ゴシック" pitchFamily="49" charset="-128"/>
                <a:ea typeface="ＭＳ ゴシック" pitchFamily="49" charset="-128"/>
              </a:rPr>
              <a:t>“子ども達を守ろう”</a:t>
            </a:r>
            <a:r>
              <a:rPr kumimoji="1" lang="en-US" altLang="ja-JP" sz="2800" dirty="0" smtClean="0">
                <a:latin typeface="ＭＳ ゴシック" pitchFamily="49" charset="-128"/>
                <a:ea typeface="ＭＳ ゴシック" pitchFamily="49" charset="-128"/>
              </a:rPr>
              <a:t/>
            </a:r>
            <a:br>
              <a:rPr kumimoji="1" lang="en-US" altLang="ja-JP" sz="2800" dirty="0" smtClean="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“あなたの煙を吸わせないで”</a:t>
            </a:r>
            <a:endParaRPr kumimoji="1" lang="ja-JP" altLang="en-US" sz="28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0915299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204864"/>
            <a:ext cx="7772400" cy="1470025"/>
          </a:xfrm>
        </p:spPr>
        <p:txBody>
          <a:bodyPr>
            <a:normAutofit fontScale="90000"/>
          </a:bodyPr>
          <a:lstStyle/>
          <a:p>
            <a:r>
              <a:rPr lang="en-US" altLang="ja-JP" sz="3600" dirty="0">
                <a:latin typeface="ＭＳ ゴシック" pitchFamily="49" charset="-128"/>
                <a:ea typeface="ＭＳ ゴシック" pitchFamily="49" charset="-128"/>
              </a:rPr>
              <a:t>Ⅳ</a:t>
            </a:r>
            <a:r>
              <a:rPr lang="zh-TW" altLang="en-US" sz="3600" dirty="0">
                <a:latin typeface="ＭＳ ゴシック" pitchFamily="49" charset="-128"/>
                <a:ea typeface="ＭＳ ゴシック" pitchFamily="49" charset="-128"/>
              </a:rPr>
              <a:t>．</a:t>
            </a:r>
            <a:r>
              <a:rPr lang="zh-TW" altLang="en-US" sz="6000" dirty="0">
                <a:latin typeface="ＭＳ ゴシック" pitchFamily="49" charset="-128"/>
                <a:ea typeface="ＭＳ ゴシック" pitchFamily="49" charset="-128"/>
              </a:rPr>
              <a:t>受</a:t>
            </a:r>
            <a:r>
              <a:rPr lang="zh-TW" altLang="en-US" sz="3600" dirty="0">
                <a:latin typeface="ＭＳ ゴシック" pitchFamily="49" charset="-128"/>
                <a:ea typeface="ＭＳ ゴシック" pitchFamily="49" charset="-128"/>
              </a:rPr>
              <a:t>動喫煙</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smtClean="0">
                <a:latin typeface="ＭＳ ゴシック" pitchFamily="49" charset="-128"/>
                <a:ea typeface="ＭＳ ゴシック" pitchFamily="49" charset="-128"/>
              </a:rPr>
              <a:t>（</a:t>
            </a:r>
            <a:r>
              <a:rPr lang="ja-JP" altLang="en-US" sz="3600" dirty="0">
                <a:latin typeface="ＭＳ ゴシック" pitchFamily="49" charset="-128"/>
                <a:ea typeface="ＭＳ ゴシック" pitchFamily="49" charset="-128"/>
              </a:rPr>
              <a:t>３）</a:t>
            </a:r>
            <a:r>
              <a:rPr lang="ja-JP" altLang="en-US" sz="6700" dirty="0">
                <a:latin typeface="ＭＳ ゴシック" pitchFamily="49" charset="-128"/>
                <a:ea typeface="ＭＳ ゴシック" pitchFamily="49" charset="-128"/>
              </a:rPr>
              <a:t>間</a:t>
            </a:r>
            <a:r>
              <a:rPr lang="ja-JP" altLang="en-US" sz="3600" dirty="0">
                <a:latin typeface="ＭＳ ゴシック" pitchFamily="49" charset="-128"/>
                <a:ea typeface="ＭＳ ゴシック" pitchFamily="49" charset="-128"/>
              </a:rPr>
              <a:t>違いだらけの受動喫煙対策</a:t>
            </a: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5479808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12877" y="6165304"/>
            <a:ext cx="6912768" cy="523220"/>
          </a:xfrm>
          <a:prstGeom prst="rect">
            <a:avLst/>
          </a:prstGeom>
        </p:spPr>
        <p:txBody>
          <a:bodyPr wrap="square">
            <a:spAutoFit/>
          </a:bodyPr>
          <a:lstStyle/>
          <a:p>
            <a:r>
              <a:rPr lang="en-US" altLang="ja-JP" sz="1400" dirty="0" smtClean="0">
                <a:latin typeface="ＭＳ ゴシック" pitchFamily="49" charset="-128"/>
                <a:ea typeface="ＭＳ ゴシック" pitchFamily="49" charset="-128"/>
              </a:rPr>
              <a:t>World </a:t>
            </a:r>
            <a:r>
              <a:rPr lang="en-US" altLang="ja-JP" sz="1400" dirty="0">
                <a:latin typeface="ＭＳ ゴシック" pitchFamily="49" charset="-128"/>
                <a:ea typeface="ＭＳ ゴシック" pitchFamily="49" charset="-128"/>
              </a:rPr>
              <a:t>Health </a:t>
            </a:r>
            <a:r>
              <a:rPr lang="en-US" altLang="ja-JP" sz="1400" dirty="0" smtClean="0">
                <a:latin typeface="ＭＳ ゴシック" pitchFamily="49" charset="-128"/>
                <a:ea typeface="ＭＳ ゴシック" pitchFamily="49" charset="-128"/>
              </a:rPr>
              <a:t>Organization</a:t>
            </a:r>
            <a:r>
              <a:rPr lang="ja-JP"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WHO</a:t>
            </a:r>
            <a:r>
              <a:rPr lang="ja-JP"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 10 </a:t>
            </a:r>
            <a:r>
              <a:rPr lang="en-US" altLang="ja-JP" sz="1400" dirty="0">
                <a:latin typeface="ＭＳ ゴシック" pitchFamily="49" charset="-128"/>
                <a:ea typeface="ＭＳ ゴシック" pitchFamily="49" charset="-128"/>
              </a:rPr>
              <a:t>facts on second-hand </a:t>
            </a:r>
            <a:r>
              <a:rPr lang="en-US" altLang="ja-JP" sz="1400" dirty="0" smtClean="0">
                <a:latin typeface="ＭＳ ゴシック" pitchFamily="49" charset="-128"/>
                <a:ea typeface="ＭＳ ゴシック" pitchFamily="49" charset="-128"/>
              </a:rPr>
              <a:t>smoke.</a:t>
            </a:r>
            <a:endParaRPr lang="en-US" altLang="ja-JP" sz="1400" dirty="0">
              <a:latin typeface="ＭＳ ゴシック" pitchFamily="49" charset="-128"/>
              <a:ea typeface="ＭＳ ゴシック" pitchFamily="49" charset="-128"/>
            </a:endParaRPr>
          </a:p>
          <a:p>
            <a:r>
              <a:rPr lang="en-US" altLang="ja-JP" sz="1400" dirty="0">
                <a:latin typeface="ＭＳ ゴシック" pitchFamily="49" charset="-128"/>
                <a:ea typeface="ＭＳ ゴシック" pitchFamily="49" charset="-128"/>
              </a:rPr>
              <a:t>http://www.who.int/features/factfiles/tobacco/tobacco_facts/en/index.html</a:t>
            </a:r>
          </a:p>
        </p:txBody>
      </p:sp>
      <p:pic>
        <p:nvPicPr>
          <p:cNvPr id="276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270" t="9674" r="43610" b="27324"/>
          <a:stretch/>
        </p:blipFill>
        <p:spPr bwMode="auto">
          <a:xfrm>
            <a:off x="2123726" y="827200"/>
            <a:ext cx="4750747" cy="40579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940152" y="4725144"/>
            <a:ext cx="2631131" cy="830997"/>
          </a:xfrm>
          <a:prstGeom prst="rect">
            <a:avLst/>
          </a:prstGeom>
        </p:spPr>
        <p:txBody>
          <a:bodyPr wrap="square">
            <a:spAutoFit/>
          </a:bodyPr>
          <a:lstStyle/>
          <a:p>
            <a:pPr lvl="0"/>
            <a:r>
              <a:rPr lang="ja-JP" altLang="en-US" sz="1600" b="1" dirty="0">
                <a:latin typeface="ＭＳ ゴシック" pitchFamily="49" charset="-128"/>
                <a:ea typeface="ＭＳ ゴシック" pitchFamily="49" charset="-128"/>
              </a:rPr>
              <a:t>受動喫煙に安全量というものは</a:t>
            </a:r>
            <a:r>
              <a:rPr lang="ja-JP" altLang="en-US" sz="1600" b="1" dirty="0" smtClean="0">
                <a:latin typeface="ＭＳ ゴシック" pitchFamily="49" charset="-128"/>
                <a:ea typeface="ＭＳ ゴシック" pitchFamily="49" charset="-128"/>
              </a:rPr>
              <a:t>なく、タバコ</a:t>
            </a:r>
            <a:r>
              <a:rPr lang="ja-JP" altLang="en-US" sz="1600" b="1" dirty="0">
                <a:latin typeface="ＭＳ ゴシック" pitchFamily="49" charset="-128"/>
                <a:ea typeface="ＭＳ ゴシック" pitchFamily="49" charset="-128"/>
              </a:rPr>
              <a:t>煙はうすまっても危険で</a:t>
            </a:r>
            <a:r>
              <a:rPr lang="ja-JP" altLang="en-US" sz="1600" b="1" dirty="0" smtClean="0">
                <a:latin typeface="ＭＳ ゴシック" pitchFamily="49" charset="-128"/>
                <a:ea typeface="ＭＳ ゴシック" pitchFamily="49" charset="-128"/>
              </a:rPr>
              <a:t>ある</a:t>
            </a:r>
            <a:endParaRPr lang="ja-JP" altLang="en-US" sz="1600" dirty="0"/>
          </a:p>
        </p:txBody>
      </p:sp>
      <p:sp>
        <p:nvSpPr>
          <p:cNvPr id="5" name="正方形/長方形 4"/>
          <p:cNvSpPr/>
          <p:nvPr/>
        </p:nvSpPr>
        <p:spPr>
          <a:xfrm>
            <a:off x="930092" y="3894147"/>
            <a:ext cx="2718048" cy="830997"/>
          </a:xfrm>
          <a:prstGeom prst="rect">
            <a:avLst/>
          </a:prstGeom>
        </p:spPr>
        <p:txBody>
          <a:bodyPr wrap="square">
            <a:spAutoFit/>
          </a:bodyPr>
          <a:lstStyle/>
          <a:p>
            <a:pPr lvl="0"/>
            <a:r>
              <a:rPr lang="ja-JP" altLang="en-US" sz="1600" b="1" dirty="0" smtClean="0">
                <a:latin typeface="ＭＳ ゴシック" pitchFamily="49" charset="-128"/>
                <a:ea typeface="ＭＳ ゴシック" pitchFamily="49" charset="-128"/>
              </a:rPr>
              <a:t>分離</a:t>
            </a:r>
            <a:r>
              <a:rPr lang="ja-JP" altLang="en-US" sz="1600" b="1" dirty="0">
                <a:latin typeface="ＭＳ ゴシック" pitchFamily="49" charset="-128"/>
                <a:ea typeface="ＭＳ ゴシック" pitchFamily="49" charset="-128"/>
              </a:rPr>
              <a:t>または換気した喫煙場所を作っても、非喫煙者は保護</a:t>
            </a:r>
            <a:r>
              <a:rPr lang="ja-JP" altLang="en-US" sz="1600" b="1" dirty="0" smtClean="0">
                <a:latin typeface="ＭＳ ゴシック" pitchFamily="49" charset="-128"/>
                <a:ea typeface="ＭＳ ゴシック" pitchFamily="49" charset="-128"/>
              </a:rPr>
              <a:t>されない</a:t>
            </a:r>
            <a:endParaRPr lang="ja-JP" altLang="en-US" sz="1600" dirty="0"/>
          </a:p>
        </p:txBody>
      </p:sp>
      <p:sp>
        <p:nvSpPr>
          <p:cNvPr id="6" name="正方形/長方形 5"/>
          <p:cNvSpPr/>
          <p:nvPr/>
        </p:nvSpPr>
        <p:spPr>
          <a:xfrm>
            <a:off x="5407437" y="1294276"/>
            <a:ext cx="2764963" cy="830997"/>
          </a:xfrm>
          <a:prstGeom prst="rect">
            <a:avLst/>
          </a:prstGeom>
        </p:spPr>
        <p:txBody>
          <a:bodyPr wrap="square">
            <a:spAutoFit/>
          </a:bodyPr>
          <a:lstStyle/>
          <a:p>
            <a:pPr lvl="0"/>
            <a:r>
              <a:rPr lang="ja-JP" altLang="en-US" sz="1600" b="1" dirty="0">
                <a:latin typeface="ＭＳ ゴシック" pitchFamily="49" charset="-128"/>
                <a:ea typeface="ＭＳ ゴシック" pitchFamily="49" charset="-128"/>
              </a:rPr>
              <a:t>タバコ煙はドアを閉めていても換気が施されていても、喫煙場所から拡散する</a:t>
            </a:r>
            <a:endParaRPr lang="ja-JP" altLang="en-US" sz="1600" dirty="0"/>
          </a:p>
        </p:txBody>
      </p:sp>
      <p:sp>
        <p:nvSpPr>
          <p:cNvPr id="8" name="正方形/長方形 7"/>
          <p:cNvSpPr/>
          <p:nvPr/>
        </p:nvSpPr>
        <p:spPr>
          <a:xfrm>
            <a:off x="1259632" y="5733256"/>
            <a:ext cx="7128792" cy="369332"/>
          </a:xfrm>
          <a:prstGeom prst="rect">
            <a:avLst/>
          </a:prstGeom>
        </p:spPr>
        <p:txBody>
          <a:bodyPr wrap="square">
            <a:spAutoFit/>
          </a:bodyPr>
          <a:lstStyle/>
          <a:p>
            <a:pPr lvl="0"/>
            <a:r>
              <a:rPr lang="ja-JP" altLang="en-US" b="1" dirty="0">
                <a:latin typeface="ＭＳ ゴシック" pitchFamily="49" charset="-128"/>
                <a:ea typeface="ＭＳ ゴシック" pitchFamily="49" charset="-128"/>
              </a:rPr>
              <a:t>“ </a:t>
            </a:r>
            <a:r>
              <a:rPr lang="en-US" altLang="ja-JP" b="1" dirty="0" smtClean="0">
                <a:latin typeface="ＭＳ ゴシック" pitchFamily="49" charset="-128"/>
                <a:ea typeface="ＭＳ ゴシック" pitchFamily="49" charset="-128"/>
              </a:rPr>
              <a:t>100</a:t>
            </a:r>
            <a:r>
              <a:rPr lang="ja-JP" altLang="ja-JP" b="1" dirty="0">
                <a:latin typeface="ＭＳ ゴシック" pitchFamily="49" charset="-128"/>
                <a:ea typeface="ＭＳ ゴシック" pitchFamily="49" charset="-128"/>
              </a:rPr>
              <a:t>％完全禁煙の環境だけが</a:t>
            </a:r>
            <a:r>
              <a:rPr lang="ja-JP" altLang="en-US" b="1" dirty="0">
                <a:latin typeface="ＭＳ ゴシック" pitchFamily="49" charset="-128"/>
                <a:ea typeface="ＭＳ ゴシック" pitchFamily="49" charset="-128"/>
              </a:rPr>
              <a:t>、</a:t>
            </a:r>
            <a:r>
              <a:rPr lang="ja-JP" altLang="ja-JP" b="1" dirty="0">
                <a:latin typeface="ＭＳ ゴシック" pitchFamily="49" charset="-128"/>
                <a:ea typeface="ＭＳ ゴシック" pitchFamily="49" charset="-128"/>
              </a:rPr>
              <a:t>受動喫煙の防止に有効で</a:t>
            </a:r>
            <a:r>
              <a:rPr lang="ja-JP" altLang="ja-JP" b="1" dirty="0" smtClean="0">
                <a:latin typeface="ＭＳ ゴシック" pitchFamily="49" charset="-128"/>
                <a:ea typeface="ＭＳ ゴシック" pitchFamily="49" charset="-128"/>
              </a:rPr>
              <a:t>ある</a:t>
            </a:r>
            <a:r>
              <a:rPr lang="ja-JP" altLang="en-US" b="1" dirty="0" smtClean="0">
                <a:latin typeface="ＭＳ ゴシック" pitchFamily="49" charset="-128"/>
                <a:ea typeface="ＭＳ ゴシック" pitchFamily="49" charset="-128"/>
              </a:rPr>
              <a:t>”</a:t>
            </a:r>
            <a:endParaRPr lang="ja-JP" altLang="en-US" dirty="0"/>
          </a:p>
        </p:txBody>
      </p:sp>
      <p:sp>
        <p:nvSpPr>
          <p:cNvPr id="3" name="タイトル 2"/>
          <p:cNvSpPr>
            <a:spLocks noGrp="1"/>
          </p:cNvSpPr>
          <p:nvPr>
            <p:ph type="ctrTitle"/>
          </p:nvPr>
        </p:nvSpPr>
        <p:spPr>
          <a:xfrm>
            <a:off x="755576" y="188640"/>
            <a:ext cx="7772400" cy="792088"/>
          </a:xfrm>
        </p:spPr>
        <p:txBody>
          <a:bodyPr>
            <a:normAutofit/>
          </a:bodyPr>
          <a:lstStyle/>
          <a:p>
            <a:r>
              <a:rPr lang="ja-JP" altLang="en-US" sz="3200" dirty="0" smtClean="0">
                <a:latin typeface="ＭＳ ゴシック" pitchFamily="49" charset="-128"/>
                <a:ea typeface="ＭＳ ゴシック" pitchFamily="49" charset="-128"/>
              </a:rPr>
              <a:t>間違いだらけの分煙</a:t>
            </a:r>
            <a:endParaRPr lang="ja-JP" altLang="en-US" sz="32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3226103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27584" y="260648"/>
            <a:ext cx="7772400" cy="864096"/>
          </a:xfrm>
        </p:spPr>
        <p:txBody>
          <a:bodyPr>
            <a:normAutofit/>
          </a:bodyPr>
          <a:lstStyle/>
          <a:p>
            <a:r>
              <a:rPr lang="ja-JP" altLang="en-US" sz="2800" dirty="0">
                <a:latin typeface="ＭＳ ゴシック" pitchFamily="49" charset="-128"/>
                <a:ea typeface="ＭＳ ゴシック" pitchFamily="49" charset="-128"/>
              </a:rPr>
              <a:t>空気</a:t>
            </a:r>
            <a:r>
              <a:rPr lang="ja-JP" altLang="en-US" sz="2800" dirty="0" smtClean="0">
                <a:latin typeface="ＭＳ ゴシック" pitchFamily="49" charset="-128"/>
                <a:ea typeface="ＭＳ ゴシック" pitchFamily="49" charset="-128"/>
              </a:rPr>
              <a:t>清浄機は役に立たない</a:t>
            </a:r>
            <a:endParaRPr lang="ja-JP" altLang="en-US" sz="2800" dirty="0">
              <a:latin typeface="ＭＳ ゴシック" pitchFamily="49" charset="-128"/>
              <a:ea typeface="ＭＳ ゴシック" pitchFamily="49" charset="-128"/>
            </a:endParaRPr>
          </a:p>
        </p:txBody>
      </p:sp>
      <p:pic>
        <p:nvPicPr>
          <p:cNvPr id="18434" name="Picture 2" descr="C:\Users\高野義久\1禁煙用\肺癌学会委員会活動\イラスト関係\9-11\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0337" y="980728"/>
            <a:ext cx="7496302" cy="529726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正方形/長方形 5"/>
          <p:cNvSpPr/>
          <p:nvPr/>
        </p:nvSpPr>
        <p:spPr>
          <a:xfrm>
            <a:off x="3923928" y="5877272"/>
            <a:ext cx="3960440" cy="738664"/>
          </a:xfrm>
          <a:prstGeom prst="rect">
            <a:avLst/>
          </a:prstGeom>
        </p:spPr>
        <p:txBody>
          <a:bodyPr wrap="square">
            <a:spAutoFit/>
          </a:bodyPr>
          <a:lstStyle/>
          <a:p>
            <a:pPr lvl="0"/>
            <a:r>
              <a:rPr lang="ja-JP" altLang="ja-JP" sz="1400" b="1" dirty="0" smtClean="0">
                <a:latin typeface="ＭＳ ゴシック" pitchFamily="49" charset="-128"/>
                <a:ea typeface="ＭＳ ゴシック" pitchFamily="49" charset="-128"/>
              </a:rPr>
              <a:t>空気清浄機</a:t>
            </a:r>
            <a:r>
              <a:rPr lang="ja-JP" altLang="en-US" sz="1400" b="1" dirty="0" smtClean="0">
                <a:latin typeface="ＭＳ ゴシック" pitchFamily="49" charset="-128"/>
                <a:ea typeface="ＭＳ ゴシック" pitchFamily="49" charset="-128"/>
              </a:rPr>
              <a:t>では</a:t>
            </a:r>
            <a:r>
              <a:rPr lang="ja-JP" altLang="ja-JP" sz="1400" b="1" dirty="0" smtClean="0">
                <a:latin typeface="ＭＳ ゴシック" pitchFamily="49" charset="-128"/>
                <a:ea typeface="ＭＳ ゴシック" pitchFamily="49" charset="-128"/>
              </a:rPr>
              <a:t>タバコ煙の粒子状成分しか除去できず、ガス状物質は未処理のまま空気中に再放出される</a:t>
            </a:r>
            <a:r>
              <a:rPr lang="ja-JP" altLang="en-US" sz="1400" b="1" dirty="0">
                <a:latin typeface="ＭＳ ゴシック" pitchFamily="49" charset="-128"/>
                <a:ea typeface="ＭＳ ゴシック" pitchFamily="49" charset="-128"/>
              </a:rPr>
              <a:t>。有害物質は９割以上素通り</a:t>
            </a:r>
            <a:r>
              <a:rPr lang="ja-JP" altLang="en-US" sz="1400" b="1" dirty="0" smtClean="0">
                <a:latin typeface="ＭＳ ゴシック" pitchFamily="49" charset="-128"/>
                <a:ea typeface="ＭＳ ゴシック" pitchFamily="49" charset="-128"/>
              </a:rPr>
              <a:t>する</a:t>
            </a:r>
            <a:r>
              <a:rPr lang="ja-JP" altLang="en-US" sz="1400" b="1" dirty="0">
                <a:latin typeface="ＭＳ ゴシック" pitchFamily="49" charset="-128"/>
                <a:ea typeface="ＭＳ ゴシック" pitchFamily="49" charset="-128"/>
              </a:rPr>
              <a:t>。</a:t>
            </a:r>
          </a:p>
        </p:txBody>
      </p:sp>
      <p:sp>
        <p:nvSpPr>
          <p:cNvPr id="7" name="正方形/長方形 6"/>
          <p:cNvSpPr/>
          <p:nvPr/>
        </p:nvSpPr>
        <p:spPr>
          <a:xfrm>
            <a:off x="1152168" y="5455096"/>
            <a:ext cx="3416320" cy="307777"/>
          </a:xfrm>
          <a:prstGeom prst="rect">
            <a:avLst/>
          </a:prstGeom>
        </p:spPr>
        <p:txBody>
          <a:bodyPr wrap="none">
            <a:spAutoFit/>
          </a:bodyPr>
          <a:lstStyle/>
          <a:p>
            <a:pPr lvl="0"/>
            <a:r>
              <a:rPr lang="ja-JP" altLang="en-US" sz="1400" b="1" dirty="0">
                <a:latin typeface="ＭＳ ゴシック" pitchFamily="49" charset="-128"/>
                <a:ea typeface="ＭＳ ゴシック" pitchFamily="49" charset="-128"/>
              </a:rPr>
              <a:t>タバコ煙の有害物質を周囲に拡散させる</a:t>
            </a:r>
            <a:endParaRPr lang="ja-JP" altLang="en-US" sz="1400" b="1" dirty="0"/>
          </a:p>
        </p:txBody>
      </p:sp>
      <p:sp>
        <p:nvSpPr>
          <p:cNvPr id="8" name="正方形/長方形 7"/>
          <p:cNvSpPr/>
          <p:nvPr/>
        </p:nvSpPr>
        <p:spPr>
          <a:xfrm>
            <a:off x="842462" y="2413336"/>
            <a:ext cx="2698175" cy="523220"/>
          </a:xfrm>
          <a:prstGeom prst="rect">
            <a:avLst/>
          </a:prstGeom>
        </p:spPr>
        <p:txBody>
          <a:bodyPr wrap="none">
            <a:spAutoFit/>
          </a:bodyPr>
          <a:lstStyle/>
          <a:p>
            <a:pPr lvl="0"/>
            <a:r>
              <a:rPr lang="ja-JP" altLang="en-US" sz="1400" b="1" dirty="0">
                <a:latin typeface="ＭＳ ゴシック" pitchFamily="49" charset="-128"/>
                <a:ea typeface="ＭＳ ゴシック" pitchFamily="49" charset="-128"/>
              </a:rPr>
              <a:t>受動喫煙が</a:t>
            </a:r>
            <a:r>
              <a:rPr lang="ja-JP" altLang="en-US" sz="1400" b="1" dirty="0" smtClean="0">
                <a:latin typeface="ＭＳ ゴシック" pitchFamily="49" charset="-128"/>
                <a:ea typeface="ＭＳ ゴシック" pitchFamily="49" charset="-128"/>
              </a:rPr>
              <a:t>増える</a:t>
            </a:r>
            <a:endParaRPr lang="en-US" altLang="ja-JP" sz="1400" b="1" dirty="0" smtClean="0">
              <a:latin typeface="ＭＳ ゴシック" pitchFamily="49" charset="-128"/>
              <a:ea typeface="ＭＳ ゴシック" pitchFamily="49" charset="-128"/>
            </a:endParaRPr>
          </a:p>
          <a:p>
            <a:pPr lvl="0"/>
            <a:r>
              <a:rPr lang="ja-JP" altLang="en-US" sz="1400" b="1" dirty="0" smtClean="0">
                <a:latin typeface="ＭＳ ゴシック" pitchFamily="49" charset="-128"/>
                <a:ea typeface="ＭＳ ゴシック" pitchFamily="49" charset="-128"/>
              </a:rPr>
              <a:t>本来の受動喫煙対策が後退する</a:t>
            </a:r>
            <a:endParaRPr lang="ja-JP" altLang="en-US" sz="1400" dirty="0"/>
          </a:p>
        </p:txBody>
      </p:sp>
      <p:sp>
        <p:nvSpPr>
          <p:cNvPr id="10" name="正方形/長方形 9"/>
          <p:cNvSpPr/>
          <p:nvPr/>
        </p:nvSpPr>
        <p:spPr>
          <a:xfrm>
            <a:off x="7163658" y="3504397"/>
            <a:ext cx="1441420" cy="523220"/>
          </a:xfrm>
          <a:prstGeom prst="rect">
            <a:avLst/>
          </a:prstGeom>
        </p:spPr>
        <p:txBody>
          <a:bodyPr wrap="none">
            <a:spAutoFit/>
          </a:bodyPr>
          <a:lstStyle/>
          <a:p>
            <a:pPr lvl="0"/>
            <a:r>
              <a:rPr lang="ja-JP" altLang="en-US" sz="1400" b="1" dirty="0">
                <a:latin typeface="ＭＳ ゴシック" pitchFamily="49" charset="-128"/>
                <a:ea typeface="ＭＳ ゴシック" pitchFamily="49" charset="-128"/>
              </a:rPr>
              <a:t>禁煙の</a:t>
            </a:r>
            <a:r>
              <a:rPr lang="ja-JP" altLang="en-US" sz="1400" b="1" dirty="0" smtClean="0">
                <a:latin typeface="ＭＳ ゴシック" pitchFamily="49" charset="-128"/>
                <a:ea typeface="ＭＳ ゴシック" pitchFamily="49" charset="-128"/>
              </a:rPr>
              <a:t>きっかけ</a:t>
            </a:r>
            <a:endParaRPr lang="en-US" altLang="ja-JP" sz="1400" b="1" dirty="0" smtClean="0">
              <a:latin typeface="ＭＳ ゴシック" pitchFamily="49" charset="-128"/>
              <a:ea typeface="ＭＳ ゴシック" pitchFamily="49" charset="-128"/>
            </a:endParaRPr>
          </a:p>
          <a:p>
            <a:pPr lvl="0"/>
            <a:r>
              <a:rPr lang="ja-JP" altLang="en-US" sz="1400" b="1" dirty="0" smtClean="0">
                <a:latin typeface="ＭＳ ゴシック" pitchFamily="49" charset="-128"/>
                <a:ea typeface="ＭＳ ゴシック" pitchFamily="49" charset="-128"/>
              </a:rPr>
              <a:t>を</a:t>
            </a:r>
            <a:r>
              <a:rPr lang="ja-JP" altLang="en-US" sz="1400" b="1" dirty="0">
                <a:latin typeface="ＭＳ ゴシック" pitchFamily="49" charset="-128"/>
                <a:ea typeface="ＭＳ ゴシック" pitchFamily="49" charset="-128"/>
              </a:rPr>
              <a:t>失う</a:t>
            </a:r>
            <a:endParaRPr lang="ja-JP" altLang="en-US" sz="1400" dirty="0"/>
          </a:p>
        </p:txBody>
      </p:sp>
    </p:spTree>
    <p:extLst>
      <p:ext uri="{BB962C8B-B14F-4D97-AF65-F5344CB8AC3E}">
        <p14:creationId xmlns="" xmlns:p14="http://schemas.microsoft.com/office/powerpoint/2010/main" val="717433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1368152"/>
          </a:xfrm>
          <a:ln>
            <a:solidFill>
              <a:schemeClr val="tx1"/>
            </a:solidFill>
          </a:ln>
        </p:spPr>
        <p:txBody>
          <a:bodyPr>
            <a:noAutofit/>
          </a:bodyPr>
          <a:lstStyle/>
          <a:p>
            <a:r>
              <a:rPr lang="zh-CN" altLang="en-US" sz="3200" dirty="0">
                <a:latin typeface="ＭＳ ゴシック" pitchFamily="49" charset="-128"/>
                <a:ea typeface="ＭＳ ゴシック" pitchFamily="49" charset="-128"/>
              </a:rPr>
              <a:t>肺癌発</a:t>
            </a:r>
            <a:r>
              <a:rPr lang="zh-CN" altLang="en-US" sz="3200" dirty="0" smtClean="0">
                <a:latin typeface="ＭＳ ゴシック" pitchFamily="49" charset="-128"/>
                <a:ea typeface="ＭＳ ゴシック" pitchFamily="49" charset="-128"/>
              </a:rPr>
              <a:t>生者数</a:t>
            </a:r>
            <a:r>
              <a:rPr lang="en-US" altLang="zh-CN" sz="2800" dirty="0" smtClean="0">
                <a:latin typeface="ＭＳ ゴシック" pitchFamily="49" charset="-128"/>
                <a:ea typeface="ＭＳ ゴシック" pitchFamily="49" charset="-128"/>
              </a:rPr>
              <a:t/>
            </a:r>
            <a:br>
              <a:rPr lang="en-US" altLang="zh-CN" sz="2800" dirty="0" smtClean="0">
                <a:latin typeface="ＭＳ ゴシック" pitchFamily="49" charset="-128"/>
                <a:ea typeface="ＭＳ ゴシック" pitchFamily="49" charset="-128"/>
              </a:rPr>
            </a:br>
            <a:r>
              <a:rPr lang="en-US" altLang="ja-JP" sz="2000" b="1" u="sng" dirty="0" smtClean="0">
                <a:latin typeface="ＭＳ ゴシック" pitchFamily="49" charset="-128"/>
                <a:ea typeface="ＭＳ ゴシック" pitchFamily="49" charset="-128"/>
              </a:rPr>
              <a:t>83,881</a:t>
            </a:r>
            <a:r>
              <a:rPr lang="ja-JP" altLang="en-US" sz="2000" b="1" u="sng" dirty="0" smtClean="0">
                <a:latin typeface="ＭＳ ゴシック" pitchFamily="49" charset="-128"/>
                <a:ea typeface="ＭＳ ゴシック" pitchFamily="49" charset="-128"/>
              </a:rPr>
              <a:t>例</a:t>
            </a:r>
            <a:r>
              <a:rPr lang="ja-JP" altLang="en-US" sz="2000" b="1" dirty="0" smtClean="0">
                <a:latin typeface="ＭＳ ゴシック" pitchFamily="49" charset="-128"/>
                <a:ea typeface="ＭＳ ゴシック" pitchFamily="49" charset="-128"/>
              </a:rPr>
              <a:t>・全癌</a:t>
            </a:r>
            <a:r>
              <a:rPr lang="en-US" altLang="ja-JP" sz="2000" b="1" dirty="0" smtClean="0">
                <a:latin typeface="ＭＳ ゴシック" pitchFamily="49" charset="-128"/>
                <a:ea typeface="ＭＳ ゴシック" pitchFamily="49" charset="-128"/>
              </a:rPr>
              <a:t>676,075</a:t>
            </a:r>
            <a:r>
              <a:rPr lang="ja-JP" altLang="en-US" sz="2000" b="1" dirty="0" smtClean="0">
                <a:latin typeface="ＭＳ ゴシック" pitchFamily="49" charset="-128"/>
                <a:ea typeface="ＭＳ ゴシック" pitchFamily="49" charset="-128"/>
              </a:rPr>
              <a:t>例の</a:t>
            </a:r>
            <a:r>
              <a:rPr lang="en-US" altLang="ja-JP" sz="2000" b="1" dirty="0" smtClean="0">
                <a:latin typeface="ＭＳ ゴシック" pitchFamily="49" charset="-128"/>
                <a:ea typeface="ＭＳ ゴシック" pitchFamily="49" charset="-128"/>
              </a:rPr>
              <a:t>12</a:t>
            </a:r>
            <a:r>
              <a:rPr lang="ja-JP" altLang="en-US" sz="2000" b="1" dirty="0" smtClean="0">
                <a:latin typeface="ＭＳ ゴシック" pitchFamily="49" charset="-128"/>
                <a:ea typeface="ＭＳ ゴシック" pitchFamily="49" charset="-128"/>
              </a:rPr>
              <a:t>％</a:t>
            </a:r>
            <a:r>
              <a:rPr lang="en-US" altLang="ja-JP" sz="2000" b="1" dirty="0" smtClean="0">
                <a:latin typeface="ＭＳ ゴシック" pitchFamily="49" charset="-128"/>
                <a:ea typeface="ＭＳ ゴシック" pitchFamily="49" charset="-128"/>
              </a:rPr>
              <a:t/>
            </a:r>
            <a:br>
              <a:rPr lang="en-US" altLang="ja-JP" sz="2000" b="1" dirty="0" smtClean="0">
                <a:latin typeface="ＭＳ ゴシック" pitchFamily="49" charset="-128"/>
                <a:ea typeface="ＭＳ ゴシック" pitchFamily="49" charset="-128"/>
              </a:rPr>
            </a:br>
            <a:r>
              <a:rPr lang="ja-JP" altLang="en-US" sz="2000" b="1" dirty="0">
                <a:latin typeface="ＭＳ ゴシック" pitchFamily="49" charset="-128"/>
                <a:ea typeface="ＭＳ ゴシック" pitchFamily="49" charset="-128"/>
              </a:rPr>
              <a:t>男女合わせてすべての癌の</a:t>
            </a:r>
            <a:r>
              <a:rPr lang="ja-JP" altLang="en-US" sz="2000" b="1" u="sng" dirty="0">
                <a:latin typeface="ＭＳ ゴシック" pitchFamily="49" charset="-128"/>
                <a:ea typeface="ＭＳ ゴシック" pitchFamily="49" charset="-128"/>
              </a:rPr>
              <a:t>部位別</a:t>
            </a:r>
            <a:r>
              <a:rPr lang="ja-JP" altLang="en-US" sz="2000" b="1" u="sng" dirty="0" smtClean="0">
                <a:latin typeface="ＭＳ ゴシック" pitchFamily="49" charset="-128"/>
                <a:ea typeface="ＭＳ ゴシック" pitchFamily="49" charset="-128"/>
              </a:rPr>
              <a:t>第２位</a:t>
            </a:r>
            <a:r>
              <a:rPr lang="ja-JP" altLang="en-US" sz="2000" dirty="0" smtClean="0">
                <a:latin typeface="ＭＳ ゴシック" pitchFamily="49" charset="-128"/>
                <a:ea typeface="ＭＳ ゴシック" pitchFamily="49" charset="-128"/>
              </a:rPr>
              <a:t>（</a:t>
            </a:r>
            <a:r>
              <a:rPr lang="en-US" altLang="ja-JP" sz="2000" dirty="0" smtClean="0">
                <a:latin typeface="ＭＳ ゴシック" pitchFamily="49" charset="-128"/>
                <a:ea typeface="ＭＳ ゴシック" pitchFamily="49" charset="-128"/>
              </a:rPr>
              <a:t>2005</a:t>
            </a:r>
            <a:r>
              <a:rPr lang="ja-JP" altLang="en-US" sz="2000" dirty="0" smtClean="0">
                <a:latin typeface="ＭＳ ゴシック" pitchFamily="49" charset="-128"/>
                <a:ea typeface="ＭＳ ゴシック" pitchFamily="49" charset="-128"/>
              </a:rPr>
              <a:t>年）</a:t>
            </a:r>
            <a:endParaRPr lang="zh-CN" altLang="en-US" sz="20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3932207227"/>
              </p:ext>
            </p:extLst>
          </p:nvPr>
        </p:nvGraphicFramePr>
        <p:xfrm>
          <a:off x="683568" y="1628800"/>
          <a:ext cx="4248472" cy="511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ext uri="{D42A27DB-BD31-4B8C-83A1-F6EECF244321}">
                <p14:modId xmlns="" xmlns:p14="http://schemas.microsoft.com/office/powerpoint/2010/main" val="3883434152"/>
              </p:ext>
            </p:extLst>
          </p:nvPr>
        </p:nvGraphicFramePr>
        <p:xfrm>
          <a:off x="5148064" y="1628800"/>
          <a:ext cx="3408040"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1692915" y="4214929"/>
            <a:ext cx="2146742" cy="646331"/>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その他の癌</a:t>
            </a:r>
            <a:endParaRPr kumimoji="1" lang="en-US" altLang="ja-JP" dirty="0" smtClean="0">
              <a:latin typeface="ＭＳ ゴシック" pitchFamily="49" charset="-128"/>
              <a:ea typeface="ＭＳ ゴシック" pitchFamily="49" charset="-128"/>
            </a:endParaRPr>
          </a:p>
          <a:p>
            <a:r>
              <a:rPr kumimoji="1" lang="en-US" altLang="ja-JP" dirty="0" smtClean="0">
                <a:latin typeface="ＭＳ ゴシック" pitchFamily="49" charset="-128"/>
                <a:ea typeface="ＭＳ ゴシック" pitchFamily="49" charset="-128"/>
              </a:rPr>
              <a:t>85</a:t>
            </a:r>
            <a:r>
              <a:rPr kumimoji="1" lang="ja-JP" altLang="en-US" dirty="0" smtClean="0">
                <a:latin typeface="ＭＳ ゴシック" pitchFamily="49" charset="-128"/>
                <a:ea typeface="ＭＳ ゴシック" pitchFamily="49" charset="-128"/>
              </a:rPr>
              <a:t>％（</a:t>
            </a:r>
            <a:r>
              <a:rPr kumimoji="1" lang="en-US" altLang="ja-JP" dirty="0" smtClean="0">
                <a:latin typeface="ＭＳ ゴシック" pitchFamily="49" charset="-128"/>
                <a:ea typeface="ＭＳ ゴシック" pitchFamily="49" charset="-128"/>
              </a:rPr>
              <a:t>332,571</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7" name="テキスト ボックス 6"/>
          <p:cNvSpPr txBox="1"/>
          <p:nvPr/>
        </p:nvSpPr>
        <p:spPr>
          <a:xfrm>
            <a:off x="2915816" y="2708920"/>
            <a:ext cx="2050561" cy="923330"/>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肺癌</a:t>
            </a:r>
            <a:endParaRPr lang="en-US" altLang="ja-JP" b="1" dirty="0" smtClean="0">
              <a:latin typeface="ＭＳ ゴシック" pitchFamily="49" charset="-128"/>
              <a:ea typeface="ＭＳ ゴシック" pitchFamily="49" charset="-128"/>
            </a:endParaRPr>
          </a:p>
          <a:p>
            <a:r>
              <a:rPr lang="en-US" altLang="ja-JP" b="1" dirty="0" smtClean="0">
                <a:latin typeface="ＭＳ ゴシック" pitchFamily="49" charset="-128"/>
                <a:ea typeface="ＭＳ ゴシック" pitchFamily="49" charset="-128"/>
              </a:rPr>
              <a:t>1</a:t>
            </a:r>
            <a:r>
              <a:rPr kumimoji="1" lang="en-US" altLang="ja-JP" b="1" dirty="0" smtClean="0">
                <a:latin typeface="ＭＳ ゴシック" pitchFamily="49" charset="-128"/>
                <a:ea typeface="ＭＳ ゴシック" pitchFamily="49" charset="-128"/>
              </a:rPr>
              <a:t>5</a:t>
            </a:r>
            <a:r>
              <a:rPr kumimoji="1" lang="ja-JP" altLang="en-US" b="1" dirty="0" smtClean="0">
                <a:latin typeface="ＭＳ ゴシック" pitchFamily="49" charset="-128"/>
                <a:ea typeface="ＭＳ ゴシック" pitchFamily="49" charset="-128"/>
              </a:rPr>
              <a:t>％（</a:t>
            </a:r>
            <a:r>
              <a:rPr lang="en-US" altLang="ja-JP" b="1" dirty="0" smtClean="0">
                <a:latin typeface="ＭＳ ゴシック" pitchFamily="49" charset="-128"/>
                <a:ea typeface="ＭＳ ゴシック" pitchFamily="49" charset="-128"/>
              </a:rPr>
              <a:t>58</a:t>
            </a:r>
            <a:r>
              <a:rPr kumimoji="1" lang="en-US" altLang="ja-JP" b="1" dirty="0" smtClean="0">
                <a:latin typeface="ＭＳ ゴシック" pitchFamily="49" charset="-128"/>
                <a:ea typeface="ＭＳ ゴシック" pitchFamily="49" charset="-128"/>
              </a:rPr>
              <a:t>,264</a:t>
            </a:r>
            <a:r>
              <a:rPr kumimoji="1" lang="ja-JP" altLang="en-US" b="1" dirty="0" smtClean="0">
                <a:latin typeface="ＭＳ ゴシック" pitchFamily="49" charset="-128"/>
                <a:ea typeface="ＭＳ ゴシック" pitchFamily="49" charset="-128"/>
              </a:rPr>
              <a:t>例）</a:t>
            </a:r>
            <a:endParaRPr kumimoji="1"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男性の第２位</a:t>
            </a:r>
            <a:endParaRPr kumimoji="1" lang="ja-JP" altLang="en-US" b="1" dirty="0">
              <a:latin typeface="ＭＳ ゴシック" pitchFamily="49" charset="-128"/>
              <a:ea typeface="ＭＳ ゴシック" pitchFamily="49" charset="-128"/>
            </a:endParaRPr>
          </a:p>
        </p:txBody>
      </p:sp>
      <p:sp>
        <p:nvSpPr>
          <p:cNvPr id="8" name="テキスト ボックス 7"/>
          <p:cNvSpPr txBox="1"/>
          <p:nvPr/>
        </p:nvSpPr>
        <p:spPr>
          <a:xfrm>
            <a:off x="1983124" y="2113221"/>
            <a:ext cx="1685077"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r>
              <a:rPr kumimoji="1" lang="en-US" altLang="ja-JP" dirty="0" smtClean="0">
                <a:latin typeface="ＭＳ ゴシック" pitchFamily="49" charset="-128"/>
                <a:ea typeface="ＭＳ ゴシック" pitchFamily="49" charset="-128"/>
              </a:rPr>
              <a:t>390,835</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9" name="テキスト ボックス 8"/>
          <p:cNvSpPr txBox="1"/>
          <p:nvPr/>
        </p:nvSpPr>
        <p:spPr>
          <a:xfrm>
            <a:off x="6012160" y="2113221"/>
            <a:ext cx="1685077"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285</a:t>
            </a:r>
            <a:r>
              <a:rPr kumimoji="1" lang="en-US" altLang="ja-JP" dirty="0" smtClean="0">
                <a:latin typeface="ＭＳ ゴシック" pitchFamily="49" charset="-128"/>
                <a:ea typeface="ＭＳ ゴシック" pitchFamily="49" charset="-128"/>
              </a:rPr>
              <a:t>,240</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10" name="テキスト ボックス 9"/>
          <p:cNvSpPr txBox="1"/>
          <p:nvPr/>
        </p:nvSpPr>
        <p:spPr>
          <a:xfrm>
            <a:off x="6948264" y="2708920"/>
            <a:ext cx="2048959" cy="923330"/>
          </a:xfrm>
          <a:prstGeom prst="rect">
            <a:avLst/>
          </a:prstGeom>
          <a:noFill/>
        </p:spPr>
        <p:txBody>
          <a:bodyPr wrap="none" rtlCol="0">
            <a:spAutoFit/>
          </a:bodyPr>
          <a:lstStyle/>
          <a:p>
            <a:r>
              <a:rPr lang="ja-JP" altLang="en-US" b="1" dirty="0" smtClean="0">
                <a:latin typeface="ＭＳ ゴシック" pitchFamily="49" charset="-128"/>
                <a:ea typeface="ＭＳ ゴシック" pitchFamily="49" charset="-128"/>
              </a:rPr>
              <a:t>肺癌</a:t>
            </a:r>
            <a:endParaRPr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９</a:t>
            </a:r>
            <a:r>
              <a:rPr kumimoji="1" lang="ja-JP" altLang="en-US" b="1" dirty="0" smtClean="0">
                <a:latin typeface="ＭＳ ゴシック" pitchFamily="49" charset="-128"/>
                <a:ea typeface="ＭＳ ゴシック" pitchFamily="49" charset="-128"/>
              </a:rPr>
              <a:t>％（</a:t>
            </a:r>
            <a:r>
              <a:rPr lang="en-US" altLang="ja-JP" b="1" dirty="0">
                <a:latin typeface="ＭＳ ゴシック" pitchFamily="49" charset="-128"/>
                <a:ea typeface="ＭＳ ゴシック" pitchFamily="49" charset="-128"/>
              </a:rPr>
              <a:t>25,617</a:t>
            </a:r>
            <a:r>
              <a:rPr kumimoji="1" lang="ja-JP" altLang="en-US" b="1" dirty="0" smtClean="0">
                <a:latin typeface="ＭＳ ゴシック" pitchFamily="49" charset="-128"/>
                <a:ea typeface="ＭＳ ゴシック" pitchFamily="49" charset="-128"/>
              </a:rPr>
              <a:t>例）</a:t>
            </a:r>
            <a:endParaRPr kumimoji="1"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女性の第４位</a:t>
            </a:r>
            <a:endParaRPr kumimoji="1" lang="ja-JP" altLang="en-US" b="1" dirty="0">
              <a:latin typeface="ＭＳ ゴシック" pitchFamily="49" charset="-128"/>
              <a:ea typeface="ＭＳ ゴシック" pitchFamily="49" charset="-128"/>
            </a:endParaRPr>
          </a:p>
        </p:txBody>
      </p:sp>
      <p:sp>
        <p:nvSpPr>
          <p:cNvPr id="11" name="テキスト ボックス 10"/>
          <p:cNvSpPr txBox="1"/>
          <p:nvPr/>
        </p:nvSpPr>
        <p:spPr>
          <a:xfrm>
            <a:off x="5927208" y="3873029"/>
            <a:ext cx="2146742" cy="646331"/>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その他の癌</a:t>
            </a:r>
            <a:endParaRPr kumimoji="1" lang="en-US" altLang="ja-JP" dirty="0" smtClean="0">
              <a:latin typeface="ＭＳ ゴシック" pitchFamily="49" charset="-128"/>
              <a:ea typeface="ＭＳ ゴシック" pitchFamily="49" charset="-128"/>
            </a:endParaRPr>
          </a:p>
          <a:p>
            <a:r>
              <a:rPr lang="en-US" altLang="ja-JP" dirty="0">
                <a:latin typeface="ＭＳ ゴシック" pitchFamily="49" charset="-128"/>
                <a:ea typeface="ＭＳ ゴシック" pitchFamily="49" charset="-128"/>
              </a:rPr>
              <a:t>91</a:t>
            </a:r>
            <a:r>
              <a:rPr kumimoji="1"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259</a:t>
            </a:r>
            <a:r>
              <a:rPr kumimoji="1" lang="en-US" altLang="ja-JP" dirty="0" smtClean="0">
                <a:latin typeface="ＭＳ ゴシック" pitchFamily="49" charset="-128"/>
                <a:ea typeface="ＭＳ ゴシック" pitchFamily="49" charset="-128"/>
              </a:rPr>
              <a:t>,623</a:t>
            </a:r>
            <a:r>
              <a:rPr kumimoji="1" lang="ja-JP" altLang="en-US" dirty="0" smtClean="0">
                <a:latin typeface="ＭＳ ゴシック" pitchFamily="49" charset="-128"/>
                <a:ea typeface="ＭＳ ゴシック" pitchFamily="49" charset="-128"/>
              </a:rPr>
              <a:t>例）</a:t>
            </a:r>
            <a:endParaRPr kumimoji="1" lang="ja-JP" altLang="en-US" dirty="0">
              <a:latin typeface="ＭＳ ゴシック" pitchFamily="49" charset="-128"/>
              <a:ea typeface="ＭＳ ゴシック" pitchFamily="49" charset="-128"/>
            </a:endParaRPr>
          </a:p>
        </p:txBody>
      </p:sp>
      <p:sp>
        <p:nvSpPr>
          <p:cNvPr id="13" name="テキスト ボックス 12"/>
          <p:cNvSpPr txBox="1"/>
          <p:nvPr/>
        </p:nvSpPr>
        <p:spPr>
          <a:xfrm>
            <a:off x="3023820" y="6135687"/>
            <a:ext cx="5724644" cy="461665"/>
          </a:xfrm>
          <a:prstGeom prst="rect">
            <a:avLst/>
          </a:prstGeom>
          <a:noFill/>
        </p:spPr>
        <p:txBody>
          <a:bodyPr wrap="none" rtlCol="0">
            <a:spAutoFit/>
          </a:bodyPr>
          <a:lstStyle/>
          <a:p>
            <a:r>
              <a:rPr kumimoji="1" lang="ja-JP" altLang="en-US" sz="1200" dirty="0" smtClean="0">
                <a:latin typeface="ＭＳ ゴシック" pitchFamily="49" charset="-128"/>
                <a:ea typeface="ＭＳ ゴシック" pitchFamily="49" charset="-128"/>
              </a:rPr>
              <a:t>国立がんセンター（がんの統計</a:t>
            </a:r>
            <a:r>
              <a:rPr lang="en-US" altLang="ja-JP" sz="1200" dirty="0" smtClean="0">
                <a:latin typeface="ＭＳ ゴシック" pitchFamily="49" charset="-128"/>
                <a:ea typeface="ＭＳ ゴシック" pitchFamily="49" charset="-128"/>
              </a:rPr>
              <a:t>'10</a:t>
            </a:r>
            <a:r>
              <a:rPr lang="ja-JP" altLang="en-US" sz="1200" dirty="0" smtClean="0">
                <a:latin typeface="ＭＳ ゴシック" pitchFamily="49" charset="-128"/>
                <a:ea typeface="ＭＳ ゴシック" pitchFamily="49" charset="-128"/>
              </a:rPr>
              <a:t>）</a:t>
            </a:r>
            <a:endParaRPr lang="en-US" altLang="ja-JP" sz="1200" dirty="0" smtClean="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http://ganjoho.jp/data/public/statistics/backnumber/2010/files/fig04.pdf</a:t>
            </a:r>
            <a:endParaRPr kumimoji="1" lang="ja-JP" altLang="en-US" sz="12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1079159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高野義久\1禁煙用\肺癌学会委員会活動\イラスト関係\12-16\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1975" y="773023"/>
            <a:ext cx="8020050" cy="56673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タイトル 2"/>
          <p:cNvSpPr>
            <a:spLocks noGrp="1"/>
          </p:cNvSpPr>
          <p:nvPr>
            <p:ph type="ctrTitle"/>
          </p:nvPr>
        </p:nvSpPr>
        <p:spPr>
          <a:xfrm>
            <a:off x="789655" y="268967"/>
            <a:ext cx="7772400" cy="1008112"/>
          </a:xfrm>
        </p:spPr>
        <p:txBody>
          <a:bodyPr>
            <a:normAutofit/>
          </a:bodyPr>
          <a:lstStyle/>
          <a:p>
            <a:r>
              <a:rPr lang="ja-JP" altLang="en-US" sz="3600" dirty="0" smtClean="0">
                <a:latin typeface="ＭＳ ゴシック" pitchFamily="49" charset="-128"/>
                <a:ea typeface="ＭＳ ゴシック" pitchFamily="49" charset="-128"/>
              </a:rPr>
              <a:t>灰皿：２つの害悪</a:t>
            </a:r>
            <a:endParaRPr lang="ja-JP" altLang="en-US" sz="3600" dirty="0">
              <a:latin typeface="ＭＳ ゴシック" pitchFamily="49" charset="-128"/>
              <a:ea typeface="ＭＳ ゴシック" pitchFamily="49" charset="-128"/>
            </a:endParaRPr>
          </a:p>
        </p:txBody>
      </p:sp>
      <p:sp>
        <p:nvSpPr>
          <p:cNvPr id="5" name="テキスト ボックス 4"/>
          <p:cNvSpPr txBox="1"/>
          <p:nvPr/>
        </p:nvSpPr>
        <p:spPr>
          <a:xfrm>
            <a:off x="5652120" y="5772187"/>
            <a:ext cx="1731564" cy="461665"/>
          </a:xfrm>
          <a:prstGeom prst="rect">
            <a:avLst/>
          </a:prstGeom>
          <a:noFill/>
        </p:spPr>
        <p:txBody>
          <a:bodyPr wrap="none" rtlCol="0">
            <a:spAutoFit/>
          </a:bodyPr>
          <a:lstStyle/>
          <a:p>
            <a:r>
              <a:rPr lang="ja-JP" altLang="en-US" sz="2400" dirty="0" smtClean="0">
                <a:latin typeface="ＭＳ ゴシック" pitchFamily="49" charset="-128"/>
                <a:ea typeface="ＭＳ ゴシック" pitchFamily="49" charset="-128"/>
              </a:rPr>
              <a:t>喫煙の推奨</a:t>
            </a:r>
            <a:endParaRPr lang="en-US" altLang="ja-JP" sz="2400" dirty="0" smtClean="0">
              <a:latin typeface="ＭＳ ゴシック" pitchFamily="49" charset="-128"/>
              <a:ea typeface="ＭＳ ゴシック" pitchFamily="49" charset="-128"/>
            </a:endParaRPr>
          </a:p>
        </p:txBody>
      </p:sp>
      <p:sp>
        <p:nvSpPr>
          <p:cNvPr id="7" name="テキスト ボックス 6"/>
          <p:cNvSpPr txBox="1"/>
          <p:nvPr/>
        </p:nvSpPr>
        <p:spPr>
          <a:xfrm>
            <a:off x="1115616" y="5135895"/>
            <a:ext cx="2339102" cy="461665"/>
          </a:xfrm>
          <a:prstGeom prst="rect">
            <a:avLst/>
          </a:prstGeom>
          <a:noFill/>
        </p:spPr>
        <p:txBody>
          <a:bodyPr wrap="none" rtlCol="0">
            <a:spAutoFit/>
          </a:bodyPr>
          <a:lstStyle/>
          <a:p>
            <a:r>
              <a:rPr lang="ja-JP" altLang="en-US" sz="2400" dirty="0" smtClean="0">
                <a:latin typeface="ＭＳ ゴシック" pitchFamily="49" charset="-128"/>
                <a:ea typeface="ＭＳ ゴシック" pitchFamily="49" charset="-128"/>
              </a:rPr>
              <a:t>受動喫煙の受容</a:t>
            </a:r>
            <a:endParaRPr lang="en-US" altLang="ja-JP" sz="2400" dirty="0" smtClean="0">
              <a:latin typeface="ＭＳ ゴシック" pitchFamily="49" charset="-128"/>
              <a:ea typeface="ＭＳ ゴシック" pitchFamily="49" charset="-128"/>
            </a:endParaRPr>
          </a:p>
        </p:txBody>
      </p:sp>
      <p:sp>
        <p:nvSpPr>
          <p:cNvPr id="6" name="上矢印 5"/>
          <p:cNvSpPr/>
          <p:nvPr/>
        </p:nvSpPr>
        <p:spPr>
          <a:xfrm rot="10800000">
            <a:off x="4499992" y="3581946"/>
            <a:ext cx="648072" cy="63629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9" name="テキスト ボックス 8"/>
          <p:cNvSpPr txBox="1"/>
          <p:nvPr/>
        </p:nvSpPr>
        <p:spPr>
          <a:xfrm>
            <a:off x="4270029" y="2814027"/>
            <a:ext cx="1107996" cy="830997"/>
          </a:xfrm>
          <a:prstGeom prst="rect">
            <a:avLst/>
          </a:prstGeom>
          <a:noFill/>
        </p:spPr>
        <p:txBody>
          <a:bodyPr wrap="none" rtlCol="0">
            <a:spAutoFit/>
          </a:bodyPr>
          <a:lstStyle/>
          <a:p>
            <a:pPr algn="ctr"/>
            <a:r>
              <a:rPr lang="ja-JP" altLang="en-US" sz="2400" dirty="0" smtClean="0">
                <a:latin typeface="ＭＳ ゴシック" pitchFamily="49" charset="-128"/>
                <a:ea typeface="ＭＳ ゴシック" pitchFamily="49" charset="-128"/>
              </a:rPr>
              <a:t>問題の</a:t>
            </a:r>
            <a:endParaRPr lang="en-US" altLang="ja-JP" sz="2400" dirty="0" smtClean="0">
              <a:latin typeface="ＭＳ ゴシック" pitchFamily="49" charset="-128"/>
              <a:ea typeface="ＭＳ ゴシック" pitchFamily="49" charset="-128"/>
            </a:endParaRPr>
          </a:p>
          <a:p>
            <a:pPr algn="ctr"/>
            <a:r>
              <a:rPr lang="ja-JP" altLang="en-US" sz="2400" dirty="0" smtClean="0">
                <a:latin typeface="ＭＳ ゴシック" pitchFamily="49" charset="-128"/>
                <a:ea typeface="ＭＳ ゴシック" pitchFamily="49" charset="-128"/>
              </a:rPr>
              <a:t>灰皿</a:t>
            </a:r>
            <a:endParaRPr lang="en-US" altLang="ja-JP" sz="2400" dirty="0" smtClean="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7154501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648072"/>
          </a:xfrm>
        </p:spPr>
        <p:txBody>
          <a:bodyPr>
            <a:normAutofit/>
          </a:bodyPr>
          <a:lstStyle/>
          <a:p>
            <a:r>
              <a:rPr lang="ja-JP" altLang="en-US" sz="2800" dirty="0">
                <a:latin typeface="ＭＳ ゴシック" pitchFamily="49" charset="-128"/>
                <a:ea typeface="ＭＳ ゴシック" pitchFamily="49" charset="-128"/>
              </a:rPr>
              <a:t>親の喫煙態度と子どもの受動喫煙曝露</a:t>
            </a:r>
          </a:p>
        </p:txBody>
      </p:sp>
      <p:graphicFrame>
        <p:nvGraphicFramePr>
          <p:cNvPr id="4" name="Object 4"/>
          <p:cNvGraphicFramePr>
            <a:graphicFrameLocks noChangeAspect="1"/>
          </p:cNvGraphicFramePr>
          <p:nvPr>
            <p:extLst>
              <p:ext uri="{D42A27DB-BD31-4B8C-83A1-F6EECF244321}">
                <p14:modId xmlns="" xmlns:p14="http://schemas.microsoft.com/office/powerpoint/2010/main" val="2332446873"/>
              </p:ext>
            </p:extLst>
          </p:nvPr>
        </p:nvGraphicFramePr>
        <p:xfrm>
          <a:off x="536725" y="702121"/>
          <a:ext cx="8135938" cy="5030788"/>
        </p:xfrm>
        <a:graphic>
          <a:graphicData uri="http://schemas.openxmlformats.org/presentationml/2006/ole">
            <p:oleObj spid="_x0000_s14481" name="グラフ" r:id="rId4" imgW="8229600" imgH="5857940" progId="MSGraph.Chart.8">
              <p:embed followColorScheme="full"/>
            </p:oleObj>
          </a:graphicData>
        </a:graphic>
      </p:graphicFrame>
      <p:sp>
        <p:nvSpPr>
          <p:cNvPr id="5" name="Text Box 5"/>
          <p:cNvSpPr txBox="1">
            <a:spLocks noChangeArrowheads="1"/>
          </p:cNvSpPr>
          <p:nvPr/>
        </p:nvSpPr>
        <p:spPr bwMode="auto">
          <a:xfrm>
            <a:off x="1163788" y="5459859"/>
            <a:ext cx="7042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a:latin typeface="ＭＳ ゴシック" pitchFamily="49" charset="-128"/>
                <a:ea typeface="ＭＳ ゴシック" pitchFamily="49" charset="-128"/>
              </a:rPr>
              <a:t>非喫煙　  屋内喫煙　ドア開放   換気扇下  ドア開放　 ドア閉鎖</a:t>
            </a:r>
          </a:p>
          <a:p>
            <a:r>
              <a:rPr lang="ja-JP" altLang="en-US" sz="1800">
                <a:latin typeface="ＭＳ ゴシック" pitchFamily="49" charset="-128"/>
                <a:ea typeface="ＭＳ ゴシック" pitchFamily="49" charset="-128"/>
              </a:rPr>
              <a:t>　　　　　　　　   換気扇下他    屋外　　　 屋外　　  屋外</a:t>
            </a:r>
          </a:p>
        </p:txBody>
      </p:sp>
      <p:sp>
        <p:nvSpPr>
          <p:cNvPr id="6" name="Text Box 8"/>
          <p:cNvSpPr txBox="1">
            <a:spLocks noChangeArrowheads="1"/>
          </p:cNvSpPr>
          <p:nvPr/>
        </p:nvSpPr>
        <p:spPr bwMode="auto">
          <a:xfrm>
            <a:off x="889378" y="6240686"/>
            <a:ext cx="817403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a:latin typeface="ＭＳ ゴシック" pitchFamily="49" charset="-128"/>
                <a:ea typeface="ＭＳ ゴシック" pitchFamily="49" charset="-128"/>
              </a:rPr>
              <a:t>Johansson A, et </a:t>
            </a:r>
            <a:r>
              <a:rPr lang="en-US" altLang="ja-JP" sz="1400" dirty="0" smtClean="0">
                <a:latin typeface="ＭＳ ゴシック" pitchFamily="49" charset="-128"/>
                <a:ea typeface="ＭＳ ゴシック" pitchFamily="49" charset="-128"/>
              </a:rPr>
              <a:t>al: </a:t>
            </a:r>
            <a:r>
              <a:rPr lang="en-US" altLang="ja-JP" sz="1400" dirty="0">
                <a:latin typeface="ＭＳ ゴシック" pitchFamily="49" charset="-128"/>
                <a:ea typeface="ＭＳ ゴシック" pitchFamily="49" charset="-128"/>
              </a:rPr>
              <a:t>Pediatrics </a:t>
            </a:r>
            <a:r>
              <a:rPr lang="en-US" altLang="ja-JP" sz="1400" dirty="0" smtClean="0">
                <a:latin typeface="ＭＳ ゴシック" pitchFamily="49" charset="-128"/>
                <a:ea typeface="ＭＳ ゴシック" pitchFamily="49" charset="-128"/>
              </a:rPr>
              <a:t>113; e291-295, </a:t>
            </a:r>
            <a:r>
              <a:rPr lang="en-US" altLang="ja-JP" sz="1400" dirty="0">
                <a:latin typeface="ＭＳ ゴシック" pitchFamily="49" charset="-128"/>
                <a:ea typeface="ＭＳ ゴシック" pitchFamily="49" charset="-128"/>
              </a:rPr>
              <a:t>2004</a:t>
            </a:r>
            <a:r>
              <a:rPr lang="en-US" altLang="ja-JP" sz="1400" dirty="0" smtClean="0">
                <a:latin typeface="ＭＳ ゴシック" pitchFamily="49" charset="-128"/>
                <a:ea typeface="ＭＳ ゴシック" pitchFamily="49" charset="-128"/>
              </a:rPr>
              <a:t>.</a:t>
            </a:r>
          </a:p>
          <a:p>
            <a:r>
              <a:rPr lang="ja-JP" altLang="en-US" sz="1400" dirty="0" smtClean="0">
                <a:latin typeface="ＭＳ ゴシック" pitchFamily="49" charset="-128"/>
                <a:ea typeface="ＭＳ ゴシック" pitchFamily="49" charset="-128"/>
              </a:rPr>
              <a:t>日本内科学会旧認定内科専門医会タバコ対策推進委員会制作／喫煙と健康に関するスライド集より </a:t>
            </a:r>
            <a:endParaRPr lang="ja-JP" altLang="en-US" sz="1400" dirty="0">
              <a:latin typeface="ＭＳ ゴシック" pitchFamily="49" charset="-128"/>
              <a:ea typeface="ＭＳ ゴシック" pitchFamily="49" charset="-128"/>
            </a:endParaRPr>
          </a:p>
        </p:txBody>
      </p:sp>
      <p:sp>
        <p:nvSpPr>
          <p:cNvPr id="7" name="Text Box 18"/>
          <p:cNvSpPr txBox="1">
            <a:spLocks noChangeArrowheads="1"/>
          </p:cNvSpPr>
          <p:nvPr/>
        </p:nvSpPr>
        <p:spPr bwMode="auto">
          <a:xfrm>
            <a:off x="171640" y="1205359"/>
            <a:ext cx="553998" cy="289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ja-JP" altLang="en-US" sz="2400" b="1">
                <a:latin typeface="ＭＳ ゴシック" pitchFamily="49" charset="-128"/>
                <a:ea typeface="ＭＳ ゴシック" pitchFamily="49" charset="-128"/>
              </a:rPr>
              <a:t>尿中コチニン濃度</a:t>
            </a:r>
          </a:p>
        </p:txBody>
      </p:sp>
      <p:sp>
        <p:nvSpPr>
          <p:cNvPr id="10" name="AutoShape 7"/>
          <p:cNvSpPr>
            <a:spLocks noChangeArrowheads="1"/>
          </p:cNvSpPr>
          <p:nvPr/>
        </p:nvSpPr>
        <p:spPr bwMode="auto">
          <a:xfrm>
            <a:off x="6297167" y="3078038"/>
            <a:ext cx="2736850" cy="865188"/>
          </a:xfrm>
          <a:prstGeom prst="wedgeRoundRectCallout">
            <a:avLst>
              <a:gd name="adj1" fmla="val -4047"/>
              <a:gd name="adj2" fmla="val 126514"/>
              <a:gd name="adj3" fmla="val 16667"/>
            </a:avLst>
          </a:prstGeom>
          <a:solidFill>
            <a:schemeClr val="bg1"/>
          </a:solidFill>
          <a:ln w="9525">
            <a:solidFill>
              <a:schemeClr val="tx1"/>
            </a:solidFill>
            <a:miter lim="800000"/>
            <a:headEnd/>
            <a:tailEnd/>
          </a:ln>
          <a:effectLst/>
        </p:spPr>
        <p:txBody>
          <a:bodyPr/>
          <a:lstStyle/>
          <a:p>
            <a:r>
              <a:rPr lang="ja-JP" altLang="en-US" sz="2000" b="1" dirty="0">
                <a:latin typeface="ＭＳ ゴシック" pitchFamily="49" charset="-128"/>
                <a:ea typeface="ＭＳ ゴシック" pitchFamily="49" charset="-128"/>
              </a:rPr>
              <a:t>吐く息・衣類からの受動喫煙？？</a:t>
            </a:r>
          </a:p>
        </p:txBody>
      </p:sp>
      <p:sp>
        <p:nvSpPr>
          <p:cNvPr id="11" name="Text Box 23"/>
          <p:cNvSpPr txBox="1">
            <a:spLocks noChangeArrowheads="1"/>
          </p:cNvSpPr>
          <p:nvPr/>
        </p:nvSpPr>
        <p:spPr bwMode="auto">
          <a:xfrm>
            <a:off x="451670" y="539001"/>
            <a:ext cx="81121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b="1" dirty="0">
                <a:latin typeface="ＭＳ ゴシック" pitchFamily="49" charset="-128"/>
                <a:ea typeface="ＭＳ ゴシック" pitchFamily="49" charset="-128"/>
              </a:rPr>
              <a:t>（倍）</a:t>
            </a:r>
          </a:p>
        </p:txBody>
      </p:sp>
    </p:spTree>
    <p:extLst>
      <p:ext uri="{BB962C8B-B14F-4D97-AF65-F5344CB8AC3E}">
        <p14:creationId xmlns="" xmlns:p14="http://schemas.microsoft.com/office/powerpoint/2010/main" val="9476560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2492896"/>
            <a:ext cx="7772400" cy="1470025"/>
          </a:xfrm>
        </p:spPr>
        <p:txBody>
          <a:bodyPr>
            <a:normAutofit/>
          </a:bodyPr>
          <a:lstStyle/>
          <a:p>
            <a:r>
              <a:rPr lang="en-US" altLang="ja-JP" sz="3600" dirty="0">
                <a:latin typeface="ＭＳ ゴシック" pitchFamily="49" charset="-128"/>
                <a:ea typeface="ＭＳ ゴシック" pitchFamily="49" charset="-128"/>
              </a:rPr>
              <a:t>Ⅴ</a:t>
            </a:r>
            <a:r>
              <a:rPr lang="ja-JP" altLang="en-US" sz="3600" dirty="0" err="1" smtClean="0">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初</a:t>
            </a:r>
            <a:r>
              <a:rPr lang="ja-JP" altLang="en-US" sz="3600" dirty="0">
                <a:latin typeface="ＭＳ ゴシック" pitchFamily="49" charset="-128"/>
                <a:ea typeface="ＭＳ ゴシック" pitchFamily="49" charset="-128"/>
              </a:rPr>
              <a:t>めての喫煙と依存</a:t>
            </a:r>
            <a:r>
              <a:rPr lang="ja-JP" altLang="en-US" sz="3600" dirty="0" smtClean="0">
                <a:latin typeface="ＭＳ ゴシック" pitchFamily="49" charset="-128"/>
                <a:ea typeface="ＭＳ ゴシック" pitchFamily="49" charset="-128"/>
              </a:rPr>
              <a:t>形成</a:t>
            </a:r>
            <a:endParaRPr lang="ja-JP" altLang="en-US" sz="3600" dirty="0">
              <a:latin typeface="ＭＳ ゴシック" pitchFamily="49" charset="-128"/>
              <a:ea typeface="ＭＳ ゴシック" pitchFamily="49" charset="-128"/>
            </a:endParaRPr>
          </a:p>
        </p:txBody>
      </p:sp>
      <p:sp>
        <p:nvSpPr>
          <p:cNvPr id="4" name="正方形/長方形 3"/>
          <p:cNvSpPr/>
          <p:nvPr/>
        </p:nvSpPr>
        <p:spPr>
          <a:xfrm>
            <a:off x="0" y="0"/>
            <a:ext cx="9144000" cy="33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3156961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p:cNvSpPr txBox="1"/>
          <p:nvPr/>
        </p:nvSpPr>
        <p:spPr>
          <a:xfrm>
            <a:off x="1863789" y="3675833"/>
            <a:ext cx="2460930" cy="584775"/>
          </a:xfrm>
          <a:prstGeom prst="rect">
            <a:avLst/>
          </a:prstGeom>
          <a:solidFill>
            <a:schemeClr val="bg1"/>
          </a:solidFill>
        </p:spPr>
        <p:txBody>
          <a:bodyPr wrap="none" rtlCol="0">
            <a:spAutoFit/>
          </a:bodyPr>
          <a:lstStyle/>
          <a:p>
            <a:r>
              <a:rPr kumimoji="1" lang="ja-JP" altLang="en-US" sz="1600" b="1" dirty="0" smtClean="0">
                <a:latin typeface="ＭＳ ゴシック" pitchFamily="49" charset="-128"/>
                <a:ea typeface="ＭＳ ゴシック" pitchFamily="49" charset="-128"/>
              </a:rPr>
              <a:t>喫煙者の５割は</a:t>
            </a:r>
            <a:r>
              <a:rPr kumimoji="1" lang="en-US" altLang="ja-JP" sz="1600" b="1" dirty="0" smtClean="0">
                <a:latin typeface="ＭＳ ゴシック" pitchFamily="49" charset="-128"/>
                <a:ea typeface="ＭＳ ゴシック" pitchFamily="49" charset="-128"/>
              </a:rPr>
              <a:t>14</a:t>
            </a:r>
            <a:r>
              <a:rPr kumimoji="1" lang="ja-JP" altLang="en-US" sz="1600" b="1" dirty="0" smtClean="0">
                <a:latin typeface="ＭＳ ゴシック" pitchFamily="49" charset="-128"/>
                <a:ea typeface="ＭＳ ゴシック" pitchFamily="49" charset="-128"/>
              </a:rPr>
              <a:t>歳頃に</a:t>
            </a:r>
            <a:endParaRPr kumimoji="1" lang="en-US" altLang="ja-JP" sz="1600" b="1" dirty="0" smtClean="0">
              <a:latin typeface="ＭＳ ゴシック" pitchFamily="49" charset="-128"/>
              <a:ea typeface="ＭＳ ゴシック" pitchFamily="49" charset="-128"/>
            </a:endParaRPr>
          </a:p>
          <a:p>
            <a:r>
              <a:rPr kumimoji="1" lang="ja-JP" altLang="en-US" sz="1600" b="1" dirty="0" smtClean="0">
                <a:latin typeface="ＭＳ ゴシック" pitchFamily="49" charset="-128"/>
                <a:ea typeface="ＭＳ ゴシック" pitchFamily="49" charset="-128"/>
              </a:rPr>
              <a:t>初めての喫煙</a:t>
            </a:r>
            <a:endParaRPr kumimoji="1" lang="ja-JP" altLang="en-US" sz="1600" b="1" dirty="0">
              <a:latin typeface="ＭＳ ゴシック" pitchFamily="49" charset="-128"/>
              <a:ea typeface="ＭＳ ゴシック" pitchFamily="49" charset="-128"/>
            </a:endParaRPr>
          </a:p>
        </p:txBody>
      </p:sp>
      <p:sp>
        <p:nvSpPr>
          <p:cNvPr id="3" name="タイトル 2"/>
          <p:cNvSpPr>
            <a:spLocks noGrp="1"/>
          </p:cNvSpPr>
          <p:nvPr>
            <p:ph type="ctrTitle"/>
          </p:nvPr>
        </p:nvSpPr>
        <p:spPr>
          <a:xfrm>
            <a:off x="755576" y="116632"/>
            <a:ext cx="7772400" cy="792088"/>
          </a:xfrm>
        </p:spPr>
        <p:txBody>
          <a:bodyPr>
            <a:normAutofit/>
          </a:bodyPr>
          <a:lstStyle/>
          <a:p>
            <a:r>
              <a:rPr lang="ja-JP" altLang="en-US" sz="2800" dirty="0" smtClean="0">
                <a:latin typeface="ＭＳ ゴシック" pitchFamily="49" charset="-128"/>
                <a:ea typeface="ＭＳ ゴシック" pitchFamily="49" charset="-128"/>
              </a:rPr>
              <a:t>初めての喫煙・毎日喫煙開始の累積喫煙率</a:t>
            </a:r>
            <a:endParaRPr lang="ja-JP" altLang="en-US" sz="2800" dirty="0">
              <a:latin typeface="ＭＳ ゴシック" pitchFamily="49" charset="-128"/>
              <a:ea typeface="ＭＳ ゴシック" pitchFamily="49" charset="-128"/>
            </a:endParaRPr>
          </a:p>
        </p:txBody>
      </p:sp>
      <p:cxnSp>
        <p:nvCxnSpPr>
          <p:cNvPr id="12" name="直線コネクタ 11"/>
          <p:cNvCxnSpPr/>
          <p:nvPr/>
        </p:nvCxnSpPr>
        <p:spPr>
          <a:xfrm flipV="1">
            <a:off x="4493079" y="3577784"/>
            <a:ext cx="0" cy="2084758"/>
          </a:xfrm>
          <a:prstGeom prst="line">
            <a:avLst/>
          </a:prstGeom>
          <a:ln w="19050">
            <a:solidFill>
              <a:srgbClr val="0070C0"/>
            </a:solidFill>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13" name="直線コネクタ 12"/>
          <p:cNvCxnSpPr/>
          <p:nvPr/>
        </p:nvCxnSpPr>
        <p:spPr>
          <a:xfrm flipH="1" flipV="1">
            <a:off x="1835238" y="3577783"/>
            <a:ext cx="2653635" cy="8565"/>
          </a:xfrm>
          <a:prstGeom prst="line">
            <a:avLst/>
          </a:prstGeom>
          <a:ln w="19050">
            <a:solidFill>
              <a:srgbClr val="0070C0"/>
            </a:solidFill>
          </a:ln>
        </p:spPr>
        <p:style>
          <a:lnRef idx="2">
            <a:schemeClr val="dk1"/>
          </a:lnRef>
          <a:fillRef idx="0">
            <a:schemeClr val="dk1"/>
          </a:fillRef>
          <a:effectRef idx="1">
            <a:schemeClr val="dk1"/>
          </a:effectRef>
          <a:fontRef idx="minor">
            <a:schemeClr val="tx1"/>
          </a:fontRef>
        </p:style>
      </p:cxnSp>
      <p:cxnSp>
        <p:nvCxnSpPr>
          <p:cNvPr id="17" name="直線コネクタ 16"/>
          <p:cNvCxnSpPr/>
          <p:nvPr/>
        </p:nvCxnSpPr>
        <p:spPr>
          <a:xfrm flipV="1">
            <a:off x="5581403" y="2250065"/>
            <a:ext cx="3374" cy="3402590"/>
          </a:xfrm>
          <a:prstGeom prst="line">
            <a:avLst/>
          </a:prstGeom>
          <a:ln w="19050">
            <a:solidFill>
              <a:srgbClr val="FF0000"/>
            </a:solidFill>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18" name="直線コネクタ 17"/>
          <p:cNvCxnSpPr/>
          <p:nvPr/>
        </p:nvCxnSpPr>
        <p:spPr>
          <a:xfrm flipH="1">
            <a:off x="1858993" y="2244436"/>
            <a:ext cx="3698659" cy="17504"/>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cxnSp>
        <p:nvCxnSpPr>
          <p:cNvPr id="19" name="直線コネクタ 18"/>
          <p:cNvCxnSpPr/>
          <p:nvPr/>
        </p:nvCxnSpPr>
        <p:spPr>
          <a:xfrm>
            <a:off x="1822566" y="1415854"/>
            <a:ext cx="0" cy="423354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1711517" y="5658218"/>
            <a:ext cx="6389631" cy="1747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1709330" y="1409876"/>
            <a:ext cx="121540" cy="597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1709330" y="2256343"/>
            <a:ext cx="121540" cy="597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709330" y="3121832"/>
            <a:ext cx="121540" cy="597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1709330" y="4826148"/>
            <a:ext cx="121540" cy="597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709330" y="3968221"/>
            <a:ext cx="121540" cy="597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2807373" y="5654969"/>
            <a:ext cx="0" cy="1328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3625071" y="5654969"/>
            <a:ext cx="0" cy="1328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4444238" y="5654969"/>
            <a:ext cx="0" cy="1328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5245787" y="5654969"/>
            <a:ext cx="0" cy="1328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5642159" y="5654969"/>
            <a:ext cx="0" cy="1328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6461323" y="5654969"/>
            <a:ext cx="0" cy="1328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4831800" y="5654969"/>
            <a:ext cx="0" cy="1328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フリーフォーム 32"/>
          <p:cNvSpPr/>
          <p:nvPr/>
        </p:nvSpPr>
        <p:spPr>
          <a:xfrm>
            <a:off x="2529444" y="1418609"/>
            <a:ext cx="5539939" cy="4234046"/>
          </a:xfrm>
          <a:custGeom>
            <a:avLst/>
            <a:gdLst>
              <a:gd name="connsiteX0" fmla="*/ 0 w 4696359"/>
              <a:gd name="connsiteY0" fmla="*/ 3562503 h 3562503"/>
              <a:gd name="connsiteX1" fmla="*/ 329184 w 4696359"/>
              <a:gd name="connsiteY1" fmla="*/ 3467405 h 3562503"/>
              <a:gd name="connsiteX2" fmla="*/ 526695 w 4696359"/>
              <a:gd name="connsiteY2" fmla="*/ 3423514 h 3562503"/>
              <a:gd name="connsiteX3" fmla="*/ 709575 w 4696359"/>
              <a:gd name="connsiteY3" fmla="*/ 3328416 h 3562503"/>
              <a:gd name="connsiteX4" fmla="*/ 811987 w 4696359"/>
              <a:gd name="connsiteY4" fmla="*/ 329915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1989735 w 4696359"/>
              <a:gd name="connsiteY9" fmla="*/ 936346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67405 h 3562503"/>
              <a:gd name="connsiteX2" fmla="*/ 526695 w 4696359"/>
              <a:gd name="connsiteY2" fmla="*/ 3423514 h 3562503"/>
              <a:gd name="connsiteX3" fmla="*/ 721574 w 4696359"/>
              <a:gd name="connsiteY3" fmla="*/ 3364234 h 3562503"/>
              <a:gd name="connsiteX4" fmla="*/ 811987 w 4696359"/>
              <a:gd name="connsiteY4" fmla="*/ 329915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1989735 w 4696359"/>
              <a:gd name="connsiteY9" fmla="*/ 936346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67405 h 3562503"/>
              <a:gd name="connsiteX2" fmla="*/ 526695 w 4696359"/>
              <a:gd name="connsiteY2" fmla="*/ 3423514 h 3562503"/>
              <a:gd name="connsiteX3" fmla="*/ 721574 w 4696359"/>
              <a:gd name="connsiteY3" fmla="*/ 3364234 h 3562503"/>
              <a:gd name="connsiteX4" fmla="*/ 847987 w 4696359"/>
              <a:gd name="connsiteY4" fmla="*/ 329915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1989735 w 4696359"/>
              <a:gd name="connsiteY9" fmla="*/ 936346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67405 h 3562503"/>
              <a:gd name="connsiteX2" fmla="*/ 526695 w 4696359"/>
              <a:gd name="connsiteY2" fmla="*/ 3423514 h 3562503"/>
              <a:gd name="connsiteX3" fmla="*/ 721574 w 4696359"/>
              <a:gd name="connsiteY3" fmla="*/ 3364234 h 3562503"/>
              <a:gd name="connsiteX4" fmla="*/ 847987 w 4696359"/>
              <a:gd name="connsiteY4" fmla="*/ 329915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19632 w 4696359"/>
              <a:gd name="connsiteY9" fmla="*/ 946348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67405 h 3562503"/>
              <a:gd name="connsiteX2" fmla="*/ 526695 w 4696359"/>
              <a:gd name="connsiteY2" fmla="*/ 3423514 h 3562503"/>
              <a:gd name="connsiteX3" fmla="*/ 721574 w 4696359"/>
              <a:gd name="connsiteY3" fmla="*/ 3364234 h 3562503"/>
              <a:gd name="connsiteX4" fmla="*/ 847987 w 4696359"/>
              <a:gd name="connsiteY4" fmla="*/ 329915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67405 h 3562503"/>
              <a:gd name="connsiteX2" fmla="*/ 526695 w 4696359"/>
              <a:gd name="connsiteY2" fmla="*/ 3423514 h 3562503"/>
              <a:gd name="connsiteX3" fmla="*/ 721574 w 4696359"/>
              <a:gd name="connsiteY3" fmla="*/ 3364234 h 3562503"/>
              <a:gd name="connsiteX4" fmla="*/ 917749 w 4696359"/>
              <a:gd name="connsiteY4" fmla="*/ 325914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67405 h 3562503"/>
              <a:gd name="connsiteX2" fmla="*/ 546627 w 4696359"/>
              <a:gd name="connsiteY2" fmla="*/ 3443518 h 3562503"/>
              <a:gd name="connsiteX3" fmla="*/ 721574 w 4696359"/>
              <a:gd name="connsiteY3" fmla="*/ 3364234 h 3562503"/>
              <a:gd name="connsiteX4" fmla="*/ 917749 w 4696359"/>
              <a:gd name="connsiteY4" fmla="*/ 325914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17749 w 4696359"/>
              <a:gd name="connsiteY4" fmla="*/ 3259145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57612 w 4696359"/>
              <a:gd name="connsiteY4" fmla="*/ 3239140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87509 w 4696359"/>
              <a:gd name="connsiteY4" fmla="*/ 3219136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87509 w 4696359"/>
              <a:gd name="connsiteY4" fmla="*/ 3209134 h 3562503"/>
              <a:gd name="connsiteX5" fmla="*/ 11338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87509 w 4696359"/>
              <a:gd name="connsiteY4" fmla="*/ 3209134 h 3562503"/>
              <a:gd name="connsiteX5" fmla="*/ 1103656 w 4696359"/>
              <a:gd name="connsiteY5" fmla="*/ 3035808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87509 w 4696359"/>
              <a:gd name="connsiteY4" fmla="*/ 3209134 h 3562503"/>
              <a:gd name="connsiteX5" fmla="*/ 1133856 w 4696359"/>
              <a:gd name="connsiteY5" fmla="*/ 3025816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97576 w 4696359"/>
              <a:gd name="connsiteY4" fmla="*/ 3179159 h 3562503"/>
              <a:gd name="connsiteX5" fmla="*/ 1133856 w 4696359"/>
              <a:gd name="connsiteY5" fmla="*/ 3025816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1007644 w 4696359"/>
              <a:gd name="connsiteY4" fmla="*/ 3199143 h 3562503"/>
              <a:gd name="connsiteX5" fmla="*/ 1133856 w 4696359"/>
              <a:gd name="connsiteY5" fmla="*/ 3025816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 name="connsiteX0" fmla="*/ 0 w 4696359"/>
              <a:gd name="connsiteY0" fmla="*/ 3562503 h 3562503"/>
              <a:gd name="connsiteX1" fmla="*/ 329184 w 4696359"/>
              <a:gd name="connsiteY1" fmla="*/ 3497412 h 3562503"/>
              <a:gd name="connsiteX2" fmla="*/ 546627 w 4696359"/>
              <a:gd name="connsiteY2" fmla="*/ 3443518 h 3562503"/>
              <a:gd name="connsiteX3" fmla="*/ 721574 w 4696359"/>
              <a:gd name="connsiteY3" fmla="*/ 3364234 h 3562503"/>
              <a:gd name="connsiteX4" fmla="*/ 967375 w 4696359"/>
              <a:gd name="connsiteY4" fmla="*/ 3219127 h 3562503"/>
              <a:gd name="connsiteX5" fmla="*/ 1133856 w 4696359"/>
              <a:gd name="connsiteY5" fmla="*/ 3025816 h 3562503"/>
              <a:gd name="connsiteX6" fmla="*/ 1463040 w 4696359"/>
              <a:gd name="connsiteY6" fmla="*/ 2362810 h 3562503"/>
              <a:gd name="connsiteX7" fmla="*/ 1697127 w 4696359"/>
              <a:gd name="connsiteY7" fmla="*/ 1799539 h 3562503"/>
              <a:gd name="connsiteX8" fmla="*/ 1850746 w 4696359"/>
              <a:gd name="connsiteY8" fmla="*/ 1382573 h 3562503"/>
              <a:gd name="connsiteX9" fmla="*/ 2009666 w 4696359"/>
              <a:gd name="connsiteY9" fmla="*/ 936345 h 3562503"/>
              <a:gd name="connsiteX10" fmla="*/ 2194560 w 4696359"/>
              <a:gd name="connsiteY10" fmla="*/ 621792 h 3562503"/>
              <a:gd name="connsiteX11" fmla="*/ 2574951 w 4696359"/>
              <a:gd name="connsiteY11" fmla="*/ 241402 h 3562503"/>
              <a:gd name="connsiteX12" fmla="*/ 3021178 w 4696359"/>
              <a:gd name="connsiteY12" fmla="*/ 65837 h 3562503"/>
              <a:gd name="connsiteX13" fmla="*/ 3416199 w 4696359"/>
              <a:gd name="connsiteY13" fmla="*/ 21946 h 3562503"/>
              <a:gd name="connsiteX14" fmla="*/ 3964839 w 4696359"/>
              <a:gd name="connsiteY14" fmla="*/ 21946 h 3562503"/>
              <a:gd name="connsiteX15" fmla="*/ 4696359 w 4696359"/>
              <a:gd name="connsiteY15" fmla="*/ 0 h 356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96359" h="3562503">
                <a:moveTo>
                  <a:pt x="0" y="3562503"/>
                </a:moveTo>
                <a:lnTo>
                  <a:pt x="329184" y="3497412"/>
                </a:lnTo>
                <a:cubicBezTo>
                  <a:pt x="416967" y="3474247"/>
                  <a:pt x="481229" y="3465714"/>
                  <a:pt x="546627" y="3443518"/>
                </a:cubicBezTo>
                <a:cubicBezTo>
                  <a:pt x="612025" y="3421322"/>
                  <a:pt x="651449" y="3401632"/>
                  <a:pt x="721574" y="3364234"/>
                </a:cubicBezTo>
                <a:cubicBezTo>
                  <a:pt x="791699" y="3326836"/>
                  <a:pt x="898661" y="3275530"/>
                  <a:pt x="967375" y="3219127"/>
                </a:cubicBezTo>
                <a:cubicBezTo>
                  <a:pt x="1036089" y="3162724"/>
                  <a:pt x="1051245" y="3168535"/>
                  <a:pt x="1133856" y="3025816"/>
                </a:cubicBezTo>
                <a:cubicBezTo>
                  <a:pt x="1216467" y="2883097"/>
                  <a:pt x="1369162" y="2567190"/>
                  <a:pt x="1463040" y="2362810"/>
                </a:cubicBezTo>
                <a:cubicBezTo>
                  <a:pt x="1556919" y="2158431"/>
                  <a:pt x="1632509" y="1962912"/>
                  <a:pt x="1697127" y="1799539"/>
                </a:cubicBezTo>
                <a:cubicBezTo>
                  <a:pt x="1761745" y="1636166"/>
                  <a:pt x="1798656" y="1526439"/>
                  <a:pt x="1850746" y="1382573"/>
                </a:cubicBezTo>
                <a:cubicBezTo>
                  <a:pt x="1902836" y="1238707"/>
                  <a:pt x="1952364" y="1063142"/>
                  <a:pt x="2009666" y="936345"/>
                </a:cubicBezTo>
                <a:cubicBezTo>
                  <a:pt x="2066968" y="809548"/>
                  <a:pt x="2100346" y="737616"/>
                  <a:pt x="2194560" y="621792"/>
                </a:cubicBezTo>
                <a:cubicBezTo>
                  <a:pt x="2288774" y="505968"/>
                  <a:pt x="2437181" y="334061"/>
                  <a:pt x="2574951" y="241402"/>
                </a:cubicBezTo>
                <a:cubicBezTo>
                  <a:pt x="2712721" y="148743"/>
                  <a:pt x="2880970" y="102413"/>
                  <a:pt x="3021178" y="65837"/>
                </a:cubicBezTo>
                <a:cubicBezTo>
                  <a:pt x="3161386" y="29261"/>
                  <a:pt x="3258922" y="29261"/>
                  <a:pt x="3416199" y="21946"/>
                </a:cubicBezTo>
                <a:cubicBezTo>
                  <a:pt x="3573476" y="14631"/>
                  <a:pt x="3751479" y="25604"/>
                  <a:pt x="3964839" y="21946"/>
                </a:cubicBezTo>
                <a:cubicBezTo>
                  <a:pt x="4178199" y="18288"/>
                  <a:pt x="4437279" y="9144"/>
                  <a:pt x="4696359" y="0"/>
                </a:cubicBezTo>
              </a:path>
            </a:pathLst>
          </a:cu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34" name="フリーフォーム 33"/>
          <p:cNvSpPr/>
          <p:nvPr/>
        </p:nvSpPr>
        <p:spPr>
          <a:xfrm>
            <a:off x="3048687" y="1444803"/>
            <a:ext cx="4976655" cy="4212868"/>
          </a:xfrm>
          <a:custGeom>
            <a:avLst/>
            <a:gdLst>
              <a:gd name="connsiteX0" fmla="*/ 0 w 4133088"/>
              <a:gd name="connsiteY0" fmla="*/ 3525926 h 3529445"/>
              <a:gd name="connsiteX1" fmla="*/ 387705 w 4133088"/>
              <a:gd name="connsiteY1" fmla="*/ 3525926 h 3529445"/>
              <a:gd name="connsiteX2" fmla="*/ 607161 w 4133088"/>
              <a:gd name="connsiteY2" fmla="*/ 3489350 h 3529445"/>
              <a:gd name="connsiteX3" fmla="*/ 826617 w 4133088"/>
              <a:gd name="connsiteY3" fmla="*/ 3430829 h 3529445"/>
              <a:gd name="connsiteX4" fmla="*/ 1046073 w 4133088"/>
              <a:gd name="connsiteY4" fmla="*/ 3218688 h 3529445"/>
              <a:gd name="connsiteX5" fmla="*/ 1272844 w 4133088"/>
              <a:gd name="connsiteY5" fmla="*/ 2801721 h 3529445"/>
              <a:gd name="connsiteX6" fmla="*/ 1448409 w 4133088"/>
              <a:gd name="connsiteY6" fmla="*/ 2340864 h 3529445"/>
              <a:gd name="connsiteX7" fmla="*/ 1609344 w 4133088"/>
              <a:gd name="connsiteY7" fmla="*/ 1806854 h 3529445"/>
              <a:gd name="connsiteX8" fmla="*/ 1733702 w 4133088"/>
              <a:gd name="connsiteY8" fmla="*/ 1367942 h 3529445"/>
              <a:gd name="connsiteX9" fmla="*/ 1887321 w 4133088"/>
              <a:gd name="connsiteY9" fmla="*/ 958291 h 3529445"/>
              <a:gd name="connsiteX10" fmla="*/ 2070201 w 4133088"/>
              <a:gd name="connsiteY10" fmla="*/ 702259 h 3529445"/>
              <a:gd name="connsiteX11" fmla="*/ 2289657 w 4133088"/>
              <a:gd name="connsiteY11" fmla="*/ 424281 h 3529445"/>
              <a:gd name="connsiteX12" fmla="*/ 2553004 w 4133088"/>
              <a:gd name="connsiteY12" fmla="*/ 212141 h 3529445"/>
              <a:gd name="connsiteX13" fmla="*/ 2940710 w 4133088"/>
              <a:gd name="connsiteY13" fmla="*/ 109728 h 3529445"/>
              <a:gd name="connsiteX14" fmla="*/ 3438144 w 4133088"/>
              <a:gd name="connsiteY14" fmla="*/ 51206 h 3529445"/>
              <a:gd name="connsiteX15" fmla="*/ 4133088 w 4133088"/>
              <a:gd name="connsiteY15" fmla="*/ 0 h 352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3088" h="3529445">
                <a:moveTo>
                  <a:pt x="0" y="3525926"/>
                </a:moveTo>
                <a:cubicBezTo>
                  <a:pt x="143256" y="3528974"/>
                  <a:pt x="286512" y="3532022"/>
                  <a:pt x="387705" y="3525926"/>
                </a:cubicBezTo>
                <a:cubicBezTo>
                  <a:pt x="488898" y="3519830"/>
                  <a:pt x="534009" y="3505200"/>
                  <a:pt x="607161" y="3489350"/>
                </a:cubicBezTo>
                <a:cubicBezTo>
                  <a:pt x="680313" y="3473500"/>
                  <a:pt x="753465" y="3475939"/>
                  <a:pt x="826617" y="3430829"/>
                </a:cubicBezTo>
                <a:cubicBezTo>
                  <a:pt x="899769" y="3385719"/>
                  <a:pt x="971702" y="3323539"/>
                  <a:pt x="1046073" y="3218688"/>
                </a:cubicBezTo>
                <a:cubicBezTo>
                  <a:pt x="1120444" y="3113837"/>
                  <a:pt x="1205788" y="2948025"/>
                  <a:pt x="1272844" y="2801721"/>
                </a:cubicBezTo>
                <a:cubicBezTo>
                  <a:pt x="1339900" y="2655417"/>
                  <a:pt x="1392326" y="2506675"/>
                  <a:pt x="1448409" y="2340864"/>
                </a:cubicBezTo>
                <a:cubicBezTo>
                  <a:pt x="1504492" y="2175053"/>
                  <a:pt x="1561795" y="1969008"/>
                  <a:pt x="1609344" y="1806854"/>
                </a:cubicBezTo>
                <a:cubicBezTo>
                  <a:pt x="1656893" y="1644700"/>
                  <a:pt x="1687373" y="1509369"/>
                  <a:pt x="1733702" y="1367942"/>
                </a:cubicBezTo>
                <a:cubicBezTo>
                  <a:pt x="1780032" y="1226515"/>
                  <a:pt x="1831238" y="1069238"/>
                  <a:pt x="1887321" y="958291"/>
                </a:cubicBezTo>
                <a:cubicBezTo>
                  <a:pt x="1943404" y="847344"/>
                  <a:pt x="2003145" y="791261"/>
                  <a:pt x="2070201" y="702259"/>
                </a:cubicBezTo>
                <a:cubicBezTo>
                  <a:pt x="2137257" y="613257"/>
                  <a:pt x="2209190" y="505967"/>
                  <a:pt x="2289657" y="424281"/>
                </a:cubicBezTo>
                <a:cubicBezTo>
                  <a:pt x="2370124" y="342595"/>
                  <a:pt x="2444495" y="264566"/>
                  <a:pt x="2553004" y="212141"/>
                </a:cubicBezTo>
                <a:cubicBezTo>
                  <a:pt x="2661513" y="159716"/>
                  <a:pt x="2793187" y="136550"/>
                  <a:pt x="2940710" y="109728"/>
                </a:cubicBezTo>
                <a:cubicBezTo>
                  <a:pt x="3088233" y="82905"/>
                  <a:pt x="3239414" y="69494"/>
                  <a:pt x="3438144" y="51206"/>
                </a:cubicBezTo>
                <a:cubicBezTo>
                  <a:pt x="3636874" y="32918"/>
                  <a:pt x="3884981" y="16459"/>
                  <a:pt x="4133088" y="0"/>
                </a:cubicBezTo>
              </a:path>
            </a:pathLst>
          </a:cu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35" name="テキスト ボックス 34"/>
          <p:cNvSpPr txBox="1"/>
          <p:nvPr/>
        </p:nvSpPr>
        <p:spPr>
          <a:xfrm>
            <a:off x="5868144" y="1928138"/>
            <a:ext cx="2492990"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毎日喫煙を始めた年齢</a:t>
            </a:r>
            <a:endParaRPr kumimoji="1" lang="ja-JP" altLang="en-US" b="1" dirty="0">
              <a:latin typeface="ＭＳ ゴシック" pitchFamily="49" charset="-128"/>
              <a:ea typeface="ＭＳ ゴシック" pitchFamily="49" charset="-128"/>
            </a:endParaRPr>
          </a:p>
        </p:txBody>
      </p:sp>
      <p:sp>
        <p:nvSpPr>
          <p:cNvPr id="36" name="テキスト ボックス 35"/>
          <p:cNvSpPr txBox="1"/>
          <p:nvPr/>
        </p:nvSpPr>
        <p:spPr>
          <a:xfrm>
            <a:off x="2545199" y="1470866"/>
            <a:ext cx="2973891" cy="369332"/>
          </a:xfrm>
          <a:prstGeom prst="rect">
            <a:avLst/>
          </a:prstGeom>
          <a:noFill/>
        </p:spPr>
        <p:txBody>
          <a:bodyPr wrap="none" rtlCol="0">
            <a:spAutoFit/>
          </a:bodyPr>
          <a:lstStyle/>
          <a:p>
            <a:r>
              <a:rPr kumimoji="1" lang="ja-JP" altLang="en-US" b="1" dirty="0" smtClean="0">
                <a:latin typeface="ＭＳ ゴシック" pitchFamily="49" charset="-128"/>
                <a:ea typeface="ＭＳ ゴシック" pitchFamily="49" charset="-128"/>
              </a:rPr>
              <a:t>初めてタバコを吸った年齢</a:t>
            </a:r>
            <a:endParaRPr kumimoji="1" lang="ja-JP" altLang="en-US" b="1" dirty="0">
              <a:latin typeface="ＭＳ ゴシック" pitchFamily="49" charset="-128"/>
              <a:ea typeface="ＭＳ ゴシック" pitchFamily="49" charset="-128"/>
            </a:endParaRPr>
          </a:p>
        </p:txBody>
      </p:sp>
      <p:sp>
        <p:nvSpPr>
          <p:cNvPr id="37" name="テキスト ボックス 36"/>
          <p:cNvSpPr txBox="1"/>
          <p:nvPr/>
        </p:nvSpPr>
        <p:spPr>
          <a:xfrm>
            <a:off x="1214620" y="1231188"/>
            <a:ext cx="535724"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100</a:t>
            </a:r>
            <a:endParaRPr kumimoji="1" lang="ja-JP" altLang="en-US" b="1" dirty="0">
              <a:latin typeface="ＭＳ ゴシック" pitchFamily="49" charset="-128"/>
              <a:ea typeface="ＭＳ ゴシック" pitchFamily="49" charset="-128"/>
            </a:endParaRPr>
          </a:p>
        </p:txBody>
      </p:sp>
      <p:sp>
        <p:nvSpPr>
          <p:cNvPr id="38" name="テキスト ボックス 37"/>
          <p:cNvSpPr txBox="1"/>
          <p:nvPr/>
        </p:nvSpPr>
        <p:spPr>
          <a:xfrm>
            <a:off x="1331640" y="2072137"/>
            <a:ext cx="418704" cy="369332"/>
          </a:xfrm>
          <a:prstGeom prst="rect">
            <a:avLst/>
          </a:prstGeom>
          <a:noFill/>
        </p:spPr>
        <p:txBody>
          <a:bodyPr wrap="none" rtlCol="0">
            <a:spAutoFit/>
          </a:bodyPr>
          <a:lstStyle/>
          <a:p>
            <a:r>
              <a:rPr lang="en-US" altLang="ja-JP" b="1" dirty="0">
                <a:latin typeface="ＭＳ ゴシック" pitchFamily="49" charset="-128"/>
                <a:ea typeface="ＭＳ ゴシック" pitchFamily="49" charset="-128"/>
              </a:rPr>
              <a:t>8</a:t>
            </a:r>
            <a:r>
              <a:rPr kumimoji="1" lang="en-US" altLang="ja-JP" b="1" dirty="0" smtClean="0">
                <a:latin typeface="ＭＳ ゴシック" pitchFamily="49" charset="-128"/>
                <a:ea typeface="ＭＳ ゴシック" pitchFamily="49" charset="-128"/>
              </a:rPr>
              <a:t>0</a:t>
            </a:r>
            <a:endParaRPr kumimoji="1" lang="ja-JP" altLang="en-US" b="1" dirty="0">
              <a:latin typeface="ＭＳ ゴシック" pitchFamily="49" charset="-128"/>
              <a:ea typeface="ＭＳ ゴシック" pitchFamily="49" charset="-128"/>
            </a:endParaRPr>
          </a:p>
        </p:txBody>
      </p:sp>
      <p:sp>
        <p:nvSpPr>
          <p:cNvPr id="39" name="テキスト ボックス 38"/>
          <p:cNvSpPr txBox="1"/>
          <p:nvPr/>
        </p:nvSpPr>
        <p:spPr>
          <a:xfrm>
            <a:off x="1331640" y="2913086"/>
            <a:ext cx="418704"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60</a:t>
            </a:r>
            <a:endParaRPr kumimoji="1" lang="ja-JP" altLang="en-US" b="1" dirty="0">
              <a:latin typeface="ＭＳ ゴシック" pitchFamily="49" charset="-128"/>
              <a:ea typeface="ＭＳ ゴシック" pitchFamily="49" charset="-128"/>
            </a:endParaRPr>
          </a:p>
        </p:txBody>
      </p:sp>
      <p:sp>
        <p:nvSpPr>
          <p:cNvPr id="40" name="テキスト ボックス 39"/>
          <p:cNvSpPr txBox="1"/>
          <p:nvPr/>
        </p:nvSpPr>
        <p:spPr>
          <a:xfrm>
            <a:off x="1331640" y="3754035"/>
            <a:ext cx="418704"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40</a:t>
            </a:r>
            <a:endParaRPr kumimoji="1" lang="ja-JP" altLang="en-US" b="1" dirty="0">
              <a:latin typeface="ＭＳ ゴシック" pitchFamily="49" charset="-128"/>
              <a:ea typeface="ＭＳ ゴシック" pitchFamily="49" charset="-128"/>
            </a:endParaRPr>
          </a:p>
        </p:txBody>
      </p:sp>
      <p:sp>
        <p:nvSpPr>
          <p:cNvPr id="41" name="テキスト ボックス 40"/>
          <p:cNvSpPr txBox="1"/>
          <p:nvPr/>
        </p:nvSpPr>
        <p:spPr>
          <a:xfrm>
            <a:off x="1331640" y="4594984"/>
            <a:ext cx="418704"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20</a:t>
            </a:r>
            <a:endParaRPr kumimoji="1" lang="ja-JP" altLang="en-US" b="1" dirty="0">
              <a:latin typeface="ＭＳ ゴシック" pitchFamily="49" charset="-128"/>
              <a:ea typeface="ＭＳ ゴシック" pitchFamily="49" charset="-128"/>
            </a:endParaRPr>
          </a:p>
        </p:txBody>
      </p:sp>
      <p:sp>
        <p:nvSpPr>
          <p:cNvPr id="42" name="テキスト ボックス 41"/>
          <p:cNvSpPr txBox="1"/>
          <p:nvPr/>
        </p:nvSpPr>
        <p:spPr>
          <a:xfrm>
            <a:off x="1448658" y="5435932"/>
            <a:ext cx="301686"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0</a:t>
            </a:r>
            <a:endParaRPr kumimoji="1" lang="ja-JP" altLang="en-US" b="1" dirty="0">
              <a:latin typeface="ＭＳ ゴシック" pitchFamily="49" charset="-128"/>
              <a:ea typeface="ＭＳ ゴシック" pitchFamily="49" charset="-128"/>
            </a:endParaRPr>
          </a:p>
        </p:txBody>
      </p:sp>
      <p:sp>
        <p:nvSpPr>
          <p:cNvPr id="46" name="テキスト ボックス 45"/>
          <p:cNvSpPr txBox="1"/>
          <p:nvPr/>
        </p:nvSpPr>
        <p:spPr>
          <a:xfrm>
            <a:off x="2656530" y="5723964"/>
            <a:ext cx="5415265" cy="369332"/>
          </a:xfrm>
          <a:prstGeom prst="rect">
            <a:avLst/>
          </a:prstGeom>
          <a:noFill/>
        </p:spPr>
        <p:txBody>
          <a:bodyPr wrap="none" rtlCol="0">
            <a:spAutoFit/>
          </a:bodyPr>
          <a:lstStyle/>
          <a:p>
            <a:r>
              <a:rPr kumimoji="1" lang="en-US" altLang="ja-JP" b="1" dirty="0" smtClean="0">
                <a:latin typeface="ＭＳ ゴシック" pitchFamily="49" charset="-128"/>
                <a:ea typeface="ＭＳ ゴシック" pitchFamily="49" charset="-128"/>
              </a:rPr>
              <a:t>6</a:t>
            </a:r>
            <a:r>
              <a:rPr kumimoji="1" lang="ja-JP" altLang="en-US" b="1" dirty="0" smtClean="0">
                <a:latin typeface="ＭＳ ゴシック" pitchFamily="49" charset="-128"/>
                <a:ea typeface="ＭＳ ゴシック" pitchFamily="49" charset="-128"/>
              </a:rPr>
              <a:t>　　 </a:t>
            </a:r>
            <a:r>
              <a:rPr kumimoji="1" lang="ja-JP" altLang="en-US" sz="1200" b="1" dirty="0" smtClean="0">
                <a:latin typeface="ＭＳ ゴシック" pitchFamily="49" charset="-128"/>
                <a:ea typeface="ＭＳ ゴシック" pitchFamily="49" charset="-128"/>
              </a:rPr>
              <a:t> </a:t>
            </a:r>
            <a:r>
              <a:rPr kumimoji="1" lang="en-US" altLang="ja-JP" b="1" dirty="0" smtClean="0">
                <a:latin typeface="ＭＳ ゴシック" pitchFamily="49" charset="-128"/>
                <a:ea typeface="ＭＳ ゴシック" pitchFamily="49" charset="-128"/>
              </a:rPr>
              <a:t>10     14 </a:t>
            </a:r>
            <a:r>
              <a:rPr lang="en-US" altLang="ja-JP" sz="1100" b="1" dirty="0">
                <a:latin typeface="ＭＳ ゴシック" pitchFamily="49" charset="-128"/>
                <a:ea typeface="ＭＳ ゴシック" pitchFamily="49" charset="-128"/>
              </a:rPr>
              <a:t> </a:t>
            </a:r>
            <a:r>
              <a:rPr kumimoji="1" lang="en-US" altLang="ja-JP" b="1" dirty="0" smtClean="0">
                <a:latin typeface="ＭＳ ゴシック" pitchFamily="49" charset="-128"/>
                <a:ea typeface="ＭＳ ゴシック" pitchFamily="49" charset="-128"/>
              </a:rPr>
              <a:t>16 </a:t>
            </a:r>
            <a:r>
              <a:rPr lang="en-US" altLang="ja-JP" sz="1000" b="1" dirty="0" smtClean="0">
                <a:latin typeface="ＭＳ ゴシック" pitchFamily="49" charset="-128"/>
                <a:ea typeface="ＭＳ ゴシック" pitchFamily="49" charset="-128"/>
              </a:rPr>
              <a:t> </a:t>
            </a:r>
            <a:r>
              <a:rPr kumimoji="1" lang="en-US" altLang="ja-JP" b="1" dirty="0" smtClean="0">
                <a:latin typeface="ＭＳ ゴシック" pitchFamily="49" charset="-128"/>
                <a:ea typeface="ＭＳ ゴシック" pitchFamily="49" charset="-128"/>
              </a:rPr>
              <a:t>18 20     24</a:t>
            </a:r>
            <a:r>
              <a:rPr kumimoji="1" lang="ja-JP" altLang="en-US" b="1" dirty="0" smtClean="0">
                <a:latin typeface="ＭＳ ゴシック" pitchFamily="49" charset="-128"/>
                <a:ea typeface="ＭＳ ゴシック" pitchFamily="49" charset="-128"/>
              </a:rPr>
              <a:t>　年齢（歳）</a:t>
            </a:r>
            <a:endParaRPr kumimoji="1" lang="ja-JP" altLang="en-US" b="1" dirty="0">
              <a:latin typeface="ＭＳ ゴシック" pitchFamily="49" charset="-128"/>
              <a:ea typeface="ＭＳ ゴシック" pitchFamily="49" charset="-128"/>
            </a:endParaRPr>
          </a:p>
        </p:txBody>
      </p:sp>
      <p:sp>
        <p:nvSpPr>
          <p:cNvPr id="43" name="テキスト ボックス 42"/>
          <p:cNvSpPr txBox="1"/>
          <p:nvPr/>
        </p:nvSpPr>
        <p:spPr>
          <a:xfrm>
            <a:off x="1857909" y="2297947"/>
            <a:ext cx="3288080" cy="338554"/>
          </a:xfrm>
          <a:prstGeom prst="rect">
            <a:avLst/>
          </a:prstGeom>
          <a:solidFill>
            <a:schemeClr val="bg1"/>
          </a:solidFill>
        </p:spPr>
        <p:txBody>
          <a:bodyPr wrap="none" rtlCol="0">
            <a:spAutoFit/>
          </a:bodyPr>
          <a:lstStyle/>
          <a:p>
            <a:r>
              <a:rPr kumimoji="1" lang="ja-JP" altLang="en-US" sz="1600" b="1" dirty="0" smtClean="0">
                <a:latin typeface="ＭＳ ゴシック" pitchFamily="49" charset="-128"/>
                <a:ea typeface="ＭＳ ゴシック" pitchFamily="49" charset="-128"/>
              </a:rPr>
              <a:t>喫煙者の８割は</a:t>
            </a:r>
            <a:r>
              <a:rPr kumimoji="1" lang="en-US" altLang="ja-JP" sz="1600" b="1" dirty="0" smtClean="0">
                <a:latin typeface="ＭＳ ゴシック" pitchFamily="49" charset="-128"/>
                <a:ea typeface="ＭＳ ゴシック" pitchFamily="49" charset="-128"/>
              </a:rPr>
              <a:t>20</a:t>
            </a:r>
            <a:r>
              <a:rPr kumimoji="1" lang="ja-JP" altLang="en-US" sz="1600" b="1" dirty="0" smtClean="0">
                <a:latin typeface="ＭＳ ゴシック" pitchFamily="49" charset="-128"/>
                <a:ea typeface="ＭＳ ゴシック" pitchFamily="49" charset="-128"/>
              </a:rPr>
              <a:t>歳以前に常習化</a:t>
            </a:r>
            <a:endParaRPr kumimoji="1" lang="ja-JP" altLang="en-US" sz="1600" b="1" dirty="0">
              <a:latin typeface="ＭＳ ゴシック" pitchFamily="49" charset="-128"/>
              <a:ea typeface="ＭＳ ゴシック" pitchFamily="49" charset="-128"/>
            </a:endParaRPr>
          </a:p>
        </p:txBody>
      </p:sp>
      <p:sp>
        <p:nvSpPr>
          <p:cNvPr id="47" name="テキスト ボックス 46"/>
          <p:cNvSpPr txBox="1"/>
          <p:nvPr/>
        </p:nvSpPr>
        <p:spPr>
          <a:xfrm>
            <a:off x="3059832" y="6338724"/>
            <a:ext cx="6024406" cy="307777"/>
          </a:xfrm>
          <a:prstGeom prst="rect">
            <a:avLst/>
          </a:prstGeom>
          <a:noFill/>
        </p:spPr>
        <p:txBody>
          <a:bodyPr wrap="none" rtlCol="0">
            <a:spAutoFit/>
          </a:bodyPr>
          <a:lstStyle/>
          <a:p>
            <a:r>
              <a:rPr lang="zh-TW" altLang="en-US" sz="1400" dirty="0">
                <a:latin typeface="ＭＳ ゴシック" pitchFamily="49" charset="-128"/>
                <a:ea typeface="ＭＳ ゴシック" pitchFamily="49" charset="-128"/>
              </a:rPr>
              <a:t>簑輪</a:t>
            </a:r>
            <a:r>
              <a:rPr lang="zh-TW" altLang="en-US" sz="1400" dirty="0" smtClean="0">
                <a:latin typeface="ＭＳ ゴシック" pitchFamily="49" charset="-128"/>
                <a:ea typeface="ＭＳ ゴシック" pitchFamily="49" charset="-128"/>
              </a:rPr>
              <a:t>眞澄</a:t>
            </a:r>
            <a:r>
              <a:rPr lang="ja-JP" altLang="en-US" sz="1400" dirty="0" err="1" smtClean="0">
                <a:latin typeface="ＭＳ ゴシック" pitchFamily="49" charset="-128"/>
                <a:ea typeface="ＭＳ ゴシック" pitchFamily="49" charset="-128"/>
              </a:rPr>
              <a:t>、</a:t>
            </a:r>
            <a:r>
              <a:rPr lang="zh-TW" altLang="en-US" sz="1400" dirty="0" smtClean="0">
                <a:latin typeface="ＭＳ ゴシック" pitchFamily="49" charset="-128"/>
                <a:ea typeface="ＭＳ ゴシック" pitchFamily="49" charset="-128"/>
              </a:rPr>
              <a:t>尾崎</a:t>
            </a:r>
            <a:r>
              <a:rPr lang="zh-TW" altLang="en-US" sz="1400" dirty="0">
                <a:latin typeface="ＭＳ ゴシック" pitchFamily="49" charset="-128"/>
                <a:ea typeface="ＭＳ ゴシック" pitchFamily="49" charset="-128"/>
              </a:rPr>
              <a:t>米</a:t>
            </a:r>
            <a:r>
              <a:rPr lang="zh-TW" altLang="en-US" sz="1400" dirty="0" smtClean="0">
                <a:latin typeface="ＭＳ ゴシック" pitchFamily="49" charset="-128"/>
                <a:ea typeface="ＭＳ ゴシック" pitchFamily="49" charset="-128"/>
              </a:rPr>
              <a:t>厚</a:t>
            </a:r>
            <a:r>
              <a:rPr lang="en-US" altLang="ja-JP" sz="1400" dirty="0" smtClean="0">
                <a:latin typeface="ＭＳ ゴシック" pitchFamily="49" charset="-128"/>
                <a:ea typeface="ＭＳ ゴシック" pitchFamily="49" charset="-128"/>
              </a:rPr>
              <a:t>: J </a:t>
            </a:r>
            <a:r>
              <a:rPr lang="en-US" altLang="ja-JP" sz="1400" dirty="0" err="1" smtClean="0">
                <a:latin typeface="ＭＳ ゴシック" pitchFamily="49" charset="-128"/>
                <a:ea typeface="ＭＳ ゴシック" pitchFamily="49" charset="-128"/>
              </a:rPr>
              <a:t>Natl</a:t>
            </a:r>
            <a:r>
              <a:rPr lang="en-US" altLang="ja-JP" sz="1400" dirty="0" smtClean="0">
                <a:latin typeface="ＭＳ ゴシック" pitchFamily="49" charset="-128"/>
                <a:ea typeface="ＭＳ ゴシック" pitchFamily="49" charset="-128"/>
              </a:rPr>
              <a:t> </a:t>
            </a:r>
            <a:r>
              <a:rPr lang="en-US" altLang="ja-JP" sz="1400" dirty="0" err="1" smtClean="0">
                <a:latin typeface="ＭＳ ゴシック" pitchFamily="49" charset="-128"/>
                <a:ea typeface="ＭＳ ゴシック" pitchFamily="49" charset="-128"/>
              </a:rPr>
              <a:t>Inst</a:t>
            </a:r>
            <a:r>
              <a:rPr lang="en-US" altLang="ja-JP" sz="1400" dirty="0" smtClean="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Public </a:t>
            </a:r>
            <a:r>
              <a:rPr lang="en-US" altLang="ja-JP" sz="1400" dirty="0" smtClean="0">
                <a:latin typeface="ＭＳ ゴシック" pitchFamily="49" charset="-128"/>
                <a:ea typeface="ＭＳ ゴシック" pitchFamily="49" charset="-128"/>
              </a:rPr>
              <a:t>Health 54; 262-277, 2005.</a:t>
            </a:r>
            <a:endParaRPr kumimoji="1" lang="ja-JP" altLang="en-US" sz="1400" dirty="0">
              <a:latin typeface="ＭＳ ゴシック" pitchFamily="49" charset="-128"/>
              <a:ea typeface="ＭＳ ゴシック" pitchFamily="49" charset="-128"/>
            </a:endParaRPr>
          </a:p>
        </p:txBody>
      </p:sp>
      <p:sp>
        <p:nvSpPr>
          <p:cNvPr id="2" name="テキスト ボックス 1"/>
          <p:cNvSpPr txBox="1"/>
          <p:nvPr/>
        </p:nvSpPr>
        <p:spPr>
          <a:xfrm>
            <a:off x="800235" y="1332366"/>
            <a:ext cx="461665" cy="1230465"/>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累積（％）</a:t>
            </a:r>
            <a:endParaRPr kumimoji="1" lang="ja-JP" altLang="en-US" b="1" dirty="0">
              <a:latin typeface="ＭＳ ゴシック" pitchFamily="49" charset="-128"/>
              <a:ea typeface="ＭＳ ゴシック" pitchFamily="49" charset="-128"/>
            </a:endParaRPr>
          </a:p>
        </p:txBody>
      </p:sp>
      <p:sp>
        <p:nvSpPr>
          <p:cNvPr id="4" name="正方形/長方形 3"/>
          <p:cNvSpPr/>
          <p:nvPr/>
        </p:nvSpPr>
        <p:spPr>
          <a:xfrm>
            <a:off x="5580112" y="764704"/>
            <a:ext cx="3185487" cy="369332"/>
          </a:xfrm>
          <a:prstGeom prst="rect">
            <a:avLst/>
          </a:prstGeom>
        </p:spPr>
        <p:txBody>
          <a:bodyPr wrap="none">
            <a:spAutoFit/>
          </a:bodyPr>
          <a:lstStyle/>
          <a:p>
            <a:r>
              <a:rPr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30</a:t>
            </a:r>
            <a:r>
              <a:rPr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39</a:t>
            </a:r>
            <a:r>
              <a:rPr lang="ja-JP" altLang="en-US" dirty="0">
                <a:latin typeface="ＭＳ ゴシック" pitchFamily="49" charset="-128"/>
                <a:ea typeface="ＭＳ ゴシック" pitchFamily="49" charset="-128"/>
              </a:rPr>
              <a:t>歳</a:t>
            </a:r>
            <a:r>
              <a:rPr lang="ja-JP" altLang="en-US" dirty="0" smtClean="0">
                <a:latin typeface="ＭＳ ゴシック" pitchFamily="49" charset="-128"/>
                <a:ea typeface="ＭＳ ゴシック" pitchFamily="49" charset="-128"/>
              </a:rPr>
              <a:t>の喫煙者データ）</a:t>
            </a:r>
            <a:endParaRPr lang="ja-JP" altLang="en-US"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25572360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88640"/>
            <a:ext cx="7772400" cy="648072"/>
          </a:xfrm>
        </p:spPr>
        <p:txBody>
          <a:bodyPr>
            <a:normAutofit/>
          </a:bodyPr>
          <a:lstStyle/>
          <a:p>
            <a:r>
              <a:rPr lang="ja-JP" altLang="en-US" sz="3200" dirty="0" smtClean="0">
                <a:latin typeface="ＭＳ ゴシック" pitchFamily="49" charset="-128"/>
                <a:ea typeface="ＭＳ ゴシック" pitchFamily="49" charset="-128"/>
              </a:rPr>
              <a:t>はじめて喫煙した動機</a:t>
            </a:r>
            <a:endParaRPr lang="ja-JP" altLang="en-US" sz="3200" dirty="0">
              <a:latin typeface="ＭＳ ゴシック" pitchFamily="49" charset="-128"/>
              <a:ea typeface="ＭＳ ゴシック" pitchFamily="49" charset="-128"/>
            </a:endParaRPr>
          </a:p>
        </p:txBody>
      </p:sp>
      <p:graphicFrame>
        <p:nvGraphicFramePr>
          <p:cNvPr id="2" name="Object 5"/>
          <p:cNvGraphicFramePr>
            <a:graphicFrameLocks noChangeAspect="1"/>
          </p:cNvGraphicFramePr>
          <p:nvPr>
            <p:extLst>
              <p:ext uri="{D42A27DB-BD31-4B8C-83A1-F6EECF244321}">
                <p14:modId xmlns="" xmlns:p14="http://schemas.microsoft.com/office/powerpoint/2010/main" val="2821263435"/>
              </p:ext>
            </p:extLst>
          </p:nvPr>
        </p:nvGraphicFramePr>
        <p:xfrm>
          <a:off x="184472" y="743496"/>
          <a:ext cx="8585200" cy="48228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9"/>
          <p:cNvSpPr txBox="1">
            <a:spLocks noChangeArrowheads="1"/>
          </p:cNvSpPr>
          <p:nvPr/>
        </p:nvSpPr>
        <p:spPr bwMode="auto">
          <a:xfrm>
            <a:off x="7127598" y="1126084"/>
            <a:ext cx="777875" cy="36671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ja-JP" altLang="en-US" sz="1800" b="1">
                <a:latin typeface="ＭＳ ゴシック" pitchFamily="49" charset="-128"/>
                <a:ea typeface="ＭＳ ゴシック" pitchFamily="49" charset="-128"/>
              </a:rPr>
              <a:t>男子</a:t>
            </a:r>
          </a:p>
        </p:txBody>
      </p:sp>
      <p:sp>
        <p:nvSpPr>
          <p:cNvPr id="6" name="Text Box 10"/>
          <p:cNvSpPr txBox="1">
            <a:spLocks noChangeArrowheads="1"/>
          </p:cNvSpPr>
          <p:nvPr/>
        </p:nvSpPr>
        <p:spPr bwMode="auto">
          <a:xfrm>
            <a:off x="7343498" y="1773784"/>
            <a:ext cx="873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ja-JP" altLang="en-US" sz="1800" b="1">
                <a:latin typeface="ＭＳ ゴシック" pitchFamily="49" charset="-128"/>
                <a:ea typeface="ＭＳ ゴシック" pitchFamily="49" charset="-128"/>
              </a:rPr>
              <a:t>女子</a:t>
            </a:r>
          </a:p>
        </p:txBody>
      </p:sp>
      <p:sp>
        <p:nvSpPr>
          <p:cNvPr id="7" name="Text Box 11"/>
          <p:cNvSpPr txBox="1">
            <a:spLocks noChangeArrowheads="1"/>
          </p:cNvSpPr>
          <p:nvPr/>
        </p:nvSpPr>
        <p:spPr bwMode="auto">
          <a:xfrm>
            <a:off x="8509446" y="4653509"/>
            <a:ext cx="5270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ＭＳ ゴシック" pitchFamily="49" charset="-128"/>
                <a:ea typeface="ＭＳ ゴシック" pitchFamily="49" charset="-128"/>
              </a:rPr>
              <a:t>(%)</a:t>
            </a:r>
          </a:p>
        </p:txBody>
      </p:sp>
      <p:sp>
        <p:nvSpPr>
          <p:cNvPr id="8" name="Text Box 12"/>
          <p:cNvSpPr txBox="1">
            <a:spLocks noChangeArrowheads="1"/>
          </p:cNvSpPr>
          <p:nvPr/>
        </p:nvSpPr>
        <p:spPr bwMode="auto">
          <a:xfrm>
            <a:off x="2051050" y="5301208"/>
            <a:ext cx="6371948" cy="101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ja-JP" altLang="en-US" sz="2400" b="1" dirty="0">
                <a:solidFill>
                  <a:srgbClr val="FF0000"/>
                </a:solidFill>
                <a:latin typeface="ＭＳ ゴシック" pitchFamily="49" charset="-128"/>
                <a:ea typeface="ＭＳ ゴシック" pitchFamily="49" charset="-128"/>
              </a:rPr>
              <a:t>はじめて喫煙した動機ははっきりしません</a:t>
            </a:r>
          </a:p>
          <a:p>
            <a:r>
              <a:rPr lang="en-US" altLang="ja-JP" sz="2400" b="1" dirty="0">
                <a:solidFill>
                  <a:srgbClr val="FF0000"/>
                </a:solidFill>
                <a:latin typeface="ＭＳ ゴシック" pitchFamily="49" charset="-128"/>
                <a:ea typeface="ＭＳ ゴシック" pitchFamily="49" charset="-128"/>
              </a:rPr>
              <a:t>｢</a:t>
            </a:r>
            <a:r>
              <a:rPr lang="ja-JP" altLang="en-US" sz="2400" b="1" dirty="0">
                <a:solidFill>
                  <a:srgbClr val="FF0000"/>
                </a:solidFill>
                <a:latin typeface="ＭＳ ゴシック" pitchFamily="49" charset="-128"/>
                <a:ea typeface="ＭＳ ゴシック" pitchFamily="49" charset="-128"/>
              </a:rPr>
              <a:t>好奇心</a:t>
            </a:r>
            <a:r>
              <a:rPr lang="en-US" altLang="ja-JP" sz="2400" b="1" dirty="0">
                <a:solidFill>
                  <a:srgbClr val="FF0000"/>
                </a:solidFill>
                <a:latin typeface="ＭＳ ゴシック" pitchFamily="49" charset="-128"/>
                <a:ea typeface="ＭＳ ゴシック" pitchFamily="49" charset="-128"/>
              </a:rPr>
              <a:t>｣</a:t>
            </a:r>
            <a:r>
              <a:rPr lang="ja-JP" altLang="en-US" sz="2400" b="1" dirty="0" err="1">
                <a:solidFill>
                  <a:srgbClr val="FF0000"/>
                </a:solidFill>
                <a:latin typeface="ＭＳ ゴシック" pitchFamily="49" charset="-128"/>
                <a:ea typeface="ＭＳ ゴシック" pitchFamily="49" charset="-128"/>
              </a:rPr>
              <a:t>、</a:t>
            </a:r>
            <a:r>
              <a:rPr lang="en-US" altLang="ja-JP" sz="2400" b="1" dirty="0">
                <a:solidFill>
                  <a:srgbClr val="FF0000"/>
                </a:solidFill>
                <a:latin typeface="ＭＳ ゴシック" pitchFamily="49" charset="-128"/>
                <a:ea typeface="ＭＳ ゴシック" pitchFamily="49" charset="-128"/>
              </a:rPr>
              <a:t>｢</a:t>
            </a:r>
            <a:r>
              <a:rPr lang="ja-JP" altLang="en-US" sz="2400" b="1" dirty="0">
                <a:solidFill>
                  <a:srgbClr val="FF0000"/>
                </a:solidFill>
                <a:latin typeface="ＭＳ ゴシック" pitchFamily="49" charset="-128"/>
                <a:ea typeface="ＭＳ ゴシック" pitchFamily="49" charset="-128"/>
              </a:rPr>
              <a:t>なんとなく</a:t>
            </a:r>
            <a:r>
              <a:rPr lang="en-US" altLang="ja-JP" sz="2400" b="1" dirty="0">
                <a:solidFill>
                  <a:srgbClr val="FF0000"/>
                </a:solidFill>
                <a:latin typeface="ＭＳ ゴシック" pitchFamily="49" charset="-128"/>
                <a:ea typeface="ＭＳ ゴシック" pitchFamily="49" charset="-128"/>
              </a:rPr>
              <a:t>｣</a:t>
            </a:r>
            <a:r>
              <a:rPr lang="ja-JP" altLang="en-US" sz="2400" b="1" dirty="0">
                <a:solidFill>
                  <a:srgbClr val="FF0000"/>
                </a:solidFill>
                <a:latin typeface="ＭＳ ゴシック" pitchFamily="49" charset="-128"/>
                <a:ea typeface="ＭＳ ゴシック" pitchFamily="49" charset="-128"/>
              </a:rPr>
              <a:t>が最も多い</a:t>
            </a:r>
          </a:p>
        </p:txBody>
      </p:sp>
      <p:sp>
        <p:nvSpPr>
          <p:cNvPr id="9" name="Text Box 13"/>
          <p:cNvSpPr txBox="1">
            <a:spLocks noChangeArrowheads="1"/>
          </p:cNvSpPr>
          <p:nvPr/>
        </p:nvSpPr>
        <p:spPr bwMode="auto">
          <a:xfrm>
            <a:off x="827584" y="6299777"/>
            <a:ext cx="817403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400" dirty="0">
                <a:latin typeface="ＭＳ ゴシック" pitchFamily="49" charset="-128"/>
                <a:ea typeface="ＭＳ ゴシック" pitchFamily="49" charset="-128"/>
              </a:rPr>
              <a:t>厚生省編</a:t>
            </a:r>
            <a:r>
              <a:rPr lang="en-US" altLang="ja-JP" sz="1400" dirty="0">
                <a:latin typeface="ＭＳ ゴシック" pitchFamily="49" charset="-128"/>
                <a:ea typeface="ＭＳ ゴシック" pitchFamily="49" charset="-128"/>
              </a:rPr>
              <a:t>. </a:t>
            </a:r>
            <a:r>
              <a:rPr lang="ja-JP" altLang="en-US" sz="1400" dirty="0">
                <a:latin typeface="ＭＳ ゴシック" pitchFamily="49" charset="-128"/>
                <a:ea typeface="ＭＳ ゴシック" pitchFamily="49" charset="-128"/>
              </a:rPr>
              <a:t>喫煙開始に関わる要因</a:t>
            </a:r>
            <a:r>
              <a:rPr lang="en-US" altLang="ja-JP" sz="1400" dirty="0">
                <a:latin typeface="ＭＳ ゴシック" pitchFamily="49" charset="-128"/>
                <a:ea typeface="ＭＳ ゴシック" pitchFamily="49" charset="-128"/>
              </a:rPr>
              <a:t>: </a:t>
            </a:r>
            <a:r>
              <a:rPr lang="ja-JP" altLang="en-US" sz="1400" dirty="0">
                <a:latin typeface="ＭＳ ゴシック" pitchFamily="49" charset="-128"/>
                <a:ea typeface="ＭＳ ゴシック" pitchFamily="49" charset="-128"/>
              </a:rPr>
              <a:t>喫煙と健康</a:t>
            </a:r>
            <a:r>
              <a:rPr lang="en-US" altLang="ja-JP" sz="1400" dirty="0">
                <a:latin typeface="ＭＳ ゴシック" pitchFamily="49" charset="-128"/>
                <a:ea typeface="ＭＳ ゴシック" pitchFamily="49" charset="-128"/>
              </a:rPr>
              <a:t>. 295, 1992</a:t>
            </a:r>
            <a:r>
              <a:rPr lang="en-US" altLang="ja-JP" sz="1400" dirty="0" smtClean="0">
                <a:latin typeface="ＭＳ ゴシック" pitchFamily="49" charset="-128"/>
                <a:ea typeface="ＭＳ ゴシック" pitchFamily="49" charset="-128"/>
              </a:rPr>
              <a:t>.</a:t>
            </a:r>
          </a:p>
          <a:p>
            <a:r>
              <a:rPr lang="ja-JP" altLang="en-US" sz="1400" dirty="0">
                <a:latin typeface="ＭＳ ゴシック" pitchFamily="49" charset="-128"/>
                <a:ea typeface="ＭＳ ゴシック" pitchFamily="49" charset="-128"/>
              </a:rPr>
              <a:t>日本内科学会旧認定内科専門医会タバコ対策推進委員会制作／喫煙と健康に関するスライド集より </a:t>
            </a:r>
          </a:p>
        </p:txBody>
      </p:sp>
    </p:spTree>
    <p:extLst>
      <p:ext uri="{BB962C8B-B14F-4D97-AF65-F5344CB8AC3E}">
        <p14:creationId xmlns="" xmlns:p14="http://schemas.microsoft.com/office/powerpoint/2010/main" val="996239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116632"/>
            <a:ext cx="7772400" cy="792088"/>
          </a:xfrm>
        </p:spPr>
        <p:txBody>
          <a:bodyPr>
            <a:normAutofit/>
          </a:bodyPr>
          <a:lstStyle/>
          <a:p>
            <a:r>
              <a:rPr lang="ja-JP" altLang="en-US" sz="3200" dirty="0" smtClean="0">
                <a:latin typeface="ＭＳ ゴシック" pitchFamily="49" charset="-128"/>
                <a:ea typeface="ＭＳ ゴシック" pitchFamily="49" charset="-128"/>
              </a:rPr>
              <a:t>両親の喫煙が子どもへ与える影響</a:t>
            </a:r>
            <a:endParaRPr lang="ja-JP" altLang="en-US" sz="32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3565009611"/>
              </p:ext>
            </p:extLst>
          </p:nvPr>
        </p:nvGraphicFramePr>
        <p:xfrm>
          <a:off x="899592" y="1124744"/>
          <a:ext cx="7776864" cy="455228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436767" y="1014961"/>
            <a:ext cx="492443" cy="3638175"/>
          </a:xfrm>
          <a:prstGeom prst="rect">
            <a:avLst/>
          </a:prstGeom>
          <a:noFill/>
        </p:spPr>
        <p:txBody>
          <a:bodyPr vert="eaVert" wrap="none" rtlCol="0">
            <a:spAutoFit/>
          </a:bodyPr>
          <a:lstStyle/>
          <a:p>
            <a:r>
              <a:rPr kumimoji="1" lang="ja-JP" altLang="en-US" sz="2000" b="1" dirty="0" smtClean="0">
                <a:latin typeface="ＭＳ ゴシック" pitchFamily="49" charset="-128"/>
                <a:ea typeface="ＭＳ ゴシック" pitchFamily="49" charset="-128"/>
              </a:rPr>
              <a:t>過去ま</a:t>
            </a:r>
            <a:r>
              <a:rPr lang="ja-JP" altLang="en-US" sz="2000" b="1" dirty="0">
                <a:latin typeface="ＭＳ ゴシック" pitchFamily="49" charset="-128"/>
                <a:ea typeface="ＭＳ ゴシック" pitchFamily="49" charset="-128"/>
              </a:rPr>
              <a:t>た</a:t>
            </a:r>
            <a:r>
              <a:rPr lang="ja-JP" altLang="en-US" sz="2000" b="1" dirty="0" smtClean="0">
                <a:latin typeface="ＭＳ ゴシック" pitchFamily="49" charset="-128"/>
                <a:ea typeface="ＭＳ ゴシック" pitchFamily="49" charset="-128"/>
              </a:rPr>
              <a:t>は現喫煙リスク（倍）</a:t>
            </a:r>
            <a:endParaRPr kumimoji="1" lang="ja-JP" altLang="en-US" sz="2000" b="1" dirty="0">
              <a:latin typeface="ＭＳ ゴシック" pitchFamily="49" charset="-128"/>
              <a:ea typeface="ＭＳ ゴシック" pitchFamily="49" charset="-128"/>
            </a:endParaRPr>
          </a:p>
        </p:txBody>
      </p:sp>
      <p:sp>
        <p:nvSpPr>
          <p:cNvPr id="5" name="右大かっこ 4"/>
          <p:cNvSpPr/>
          <p:nvPr/>
        </p:nvSpPr>
        <p:spPr>
          <a:xfrm rot="5400000">
            <a:off x="4797915" y="3026727"/>
            <a:ext cx="176361" cy="5380722"/>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6" name="テキスト ボックス 5"/>
          <p:cNvSpPr txBox="1"/>
          <p:nvPr/>
        </p:nvSpPr>
        <p:spPr>
          <a:xfrm>
            <a:off x="3828084" y="5690284"/>
            <a:ext cx="2249334" cy="400110"/>
          </a:xfrm>
          <a:prstGeom prst="rect">
            <a:avLst/>
          </a:prstGeom>
          <a:solidFill>
            <a:schemeClr val="bg1"/>
          </a:solidFill>
        </p:spPr>
        <p:txBody>
          <a:bodyPr wrap="none" rtlCol="0">
            <a:spAutoFit/>
          </a:bodyPr>
          <a:lstStyle/>
          <a:p>
            <a:r>
              <a:rPr kumimoji="1" lang="ja-JP" altLang="en-US" sz="2000" b="1" dirty="0" smtClean="0">
                <a:latin typeface="ＭＳ ゴシック" pitchFamily="49" charset="-128"/>
                <a:ea typeface="ＭＳ ゴシック" pitchFamily="49" charset="-128"/>
              </a:rPr>
              <a:t>両親の喫煙の有無</a:t>
            </a:r>
            <a:endParaRPr kumimoji="1" lang="ja-JP" altLang="en-US" sz="2000" b="1" dirty="0">
              <a:latin typeface="ＭＳ ゴシック" pitchFamily="49" charset="-128"/>
              <a:ea typeface="ＭＳ ゴシック" pitchFamily="49" charset="-128"/>
            </a:endParaRPr>
          </a:p>
        </p:txBody>
      </p:sp>
      <p:sp>
        <p:nvSpPr>
          <p:cNvPr id="8" name="正方形/長方形 7"/>
          <p:cNvSpPr/>
          <p:nvPr/>
        </p:nvSpPr>
        <p:spPr>
          <a:xfrm>
            <a:off x="3582145" y="6289575"/>
            <a:ext cx="5310335" cy="307777"/>
          </a:xfrm>
          <a:prstGeom prst="rect">
            <a:avLst/>
          </a:prstGeom>
        </p:spPr>
        <p:txBody>
          <a:bodyPr wrap="square">
            <a:spAutoFit/>
          </a:bodyPr>
          <a:lstStyle/>
          <a:p>
            <a:r>
              <a:rPr lang="en-US" altLang="ja-JP" sz="1400" dirty="0">
                <a:latin typeface="ＭＳ ゴシック" pitchFamily="49" charset="-128"/>
                <a:ea typeface="ＭＳ ゴシック" pitchFamily="49" charset="-128"/>
              </a:rPr>
              <a:t>Ozawa M, </a:t>
            </a:r>
            <a:r>
              <a:rPr lang="en-US" altLang="ja-JP" sz="1400" dirty="0" smtClean="0">
                <a:latin typeface="ＭＳ ゴシック" pitchFamily="49" charset="-128"/>
                <a:ea typeface="ＭＳ ゴシック" pitchFamily="49" charset="-128"/>
              </a:rPr>
              <a:t>et al: Asian </a:t>
            </a:r>
            <a:r>
              <a:rPr lang="en-US" altLang="ja-JP" sz="1400" dirty="0">
                <a:latin typeface="ＭＳ ゴシック" pitchFamily="49" charset="-128"/>
                <a:ea typeface="ＭＳ ゴシック" pitchFamily="49" charset="-128"/>
              </a:rPr>
              <a:t>Pac J Cancer </a:t>
            </a:r>
            <a:r>
              <a:rPr lang="en-US" altLang="ja-JP" sz="1400" dirty="0" err="1">
                <a:latin typeface="ＭＳ ゴシック" pitchFamily="49" charset="-128"/>
                <a:ea typeface="ＭＳ ゴシック" pitchFamily="49" charset="-128"/>
              </a:rPr>
              <a:t>Prev</a:t>
            </a:r>
            <a:r>
              <a:rPr lang="en-US" altLang="ja-JP" sz="1400" dirty="0">
                <a:latin typeface="ＭＳ ゴシック" pitchFamily="49" charset="-128"/>
                <a:ea typeface="ＭＳ ゴシック" pitchFamily="49" charset="-128"/>
              </a:rPr>
              <a:t> 9; 239-245, 2008.</a:t>
            </a:r>
          </a:p>
        </p:txBody>
      </p:sp>
      <p:sp>
        <p:nvSpPr>
          <p:cNvPr id="9" name="テキスト ボックス 8"/>
          <p:cNvSpPr txBox="1"/>
          <p:nvPr/>
        </p:nvSpPr>
        <p:spPr>
          <a:xfrm>
            <a:off x="4823710" y="836712"/>
            <a:ext cx="2492990"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（高校生男子</a:t>
            </a:r>
            <a:r>
              <a:rPr kumimoji="1" lang="en-US" altLang="ja-JP" dirty="0" smtClean="0">
                <a:latin typeface="ＭＳ ゴシック" pitchFamily="49" charset="-128"/>
                <a:ea typeface="ＭＳ ゴシック" pitchFamily="49" charset="-128"/>
              </a:rPr>
              <a:t>2012</a:t>
            </a:r>
            <a:r>
              <a:rPr kumimoji="1" lang="ja-JP" altLang="en-US" dirty="0" smtClean="0">
                <a:latin typeface="ＭＳ ゴシック" pitchFamily="49" charset="-128"/>
                <a:ea typeface="ＭＳ ゴシック" pitchFamily="49" charset="-128"/>
              </a:rPr>
              <a:t>名）</a:t>
            </a:r>
            <a:endParaRPr kumimoji="1" lang="ja-JP" altLang="en-US" dirty="0">
              <a:latin typeface="ＭＳ ゴシック" pitchFamily="49" charset="-128"/>
              <a:ea typeface="ＭＳ ゴシック" pitchFamily="49" charset="-128"/>
            </a:endParaRPr>
          </a:p>
        </p:txBody>
      </p:sp>
      <p:sp>
        <p:nvSpPr>
          <p:cNvPr id="10" name="テキスト ボックス 9"/>
          <p:cNvSpPr txBox="1"/>
          <p:nvPr/>
        </p:nvSpPr>
        <p:spPr>
          <a:xfrm>
            <a:off x="7728302" y="1017769"/>
            <a:ext cx="300082" cy="369332"/>
          </a:xfrm>
          <a:prstGeom prst="rect">
            <a:avLst/>
          </a:prstGeom>
          <a:noFill/>
        </p:spPr>
        <p:txBody>
          <a:bodyPr wrap="none" rtlCol="0">
            <a:spAutoFit/>
          </a:bodyPr>
          <a:lstStyle/>
          <a:p>
            <a:r>
              <a:rPr lang="ja-JP" altLang="en-US" dirty="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7728934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4624"/>
            <a:ext cx="7772400" cy="936104"/>
          </a:xfrm>
        </p:spPr>
        <p:txBody>
          <a:bodyPr>
            <a:normAutofit/>
          </a:bodyPr>
          <a:lstStyle/>
          <a:p>
            <a:r>
              <a:rPr lang="ja-JP" altLang="en-US" sz="2800" dirty="0" smtClean="0">
                <a:latin typeface="ＭＳ ゴシック" pitchFamily="49" charset="-128"/>
                <a:ea typeface="ＭＳ ゴシック" pitchFamily="49" charset="-128"/>
              </a:rPr>
              <a:t>学校における喫煙規制が生徒へ与える影響</a:t>
            </a:r>
            <a:endParaRPr lang="ja-JP" altLang="en-US" sz="2800" dirty="0">
              <a:latin typeface="ＭＳ ゴシック" pitchFamily="49" charset="-128"/>
              <a:ea typeface="ＭＳ ゴシック" pitchFamily="49" charset="-128"/>
            </a:endParaRPr>
          </a:p>
        </p:txBody>
      </p:sp>
      <p:graphicFrame>
        <p:nvGraphicFramePr>
          <p:cNvPr id="2" name="グラフ 1"/>
          <p:cNvGraphicFramePr/>
          <p:nvPr>
            <p:extLst>
              <p:ext uri="{D42A27DB-BD31-4B8C-83A1-F6EECF244321}">
                <p14:modId xmlns="" xmlns:p14="http://schemas.microsoft.com/office/powerpoint/2010/main" val="3208691624"/>
              </p:ext>
            </p:extLst>
          </p:nvPr>
        </p:nvGraphicFramePr>
        <p:xfrm>
          <a:off x="827584" y="1397000"/>
          <a:ext cx="8064896" cy="4480272"/>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467544" y="1196752"/>
            <a:ext cx="461665" cy="3279103"/>
          </a:xfrm>
          <a:prstGeom prst="rect">
            <a:avLst/>
          </a:prstGeom>
          <a:noFill/>
        </p:spPr>
        <p:txBody>
          <a:bodyPr vert="eaVert" wrap="none" rtlCol="0">
            <a:spAutoFit/>
          </a:bodyPr>
          <a:lstStyle/>
          <a:p>
            <a:r>
              <a:rPr kumimoji="1" lang="ja-JP" altLang="en-US" b="1" dirty="0" smtClean="0">
                <a:latin typeface="ＭＳ ゴシック" pitchFamily="49" charset="-128"/>
                <a:ea typeface="ＭＳ ゴシック" pitchFamily="49" charset="-128"/>
              </a:rPr>
              <a:t>毎日喫煙する生徒の割合（％）</a:t>
            </a:r>
            <a:endParaRPr kumimoji="1" lang="ja-JP" altLang="en-US" b="1" dirty="0">
              <a:latin typeface="ＭＳ ゴシック" pitchFamily="49" charset="-128"/>
              <a:ea typeface="ＭＳ ゴシック" pitchFamily="49" charset="-128"/>
            </a:endParaRPr>
          </a:p>
        </p:txBody>
      </p:sp>
      <p:sp>
        <p:nvSpPr>
          <p:cNvPr id="5" name="テキスト ボックス 4"/>
          <p:cNvSpPr txBox="1"/>
          <p:nvPr/>
        </p:nvSpPr>
        <p:spPr>
          <a:xfrm>
            <a:off x="2315358" y="1196752"/>
            <a:ext cx="593432" cy="369332"/>
          </a:xfrm>
          <a:prstGeom prst="rect">
            <a:avLst/>
          </a:prstGeom>
          <a:noFill/>
        </p:spPr>
        <p:txBody>
          <a:bodyPr wrap="none" rtlCol="0">
            <a:spAutoFit/>
          </a:bodyPr>
          <a:lstStyle/>
          <a:p>
            <a:r>
              <a:rPr kumimoji="1" lang="en-US" altLang="ja-JP" dirty="0" smtClean="0">
                <a:latin typeface="+mj-lt"/>
                <a:ea typeface="ＭＳ ゴシック" pitchFamily="49" charset="-128"/>
              </a:rPr>
              <a:t>30.1</a:t>
            </a:r>
            <a:endParaRPr kumimoji="1" lang="ja-JP" altLang="en-US" dirty="0">
              <a:latin typeface="+mj-lt"/>
              <a:ea typeface="ＭＳ ゴシック" pitchFamily="49" charset="-128"/>
            </a:endParaRPr>
          </a:p>
        </p:txBody>
      </p:sp>
      <p:sp>
        <p:nvSpPr>
          <p:cNvPr id="6" name="正方形/長方形 5"/>
          <p:cNvSpPr/>
          <p:nvPr/>
        </p:nvSpPr>
        <p:spPr>
          <a:xfrm>
            <a:off x="4104456" y="6361583"/>
            <a:ext cx="4572000" cy="307777"/>
          </a:xfrm>
          <a:prstGeom prst="rect">
            <a:avLst/>
          </a:prstGeom>
        </p:spPr>
        <p:txBody>
          <a:bodyPr>
            <a:spAutoFit/>
          </a:bodyPr>
          <a:lstStyle/>
          <a:p>
            <a:pPr>
              <a:defRPr/>
            </a:pPr>
            <a:r>
              <a:rPr lang="en-US" altLang="ja-JP" sz="1400" dirty="0">
                <a:latin typeface="ＭＳ ゴシック" pitchFamily="49" charset="-128"/>
                <a:ea typeface="ＭＳ ゴシック" pitchFamily="49" charset="-128"/>
              </a:rPr>
              <a:t>Moore L, </a:t>
            </a:r>
            <a:r>
              <a:rPr lang="en-US" altLang="ja-JP" sz="1400" dirty="0" smtClean="0">
                <a:latin typeface="ＭＳ ゴシック" pitchFamily="49" charset="-128"/>
                <a:ea typeface="ＭＳ ゴシック" pitchFamily="49" charset="-128"/>
              </a:rPr>
              <a:t>et al: </a:t>
            </a:r>
            <a:r>
              <a:rPr lang="en-US" altLang="ja-JP" sz="1400" dirty="0" err="1" smtClean="0">
                <a:latin typeface="ＭＳ ゴシック" pitchFamily="49" charset="-128"/>
                <a:ea typeface="ＭＳ ゴシック" pitchFamily="49" charset="-128"/>
              </a:rPr>
              <a:t>Tob</a:t>
            </a:r>
            <a:r>
              <a:rPr lang="en-US" altLang="ja-JP" sz="1400" dirty="0" smtClean="0">
                <a:latin typeface="ＭＳ ゴシック" pitchFamily="49" charset="-128"/>
                <a:ea typeface="ＭＳ ゴシック" pitchFamily="49" charset="-128"/>
              </a:rPr>
              <a:t> </a:t>
            </a:r>
            <a:r>
              <a:rPr lang="en-US" altLang="ja-JP" sz="1400" dirty="0">
                <a:latin typeface="ＭＳ ゴシック" pitchFamily="49" charset="-128"/>
                <a:ea typeface="ＭＳ ゴシック" pitchFamily="49" charset="-128"/>
              </a:rPr>
              <a:t>Control 10; 117-123, 2001.</a:t>
            </a:r>
          </a:p>
        </p:txBody>
      </p:sp>
    </p:spTree>
    <p:extLst>
      <p:ext uri="{BB962C8B-B14F-4D97-AF65-F5344CB8AC3E}">
        <p14:creationId xmlns="" xmlns:p14="http://schemas.microsoft.com/office/powerpoint/2010/main" val="34132431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755576" y="404664"/>
            <a:ext cx="7772400" cy="720080"/>
          </a:xfrm>
        </p:spPr>
        <p:txBody>
          <a:bodyPr>
            <a:normAutofit fontScale="90000"/>
          </a:bodyPr>
          <a:lstStyle/>
          <a:p>
            <a:r>
              <a:rPr lang="en-US" altLang="ja-JP" sz="3600" dirty="0">
                <a:latin typeface="ＭＳ ゴシック" pitchFamily="49" charset="-128"/>
                <a:ea typeface="ＭＳ ゴシック" pitchFamily="49" charset="-128"/>
              </a:rPr>
              <a:t>Ⅵ</a:t>
            </a:r>
            <a:r>
              <a:rPr lang="ja-JP" altLang="en-US" sz="3600" dirty="0" err="1" smtClean="0">
                <a:latin typeface="ＭＳ ゴシック" pitchFamily="49" charset="-128"/>
                <a:ea typeface="ＭＳ ゴシック" pitchFamily="49" charset="-128"/>
              </a:rPr>
              <a:t>．</a:t>
            </a:r>
            <a:r>
              <a:rPr lang="ja-JP" altLang="en-US" sz="6000" dirty="0">
                <a:latin typeface="ＭＳ ゴシック" pitchFamily="49" charset="-128"/>
                <a:ea typeface="ＭＳ ゴシック" pitchFamily="49" charset="-128"/>
              </a:rPr>
              <a:t>ニ</a:t>
            </a:r>
            <a:r>
              <a:rPr lang="ja-JP" altLang="en-US" sz="3600" dirty="0">
                <a:latin typeface="ＭＳ ゴシック" pitchFamily="49" charset="-128"/>
                <a:ea typeface="ＭＳ ゴシック" pitchFamily="49" charset="-128"/>
              </a:rPr>
              <a:t>コチン依存症</a:t>
            </a:r>
          </a:p>
        </p:txBody>
      </p:sp>
      <p:pic>
        <p:nvPicPr>
          <p:cNvPr id="14338" name="Picture 2" descr="C:\Users\高野義久\1禁煙用\画像資料\2007日本禁煙学会健康警告デザインJPEG\死ぬほどうまい.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1412776"/>
            <a:ext cx="5494058" cy="39604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テキスト ボックス 3"/>
          <p:cNvSpPr txBox="1"/>
          <p:nvPr/>
        </p:nvSpPr>
        <p:spPr>
          <a:xfrm>
            <a:off x="3026921" y="5445224"/>
            <a:ext cx="3236784" cy="307777"/>
          </a:xfrm>
          <a:prstGeom prst="rect">
            <a:avLst/>
          </a:prstGeom>
          <a:noFill/>
        </p:spPr>
        <p:txBody>
          <a:bodyPr wrap="none" rtlCol="0">
            <a:spAutoFit/>
          </a:bodyPr>
          <a:lstStyle/>
          <a:p>
            <a:r>
              <a:rPr lang="en-US" altLang="ja-JP" sz="1400" dirty="0" smtClean="0">
                <a:latin typeface="ＭＳ ゴシック" pitchFamily="49" charset="-128"/>
                <a:ea typeface="ＭＳ ゴシック" pitchFamily="49" charset="-128"/>
              </a:rPr>
              <a:t>2007</a:t>
            </a:r>
            <a:r>
              <a:rPr lang="ja-JP" altLang="en-US" sz="1400" dirty="0" smtClean="0">
                <a:latin typeface="ＭＳ ゴシック" pitchFamily="49" charset="-128"/>
                <a:ea typeface="ＭＳ ゴシック" pitchFamily="49" charset="-128"/>
              </a:rPr>
              <a:t>年日本</a:t>
            </a:r>
            <a:r>
              <a:rPr lang="ja-JP" altLang="en-US" sz="1400" dirty="0">
                <a:latin typeface="ＭＳ ゴシック" pitchFamily="49" charset="-128"/>
                <a:ea typeface="ＭＳ ゴシック" pitchFamily="49" charset="-128"/>
              </a:rPr>
              <a:t>禁煙学会健康警告</a:t>
            </a:r>
            <a:r>
              <a:rPr lang="ja-JP" altLang="en-US" sz="1400" dirty="0" smtClean="0">
                <a:latin typeface="ＭＳ ゴシック" pitchFamily="49" charset="-128"/>
                <a:ea typeface="ＭＳ ゴシック" pitchFamily="49" charset="-128"/>
              </a:rPr>
              <a:t>デザイン</a:t>
            </a:r>
            <a:endParaRPr kumimoji="1" lang="ja-JP" altLang="en-US" sz="1400" dirty="0">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314634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ＭＳ ゴシック" pitchFamily="49" charset="-128"/>
                <a:ea typeface="ＭＳ ゴシック" pitchFamily="49" charset="-128"/>
              </a:rPr>
              <a:t>ニコチン依存症の</a:t>
            </a:r>
            <a:r>
              <a:rPr lang="ja-JP" altLang="en-US" dirty="0" smtClean="0">
                <a:latin typeface="ＭＳ ゴシック" pitchFamily="49" charset="-128"/>
                <a:ea typeface="ＭＳ ゴシック" pitchFamily="49" charset="-128"/>
              </a:rPr>
              <a:t>形成（１）</a:t>
            </a:r>
            <a:endParaRPr kumimoji="1" lang="ja-JP" altLang="en-US" dirty="0"/>
          </a:p>
        </p:txBody>
      </p:sp>
      <p:pic>
        <p:nvPicPr>
          <p:cNvPr id="3" name="Picture 2" descr="ニコチン３"/>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テキスト ボックス 3"/>
          <p:cNvSpPr txBox="1"/>
          <p:nvPr/>
        </p:nvSpPr>
        <p:spPr>
          <a:xfrm>
            <a:off x="2843808" y="6218148"/>
            <a:ext cx="6109365" cy="523220"/>
          </a:xfrm>
          <a:prstGeom prst="rect">
            <a:avLst/>
          </a:prstGeom>
          <a:noFill/>
        </p:spPr>
        <p:txBody>
          <a:bodyPr wrap="none" rtlCol="0">
            <a:spAutoFit/>
          </a:bodyPr>
          <a:lstStyle/>
          <a:p>
            <a:r>
              <a:rPr lang="ja-JP" altLang="en-US" sz="1400" b="1" dirty="0" smtClean="0">
                <a:solidFill>
                  <a:schemeClr val="bg1"/>
                </a:solidFill>
                <a:latin typeface="ＭＳ ゴシック" pitchFamily="49" charset="-128"/>
                <a:ea typeface="ＭＳ ゴシック" pitchFamily="49" charset="-128"/>
              </a:rPr>
              <a:t>図作者：</a:t>
            </a:r>
            <a:r>
              <a:rPr lang="ja-JP" altLang="en-US" sz="1400" b="1" dirty="0">
                <a:solidFill>
                  <a:schemeClr val="bg1"/>
                </a:solidFill>
                <a:latin typeface="ＭＳ ゴシック" pitchFamily="49" charset="-128"/>
                <a:ea typeface="ＭＳ ゴシック" pitchFamily="49" charset="-128"/>
              </a:rPr>
              <a:t>ジャック・ヘニングフィールド博士（ジョンズホプキンス大学</a:t>
            </a:r>
            <a:r>
              <a:rPr lang="ja-JP" altLang="en-US" sz="1400" b="1" dirty="0" smtClean="0">
                <a:solidFill>
                  <a:schemeClr val="bg1"/>
                </a:solidFill>
                <a:latin typeface="ＭＳ ゴシック" pitchFamily="49" charset="-128"/>
                <a:ea typeface="ＭＳ ゴシック" pitchFamily="49" charset="-128"/>
              </a:rPr>
              <a:t>）</a:t>
            </a:r>
            <a:endParaRPr lang="en-US" altLang="ja-JP" sz="1400" b="1" dirty="0" smtClean="0">
              <a:solidFill>
                <a:schemeClr val="bg1"/>
              </a:solidFill>
              <a:latin typeface="ＭＳ ゴシック" pitchFamily="49" charset="-128"/>
              <a:ea typeface="ＭＳ ゴシック" pitchFamily="49" charset="-128"/>
            </a:endParaRPr>
          </a:p>
          <a:p>
            <a:r>
              <a:rPr lang="ja-JP" altLang="en-US" sz="1400" b="1" dirty="0" smtClean="0">
                <a:solidFill>
                  <a:schemeClr val="bg1"/>
                </a:solidFill>
                <a:latin typeface="ＭＳ ゴシック" pitchFamily="49" charset="-128"/>
                <a:ea typeface="ＭＳ ゴシック" pitchFamily="49" charset="-128"/>
              </a:rPr>
              <a:t>（英語の説明部分を日本語へ改変）</a:t>
            </a:r>
            <a:endParaRPr lang="en-US" altLang="ja-JP" sz="1400" b="1" dirty="0" smtClean="0">
              <a:solidFill>
                <a:schemeClr val="bg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17999309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latin typeface="ＭＳ ゴシック" pitchFamily="49" charset="-128"/>
                <a:ea typeface="ＭＳ ゴシック" pitchFamily="49" charset="-128"/>
              </a:rPr>
              <a:t>ニコチン依存症の</a:t>
            </a:r>
            <a:r>
              <a:rPr lang="ja-JP" altLang="en-US" dirty="0" smtClean="0">
                <a:latin typeface="ＭＳ ゴシック" pitchFamily="49" charset="-128"/>
                <a:ea typeface="ＭＳ ゴシック" pitchFamily="49" charset="-128"/>
              </a:rPr>
              <a:t>形成（２）</a:t>
            </a:r>
            <a:endParaRPr kumimoji="1" lang="ja-JP" altLang="en-US" dirty="0"/>
          </a:p>
        </p:txBody>
      </p:sp>
      <p:pic>
        <p:nvPicPr>
          <p:cNvPr id="3" name="Picture 3" descr="ニコチン１"/>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3813"/>
            <a:ext cx="9209088" cy="6954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テキスト ボックス 5"/>
          <p:cNvSpPr txBox="1"/>
          <p:nvPr/>
        </p:nvSpPr>
        <p:spPr>
          <a:xfrm>
            <a:off x="2843808" y="6218148"/>
            <a:ext cx="6109365" cy="523220"/>
          </a:xfrm>
          <a:prstGeom prst="rect">
            <a:avLst/>
          </a:prstGeom>
          <a:noFill/>
        </p:spPr>
        <p:txBody>
          <a:bodyPr wrap="none" rtlCol="0">
            <a:spAutoFit/>
          </a:bodyPr>
          <a:lstStyle/>
          <a:p>
            <a:r>
              <a:rPr lang="ja-JP" altLang="en-US" sz="1400" b="1" dirty="0" smtClean="0">
                <a:solidFill>
                  <a:schemeClr val="bg1"/>
                </a:solidFill>
                <a:latin typeface="ＭＳ ゴシック" pitchFamily="49" charset="-128"/>
                <a:ea typeface="ＭＳ ゴシック" pitchFamily="49" charset="-128"/>
              </a:rPr>
              <a:t>図作者：</a:t>
            </a:r>
            <a:r>
              <a:rPr lang="ja-JP" altLang="en-US" sz="1400" b="1" dirty="0">
                <a:solidFill>
                  <a:schemeClr val="bg1"/>
                </a:solidFill>
                <a:latin typeface="ＭＳ ゴシック" pitchFamily="49" charset="-128"/>
                <a:ea typeface="ＭＳ ゴシック" pitchFamily="49" charset="-128"/>
              </a:rPr>
              <a:t>ジャック・ヘニングフィールド博士（ジョンズホプキンス大学</a:t>
            </a:r>
            <a:r>
              <a:rPr lang="ja-JP" altLang="en-US" sz="1400" b="1" dirty="0" smtClean="0">
                <a:solidFill>
                  <a:schemeClr val="bg1"/>
                </a:solidFill>
                <a:latin typeface="ＭＳ ゴシック" pitchFamily="49" charset="-128"/>
                <a:ea typeface="ＭＳ ゴシック" pitchFamily="49" charset="-128"/>
              </a:rPr>
              <a:t>）</a:t>
            </a:r>
            <a:endParaRPr lang="en-US" altLang="ja-JP" sz="1400" b="1" dirty="0" smtClean="0">
              <a:solidFill>
                <a:schemeClr val="bg1"/>
              </a:solidFill>
              <a:latin typeface="ＭＳ ゴシック" pitchFamily="49" charset="-128"/>
              <a:ea typeface="ＭＳ ゴシック" pitchFamily="49" charset="-128"/>
            </a:endParaRPr>
          </a:p>
          <a:p>
            <a:r>
              <a:rPr lang="ja-JP" altLang="en-US" sz="1400" b="1" dirty="0" smtClean="0">
                <a:solidFill>
                  <a:schemeClr val="bg1"/>
                </a:solidFill>
                <a:latin typeface="ＭＳ ゴシック" pitchFamily="49" charset="-128"/>
                <a:ea typeface="ＭＳ ゴシック" pitchFamily="49" charset="-128"/>
              </a:rPr>
              <a:t>（英語の説明部分を日本語へ改変）</a:t>
            </a:r>
            <a:endParaRPr lang="en-US" altLang="ja-JP" sz="1400" b="1" dirty="0" smtClean="0">
              <a:solidFill>
                <a:schemeClr val="bg1"/>
              </a:solidFill>
              <a:latin typeface="ＭＳ ゴシック" pitchFamily="49" charset="-128"/>
              <a:ea typeface="ＭＳ ゴシック" pitchFamily="49" charset="-128"/>
            </a:endParaRPr>
          </a:p>
        </p:txBody>
      </p:sp>
    </p:spTree>
    <p:extLst>
      <p:ext uri="{BB962C8B-B14F-4D97-AF65-F5344CB8AC3E}">
        <p14:creationId xmlns="" xmlns:p14="http://schemas.microsoft.com/office/powerpoint/2010/main" val="380841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13241</TotalTime>
  <Words>17060</Words>
  <Application>Microsoft Office PowerPoint</Application>
  <PresentationFormat>画面に合わせる (4:3)</PresentationFormat>
  <Paragraphs>1566</Paragraphs>
  <Slides>151</Slides>
  <Notes>115</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151</vt:i4>
      </vt:variant>
    </vt:vector>
  </HeadingPairs>
  <TitlesOfParts>
    <vt:vector size="154" baseType="lpstr">
      <vt:lpstr>Office ​​テーマ</vt:lpstr>
      <vt:lpstr>グラフ</vt:lpstr>
      <vt:lpstr>ワークシート</vt:lpstr>
      <vt:lpstr>喫煙問題に関するスライド集</vt:lpstr>
      <vt:lpstr>Ⅰ.タバコ煙の科学</vt:lpstr>
      <vt:lpstr>タバコ煙の成分</vt:lpstr>
      <vt:lpstr>副流煙と主流煙</vt:lpstr>
      <vt:lpstr>環境タバコ煙と受動喫煙</vt:lpstr>
      <vt:lpstr>サードハンド・スモーク</vt:lpstr>
      <vt:lpstr>“タバコ煙にはベンゼン、ニトロソアミン、ホルムアルデヒド、 シアン化水素が含まれている”</vt:lpstr>
      <vt:lpstr>Ⅱ．肺癌の現状</vt:lpstr>
      <vt:lpstr>肺癌発生者数 83,881例・全癌676,075例の12％ 男女合わせてすべての癌の部位別第２位（2005年）</vt:lpstr>
      <vt:lpstr>肺癌死亡者数 67,583例・全癌344,105例の20％ 男女合わせてすべての癌の部位別第１位（2009年）</vt:lpstr>
      <vt:lpstr>部位別の癌死亡数の推移</vt:lpstr>
      <vt:lpstr>Ⅲ．能動喫煙の害</vt:lpstr>
      <vt:lpstr>Ⅲ．能動喫煙の害 （１）肺癌および肺疾患</vt:lpstr>
      <vt:lpstr>喫煙による肺癌発生の危険性</vt:lpstr>
      <vt:lpstr>喫煙による肺扁平上皮癌発生の危険性</vt:lpstr>
      <vt:lpstr>喫煙による肺腺癌発生の危険性</vt:lpstr>
      <vt:lpstr>肺癌危険因子の比較 －アスベスト曝露より喫煙が危険－</vt:lpstr>
      <vt:lpstr>禁煙による肺癌リスクの低下</vt:lpstr>
      <vt:lpstr>手術後の肺合併症と禁煙</vt:lpstr>
      <vt:lpstr>禁煙の肺癌治療への効果 （早期非小細胞肺癌）</vt:lpstr>
      <vt:lpstr>禁煙の肺癌治療への効果 （早期小細胞肺癌）</vt:lpstr>
      <vt:lpstr>肺癌発生後の二次癌発生への影響 （早期小細胞肺癌）</vt:lpstr>
      <vt:lpstr>禁煙の肺癌発生後の予後への影響</vt:lpstr>
      <vt:lpstr>“喫煙は死に至る肺癌の原因である”</vt:lpstr>
      <vt:lpstr>“喫煙は肺癌の原因である”</vt:lpstr>
      <vt:lpstr>喫煙と上気道炎（かぜ）</vt:lpstr>
      <vt:lpstr>喫煙と肺炎</vt:lpstr>
      <vt:lpstr>喫煙と肺結核</vt:lpstr>
      <vt:lpstr>喫煙と呼吸機能</vt:lpstr>
      <vt:lpstr>肺気腫 発症後の予後</vt:lpstr>
      <vt:lpstr>ＣＴでわかる肺の破壊（肺気腫・軽度）</vt:lpstr>
      <vt:lpstr>ＣＴでわかる肺の破壊（肺気腫・中等度）</vt:lpstr>
      <vt:lpstr>ＣＴでわかる肺の破壊（肺気腫・高度）</vt:lpstr>
      <vt:lpstr>ＣＯＰＤの肉眼像</vt:lpstr>
      <vt:lpstr>小児期の喫煙と気管支喘息の発症</vt:lpstr>
      <vt:lpstr>気管支喘息患者の喫煙と肺機能低下</vt:lpstr>
      <vt:lpstr>自然気胸患者の喫煙と気胸の再発</vt:lpstr>
      <vt:lpstr>喫煙者におこる肺への変化</vt:lpstr>
      <vt:lpstr>Ⅲ．能動喫煙の害 （２）その他の癌</vt:lpstr>
      <vt:lpstr>喫煙と癌発生</vt:lpstr>
      <vt:lpstr>タバコは癌の最大の原因</vt:lpstr>
      <vt:lpstr>喫煙による臓器別癌発生のリスク</vt:lpstr>
      <vt:lpstr>喫煙によって死亡したと考えられる割合</vt:lpstr>
      <vt:lpstr>“喫煙はゆっくりした苦痛のある死をもたらす”</vt:lpstr>
      <vt:lpstr>Ⅲ．能動喫煙の害 （３）全死亡</vt:lpstr>
      <vt:lpstr>能動喫煙は 全世界の死亡原因の第２位</vt:lpstr>
      <vt:lpstr>能動喫煙による死亡者数（日本） 2000年時点：11万人超、2005年時点：13万人超</vt:lpstr>
      <vt:lpstr>喫煙の健康への影響の大きさ</vt:lpstr>
      <vt:lpstr>喫煙者は10年短命 イギリスにおける大規模研究</vt:lpstr>
      <vt:lpstr>喫煙者は短命</vt:lpstr>
      <vt:lpstr>“喫煙者は早死にする”</vt:lpstr>
      <vt:lpstr>Ⅲ．能動喫煙の害 （４）その他</vt:lpstr>
      <vt:lpstr>喫煙は虚血性心疾患の危険因子</vt:lpstr>
      <vt:lpstr>禁煙の効果(心臓血管疾患）</vt:lpstr>
      <vt:lpstr>脳卒中死亡リスク</vt:lpstr>
      <vt:lpstr>禁煙による脳卒中発症率の低下（Framingham研究）</vt:lpstr>
      <vt:lpstr>“喫煙は血栓を形成させ心臓病や脳卒中の原因となる”</vt:lpstr>
      <vt:lpstr>メタボリック症候群の発症</vt:lpstr>
      <vt:lpstr>禁煙後の体重変化</vt:lpstr>
      <vt:lpstr>喫煙と他の４つの危険因子 －心臓血管疾患死亡リスク（男性）NIPPON DATA90－</vt:lpstr>
      <vt:lpstr>喫煙状態の違いによる新規耐糖能異常</vt:lpstr>
      <vt:lpstr>禁煙後の心臓血管疾患の死亡リスク</vt:lpstr>
      <vt:lpstr>喫煙状態と尿タンパクのリスク</vt:lpstr>
      <vt:lpstr>喫煙と骨 －股関節骨折の発生－</vt:lpstr>
      <vt:lpstr>喫煙と認知症</vt:lpstr>
      <vt:lpstr>喫煙と消化性潰瘍</vt:lpstr>
      <vt:lpstr>喫煙する妊婦と夫の喫煙</vt:lpstr>
      <vt:lpstr>喫煙と皮ふのシワ</vt:lpstr>
      <vt:lpstr>“喫煙は皮ふの老化を促進する”</vt:lpstr>
      <vt:lpstr>喫煙と非喫煙 双子の皮膚の老化</vt:lpstr>
      <vt:lpstr>非喫煙者と喫煙者 何が違うと思いますか</vt:lpstr>
      <vt:lpstr>タバコは歯茎を黒くします</vt:lpstr>
      <vt:lpstr>吸わない子と吸う子の平均身長（男子）</vt:lpstr>
      <vt:lpstr>青少年における喫煙習慣と運動能力 （12分間走の記録）との関係</vt:lpstr>
      <vt:lpstr>Ⅲ．受動喫煙</vt:lpstr>
      <vt:lpstr>Ⅳ．受動喫煙 （１）肺癌およびその他の肺疾患</vt:lpstr>
      <vt:lpstr>非喫煙女性の肺腺癌と夫の喫煙状態</vt:lpstr>
      <vt:lpstr>受動喫煙による呼吸器症状の悪化</vt:lpstr>
      <vt:lpstr>Ⅳ．受動喫煙 （２）全般的問題</vt:lpstr>
      <vt:lpstr>家族の喫煙と赤ちゃんの尿中コチニン濃度</vt:lpstr>
      <vt:lpstr>受動喫煙と乳幼児突然死症候群</vt:lpstr>
      <vt:lpstr>“喫煙はそばにいる人を殺してしまう”</vt:lpstr>
      <vt:lpstr>小児の受動喫煙と知的低下</vt:lpstr>
      <vt:lpstr>受動喫煙により起こる疾患</vt:lpstr>
      <vt:lpstr>受動喫煙による死亡者数 少なくとも年間6800人</vt:lpstr>
      <vt:lpstr>“子ども達を守ろう” “あなたの煙を吸わせないで”</vt:lpstr>
      <vt:lpstr>Ⅳ．受動喫煙 （３）間違いだらけの受動喫煙対策</vt:lpstr>
      <vt:lpstr>間違いだらけの分煙</vt:lpstr>
      <vt:lpstr>空気清浄機は役に立たない</vt:lpstr>
      <vt:lpstr>灰皿：２つの害悪</vt:lpstr>
      <vt:lpstr>親の喫煙態度と子どもの受動喫煙曝露</vt:lpstr>
      <vt:lpstr>Ⅴ．初めての喫煙と依存形成</vt:lpstr>
      <vt:lpstr>初めての喫煙・毎日喫煙開始の累積喫煙率</vt:lpstr>
      <vt:lpstr>はじめて喫煙した動機</vt:lpstr>
      <vt:lpstr>両親の喫煙が子どもへ与える影響</vt:lpstr>
      <vt:lpstr>学校における喫煙規制が生徒へ与える影響</vt:lpstr>
      <vt:lpstr>Ⅵ．ニコチン依存症</vt:lpstr>
      <vt:lpstr>ニコチン依存症の形成（１）</vt:lpstr>
      <vt:lpstr>ニコチン依存症の形成（２）</vt:lpstr>
      <vt:lpstr>ニコチン依存症の形成（３）</vt:lpstr>
      <vt:lpstr>ニコチン依存症の形成（４）</vt:lpstr>
      <vt:lpstr>ニコチン依存症の形成（５）</vt:lpstr>
      <vt:lpstr>ニコチン依存症の形成</vt:lpstr>
      <vt:lpstr>喫煙とストレス</vt:lpstr>
      <vt:lpstr>しこうひん タバコは「嗜好品」ではない</vt:lpstr>
      <vt:lpstr>－ニコチン離脱症状－ ３日目がヤマ！</vt:lpstr>
      <vt:lpstr>Ⅶ．ニコチン依存症の診断・治療</vt:lpstr>
      <vt:lpstr>ニコチン依存症 （ICD-10：３項目以上あれば依存症）</vt:lpstr>
      <vt:lpstr>ニコチン依存症の診断 （保険適応に必要な要件は５点以上）</vt:lpstr>
      <vt:lpstr>“喫煙には高度の依存性がある” “吸い始めないで”</vt:lpstr>
      <vt:lpstr>禁煙への助言</vt:lpstr>
      <vt:lpstr>禁煙サポートの流れ（５Ａアプローチ）</vt:lpstr>
      <vt:lpstr>① Askの際の注意事項 以前喫煙していたがやめたと言われた（過去喫煙）場合</vt:lpstr>
      <vt:lpstr>抵抗された場合にはどうしますか</vt:lpstr>
      <vt:lpstr>② Adviseの際の注意事項</vt:lpstr>
      <vt:lpstr>③ Assess（禁煙への関心度を評価） 行動変容ステージモデル</vt:lpstr>
      <vt:lpstr>禁煙無関心期の方への対応 ５つのＲ</vt:lpstr>
      <vt:lpstr>自力での禁煙法</vt:lpstr>
      <vt:lpstr>タバコを吸いたくなったら</vt:lpstr>
      <vt:lpstr>禁煙のコツ「あいうえお」</vt:lpstr>
      <vt:lpstr>禁煙補助薬（ニコチン置換療法）</vt:lpstr>
      <vt:lpstr>禁煙補助薬（内服薬）の２つの効果</vt:lpstr>
      <vt:lpstr>禁煙維持の方法</vt:lpstr>
      <vt:lpstr>禁煙外来へ行こう！</vt:lpstr>
      <vt:lpstr>Ⅷ．禁煙の効果</vt:lpstr>
      <vt:lpstr>学校・職場・家庭等の敷地内禁煙の意義</vt:lpstr>
      <vt:lpstr>公共の場での屋内喫煙を法律で禁止したら 心筋梗塞の発生が減少！</vt:lpstr>
      <vt:lpstr>禁煙法（カナダ・トロント） （公共の場や職場に加えてレストランでの禁煙を実施した段階）</vt:lpstr>
      <vt:lpstr>喫煙規制が禁煙挑戦に及ぼす効果</vt:lpstr>
      <vt:lpstr>環境の差による喫煙再発</vt:lpstr>
      <vt:lpstr>受動喫煙の健康被害を防止するには</vt:lpstr>
      <vt:lpstr>Ⅸ．タバコに関する誤った考え</vt:lpstr>
      <vt:lpstr>気づいてますか？ タバコのフィルターにあいているミシン目</vt:lpstr>
      <vt:lpstr>軽いタバコの仕組み</vt:lpstr>
      <vt:lpstr>軽いタバコにすると深く吸ってしまいませんか？ 軽いタバコでも害が減るとは限らない</vt:lpstr>
      <vt:lpstr>減らすほど大切に吸うからです</vt:lpstr>
      <vt:lpstr>禁煙補助製品（電子タバコ等） －禁煙の役には立ちません－</vt:lpstr>
      <vt:lpstr>Ⅹ．医師とタバコ</vt:lpstr>
      <vt:lpstr>医師がタバコ規制に取り組む理由</vt:lpstr>
      <vt:lpstr>肺癌学会会員の役割</vt:lpstr>
      <vt:lpstr>医師自身の喫煙と禁煙サポート</vt:lpstr>
      <vt:lpstr>ⅩⅠ．タバコに関する一般的事項</vt:lpstr>
      <vt:lpstr>英米と日本の喫煙率の推移</vt:lpstr>
      <vt:lpstr>今もタバコが売られている訳は？</vt:lpstr>
      <vt:lpstr>喫煙による社会的負荷</vt:lpstr>
      <vt:lpstr>タバコ施策の歴史</vt:lpstr>
      <vt:lpstr>Ⅸ．たばこ規制枠組み条約 （正式名称：たばこの規制に関する世界保健機関枠組条約） Framework Convention on Tobacco Control（FCTC） 日本は2004年（平成16年）批准、国際的に順守する責任を有する</vt:lpstr>
      <vt:lpstr>たばこ規制枠組み条約 第６条（値上げと増税）、第８条（受動喫煙からの保護）　</vt:lpstr>
      <vt:lpstr>たばこ規制枠組み条約 第11条（包装と表示）　</vt:lpstr>
      <vt:lpstr>たばこ規制枠組み条約 第13条（広告、販売促進、スポンサー）、第17条（転作・転業支援）　</vt:lpstr>
      <vt:lpstr>スライド作成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高野義久</dc:creator>
  <cp:lastModifiedBy>user</cp:lastModifiedBy>
  <cp:revision>427</cp:revision>
  <dcterms:created xsi:type="dcterms:W3CDTF">2011-06-21T13:15:56Z</dcterms:created>
  <dcterms:modified xsi:type="dcterms:W3CDTF">2012-04-12T01:44:26Z</dcterms:modified>
</cp:coreProperties>
</file>